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Lst>
  <p:sldSz cx="7556500" cy="10693400"/>
  <p:notesSz cx="6858000" cy="9144000"/>
  <p:embeddedFontLst>
    <p:embeddedFont>
      <p:font typeface="29LT Bukra Wide" panose="020B0604020202020204" charset="-78"/>
      <p:regular r:id="rId58"/>
    </p:embeddedFont>
    <p:embeddedFont>
      <p:font typeface="29LT Bukra Wide Bold" panose="020B0604020202020204" charset="-78"/>
      <p:regular r:id="rId59"/>
    </p:embeddedFont>
    <p:embeddedFont>
      <p:font typeface="Playwrite US Trad" panose="020B0604020202020204" charset="0"/>
      <p:regular r:id="rId6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D064781-8F74-4C88-B3A9-A4DF68E8F62D}" v="426" dt="2026-04-30T14:30:03.16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svg"/><Relationship Id="rId4" Type="http://schemas.openxmlformats.org/officeDocument/2006/relationships/image" Target="../media/image13.svg"/></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290138" y="1250072"/>
            <a:ext cx="4254524" cy="3076995"/>
            <a:chOff x="0" y="0"/>
            <a:chExt cx="1524726" cy="1102725"/>
          </a:xfrm>
        </p:grpSpPr>
        <p:sp>
          <p:nvSpPr>
            <p:cNvPr id="3" name="Freeform 3"/>
            <p:cNvSpPr/>
            <p:nvPr/>
          </p:nvSpPr>
          <p:spPr>
            <a:xfrm>
              <a:off x="0" y="0"/>
              <a:ext cx="1524726" cy="1102725"/>
            </a:xfrm>
            <a:custGeom>
              <a:avLst/>
              <a:gdLst/>
              <a:ahLst/>
              <a:cxnLst/>
              <a:rect l="l" t="t" r="r" b="b"/>
              <a:pathLst>
                <a:path w="1524726" h="1102725">
                  <a:moveTo>
                    <a:pt x="47312" y="0"/>
                  </a:moveTo>
                  <a:lnTo>
                    <a:pt x="1477414" y="0"/>
                  </a:lnTo>
                  <a:cubicBezTo>
                    <a:pt x="1489961" y="0"/>
                    <a:pt x="1501995" y="4985"/>
                    <a:pt x="1510868" y="13857"/>
                  </a:cubicBezTo>
                  <a:cubicBezTo>
                    <a:pt x="1519741" y="22730"/>
                    <a:pt x="1524726" y="34764"/>
                    <a:pt x="1524726" y="47312"/>
                  </a:cubicBezTo>
                  <a:lnTo>
                    <a:pt x="1524726" y="1055413"/>
                  </a:lnTo>
                  <a:cubicBezTo>
                    <a:pt x="1524726" y="1081543"/>
                    <a:pt x="1503543" y="1102725"/>
                    <a:pt x="1477414" y="1102725"/>
                  </a:cubicBezTo>
                  <a:lnTo>
                    <a:pt x="47312" y="1102725"/>
                  </a:lnTo>
                  <a:cubicBezTo>
                    <a:pt x="21182" y="1102725"/>
                    <a:pt x="0" y="1081543"/>
                    <a:pt x="0" y="1055413"/>
                  </a:cubicBezTo>
                  <a:lnTo>
                    <a:pt x="0" y="47312"/>
                  </a:lnTo>
                  <a:cubicBezTo>
                    <a:pt x="0" y="21182"/>
                    <a:pt x="21182" y="0"/>
                    <a:pt x="47312" y="0"/>
                  </a:cubicBezTo>
                  <a:close/>
                </a:path>
              </a:pathLst>
            </a:custGeom>
            <a:solidFill>
              <a:srgbClr val="AB5B38"/>
            </a:solidFill>
          </p:spPr>
          <p:txBody>
            <a:bodyPr/>
            <a:lstStyle/>
            <a:p>
              <a:endParaRPr lang="en-US"/>
            </a:p>
          </p:txBody>
        </p:sp>
        <p:sp>
          <p:nvSpPr>
            <p:cNvPr id="4" name="TextBox 4"/>
            <p:cNvSpPr txBox="1"/>
            <p:nvPr/>
          </p:nvSpPr>
          <p:spPr>
            <a:xfrm>
              <a:off x="0" y="-28575"/>
              <a:ext cx="1524726" cy="1131300"/>
            </a:xfrm>
            <a:prstGeom prst="rect">
              <a:avLst/>
            </a:prstGeom>
          </p:spPr>
          <p:txBody>
            <a:bodyPr lIns="50800" tIns="50800" rIns="50800" bIns="50800" rtlCol="0" anchor="ctr"/>
            <a:lstStyle/>
            <a:p>
              <a:pPr algn="ctr">
                <a:lnSpc>
                  <a:spcPts val="1400"/>
                </a:lnSpc>
              </a:pPr>
              <a:endParaRPr/>
            </a:p>
          </p:txBody>
        </p:sp>
      </p:grpSp>
      <p:grpSp>
        <p:nvGrpSpPr>
          <p:cNvPr id="5" name="Group 5"/>
          <p:cNvGrpSpPr/>
          <p:nvPr/>
        </p:nvGrpSpPr>
        <p:grpSpPr>
          <a:xfrm>
            <a:off x="378000" y="4854440"/>
            <a:ext cx="6804244" cy="1880965"/>
            <a:chOff x="0" y="0"/>
            <a:chExt cx="2438487" cy="674095"/>
          </a:xfrm>
        </p:grpSpPr>
        <p:sp>
          <p:nvSpPr>
            <p:cNvPr id="6" name="Freeform 6"/>
            <p:cNvSpPr/>
            <p:nvPr/>
          </p:nvSpPr>
          <p:spPr>
            <a:xfrm>
              <a:off x="0" y="0"/>
              <a:ext cx="2438487" cy="674095"/>
            </a:xfrm>
            <a:custGeom>
              <a:avLst/>
              <a:gdLst/>
              <a:ahLst/>
              <a:cxnLst/>
              <a:rect l="l" t="t" r="r" b="b"/>
              <a:pathLst>
                <a:path w="2438487" h="674095">
                  <a:moveTo>
                    <a:pt x="29583" y="0"/>
                  </a:moveTo>
                  <a:lnTo>
                    <a:pt x="2408904" y="0"/>
                  </a:lnTo>
                  <a:cubicBezTo>
                    <a:pt x="2425243" y="0"/>
                    <a:pt x="2438487" y="13245"/>
                    <a:pt x="2438487" y="29583"/>
                  </a:cubicBezTo>
                  <a:lnTo>
                    <a:pt x="2438487" y="644513"/>
                  </a:lnTo>
                  <a:cubicBezTo>
                    <a:pt x="2438487" y="660851"/>
                    <a:pt x="2425243" y="674095"/>
                    <a:pt x="2408904" y="674095"/>
                  </a:cubicBezTo>
                  <a:lnTo>
                    <a:pt x="29583" y="674095"/>
                  </a:lnTo>
                  <a:cubicBezTo>
                    <a:pt x="13245" y="674095"/>
                    <a:pt x="0" y="660851"/>
                    <a:pt x="0" y="644513"/>
                  </a:cubicBezTo>
                  <a:lnTo>
                    <a:pt x="0" y="29583"/>
                  </a:lnTo>
                  <a:cubicBezTo>
                    <a:pt x="0" y="13245"/>
                    <a:pt x="13245" y="0"/>
                    <a:pt x="29583" y="0"/>
                  </a:cubicBezTo>
                  <a:close/>
                </a:path>
              </a:pathLst>
            </a:custGeom>
            <a:solidFill>
              <a:srgbClr val="B5886D"/>
            </a:solidFill>
          </p:spPr>
          <p:txBody>
            <a:bodyPr/>
            <a:lstStyle/>
            <a:p>
              <a:endParaRPr lang="en-US"/>
            </a:p>
          </p:txBody>
        </p:sp>
        <p:sp>
          <p:nvSpPr>
            <p:cNvPr id="7" name="TextBox 7"/>
            <p:cNvSpPr txBox="1"/>
            <p:nvPr/>
          </p:nvSpPr>
          <p:spPr>
            <a:xfrm>
              <a:off x="0" y="-28575"/>
              <a:ext cx="2438487" cy="702670"/>
            </a:xfrm>
            <a:prstGeom prst="rect">
              <a:avLst/>
            </a:prstGeom>
          </p:spPr>
          <p:txBody>
            <a:bodyPr lIns="50800" tIns="50800" rIns="50800" bIns="50800" rtlCol="0" anchor="ctr"/>
            <a:lstStyle/>
            <a:p>
              <a:pPr algn="ctr">
                <a:lnSpc>
                  <a:spcPts val="1400"/>
                </a:lnSpc>
              </a:pPr>
              <a:endParaRPr/>
            </a:p>
          </p:txBody>
        </p:sp>
      </p:grpSp>
      <p:grpSp>
        <p:nvGrpSpPr>
          <p:cNvPr id="8" name="Group 8"/>
          <p:cNvGrpSpPr/>
          <p:nvPr/>
        </p:nvGrpSpPr>
        <p:grpSpPr>
          <a:xfrm>
            <a:off x="4636" y="3955"/>
            <a:ext cx="7529410" cy="529805"/>
            <a:chOff x="0" y="0"/>
            <a:chExt cx="2039432" cy="173802"/>
          </a:xfrm>
        </p:grpSpPr>
        <p:sp>
          <p:nvSpPr>
            <p:cNvPr id="9" name="Freeform 9"/>
            <p:cNvSpPr/>
            <p:nvPr/>
          </p:nvSpPr>
          <p:spPr>
            <a:xfrm>
              <a:off x="0" y="0"/>
              <a:ext cx="2039432" cy="173802"/>
            </a:xfrm>
            <a:custGeom>
              <a:avLst/>
              <a:gdLst/>
              <a:ahLst/>
              <a:cxnLst/>
              <a:rect l="l" t="t" r="r" b="b"/>
              <a:pathLst>
                <a:path w="2039432" h="173802">
                  <a:moveTo>
                    <a:pt x="0" y="0"/>
                  </a:moveTo>
                  <a:lnTo>
                    <a:pt x="2039432" y="0"/>
                  </a:lnTo>
                  <a:lnTo>
                    <a:pt x="2039432" y="173802"/>
                  </a:lnTo>
                  <a:lnTo>
                    <a:pt x="0" y="173802"/>
                  </a:lnTo>
                  <a:close/>
                </a:path>
              </a:pathLst>
            </a:custGeom>
            <a:solidFill>
              <a:srgbClr val="B5886D"/>
            </a:solidFill>
          </p:spPr>
          <p:txBody>
            <a:bodyPr/>
            <a:lstStyle/>
            <a:p>
              <a:endParaRPr lang="en-US"/>
            </a:p>
          </p:txBody>
        </p:sp>
        <p:sp>
          <p:nvSpPr>
            <p:cNvPr id="10" name="TextBox 10"/>
            <p:cNvSpPr txBox="1"/>
            <p:nvPr/>
          </p:nvSpPr>
          <p:spPr>
            <a:xfrm>
              <a:off x="0" y="-19050"/>
              <a:ext cx="2039432" cy="192852"/>
            </a:xfrm>
            <a:prstGeom prst="rect">
              <a:avLst/>
            </a:prstGeom>
          </p:spPr>
          <p:txBody>
            <a:bodyPr lIns="50800" tIns="50800" rIns="50800" bIns="50800" rtlCol="0" anchor="ctr"/>
            <a:lstStyle/>
            <a:p>
              <a:pPr algn="ctr">
                <a:lnSpc>
                  <a:spcPts val="1399"/>
                </a:lnSpc>
              </a:pPr>
              <a:endParaRPr/>
            </a:p>
          </p:txBody>
        </p:sp>
      </p:grpSp>
      <p:grpSp>
        <p:nvGrpSpPr>
          <p:cNvPr id="11" name="Group 11"/>
          <p:cNvGrpSpPr/>
          <p:nvPr/>
        </p:nvGrpSpPr>
        <p:grpSpPr>
          <a:xfrm>
            <a:off x="14525" y="9775661"/>
            <a:ext cx="7529327" cy="911195"/>
            <a:chOff x="0" y="0"/>
            <a:chExt cx="2899236" cy="173904"/>
          </a:xfrm>
        </p:grpSpPr>
        <p:sp>
          <p:nvSpPr>
            <p:cNvPr id="12" name="Freeform 12"/>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txBody>
            <a:bodyPr/>
            <a:lstStyle/>
            <a:p>
              <a:endParaRPr lang="en-US"/>
            </a:p>
          </p:txBody>
        </p:sp>
        <p:sp>
          <p:nvSpPr>
            <p:cNvPr id="13" name="TextBox 13"/>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sp>
        <p:nvSpPr>
          <p:cNvPr id="16" name="TextBox 16"/>
          <p:cNvSpPr txBox="1"/>
          <p:nvPr/>
        </p:nvSpPr>
        <p:spPr>
          <a:xfrm>
            <a:off x="594365" y="1507325"/>
            <a:ext cx="3646070" cy="2248164"/>
          </a:xfrm>
          <a:prstGeom prst="rect">
            <a:avLst/>
          </a:prstGeom>
        </p:spPr>
        <p:txBody>
          <a:bodyPr lIns="0" tIns="0" rIns="0" bIns="0" rtlCol="0" anchor="t">
            <a:spAutoFit/>
          </a:bodyPr>
          <a:lstStyle/>
          <a:p>
            <a:pPr algn="ctr" rtl="1">
              <a:lnSpc>
                <a:spcPts val="5800"/>
              </a:lnSpc>
            </a:pPr>
            <a:r>
              <a:rPr lang="ar-EG" sz="3085" b="1">
                <a:solidFill>
                  <a:srgbClr val="FEF6EE"/>
                </a:solidFill>
                <a:latin typeface="29LT Bukra Wide Bold"/>
                <a:ea typeface="29LT Bukra Wide Bold"/>
                <a:cs typeface="29LT Bukra Wide Bold"/>
                <a:sym typeface="29LT Bukra Wide Bold"/>
                <a:rtl/>
              </a:rPr>
              <a:t>دليلك الشامل لدراسة الجدوى</a:t>
            </a:r>
          </a:p>
          <a:p>
            <a:pPr algn="ctr" rtl="1">
              <a:lnSpc>
                <a:spcPts val="5800"/>
              </a:lnSpc>
            </a:pPr>
            <a:r>
              <a:rPr lang="ar-EG" sz="3085" b="1">
                <a:solidFill>
                  <a:srgbClr val="FEF6EE"/>
                </a:solidFill>
                <a:latin typeface="29LT Bukra Wide Bold"/>
                <a:ea typeface="29LT Bukra Wide Bold"/>
                <a:cs typeface="29LT Bukra Wide Bold"/>
                <a:sym typeface="29LT Bukra Wide Bold"/>
                <a:rtl/>
              </a:rPr>
              <a:t>مشروع مقهى</a:t>
            </a:r>
          </a:p>
        </p:txBody>
      </p:sp>
      <p:sp>
        <p:nvSpPr>
          <p:cNvPr id="17" name="TextBox 17"/>
          <p:cNvSpPr txBox="1"/>
          <p:nvPr/>
        </p:nvSpPr>
        <p:spPr>
          <a:xfrm>
            <a:off x="594365" y="4956380"/>
            <a:ext cx="6387680" cy="1486585"/>
          </a:xfrm>
          <a:prstGeom prst="rect">
            <a:avLst/>
          </a:prstGeom>
        </p:spPr>
        <p:txBody>
          <a:bodyPr lIns="0" tIns="0" rIns="0" bIns="0" rtlCol="0" anchor="t">
            <a:spAutoFit/>
          </a:bodyPr>
          <a:lstStyle/>
          <a:p>
            <a:pPr algn="ctr" rtl="1">
              <a:lnSpc>
                <a:spcPts val="3887"/>
              </a:lnSpc>
            </a:pPr>
            <a:r>
              <a:rPr lang="ar-EG" sz="2067" b="1">
                <a:solidFill>
                  <a:srgbClr val="FEF6EE"/>
                </a:solidFill>
                <a:latin typeface="29LT Bukra Wide Bold"/>
                <a:ea typeface="29LT Bukra Wide Bold"/>
                <a:cs typeface="29LT Bukra Wide Bold"/>
                <a:sym typeface="29LT Bukra Wide Bold"/>
                <a:rtl/>
              </a:rPr>
              <a:t>تم تصميم هذا الدليل القابل للتعديل ليساعدكم على البدء بالمشاريع الصغيرة للمتوسطة الحجم.</a:t>
            </a:r>
          </a:p>
        </p:txBody>
      </p:sp>
      <p:sp>
        <p:nvSpPr>
          <p:cNvPr id="18" name="TextBox 18"/>
          <p:cNvSpPr txBox="1"/>
          <p:nvPr/>
        </p:nvSpPr>
        <p:spPr>
          <a:xfrm>
            <a:off x="477977" y="7023255"/>
            <a:ext cx="6604045" cy="2468874"/>
          </a:xfrm>
          <a:prstGeom prst="rect">
            <a:avLst/>
          </a:prstGeom>
        </p:spPr>
        <p:txBody>
          <a:bodyPr lIns="0" tIns="0" rIns="0" bIns="0" rtlCol="0" anchor="t">
            <a:spAutoFit/>
          </a:bodyPr>
          <a:lstStyle/>
          <a:p>
            <a:pPr algn="ctr" rtl="1">
              <a:lnSpc>
                <a:spcPts val="3862"/>
              </a:lnSpc>
            </a:pPr>
            <a:r>
              <a:rPr lang="ar-EG" sz="2054" b="1">
                <a:solidFill>
                  <a:srgbClr val="000000"/>
                </a:solidFill>
                <a:latin typeface="29LT Bukra Wide Bold"/>
                <a:ea typeface="29LT Bukra Wide Bold"/>
                <a:cs typeface="29LT Bukra Wide Bold"/>
                <a:sym typeface="29LT Bukra Wide Bold"/>
                <a:rtl/>
              </a:rPr>
              <a:t>للتنويه: هذا فقط قالب تصميم الدراسة ويمكنكم استشارتنا كخبراء ماليين  لتقييم الأرباح والجداول المالية بدقة تناسب معطيات مشروعكم.</a:t>
            </a:r>
          </a:p>
          <a:p>
            <a:pPr algn="ctr" rtl="1">
              <a:lnSpc>
                <a:spcPts val="3862"/>
              </a:lnSpc>
              <a:spcBef>
                <a:spcPct val="0"/>
              </a:spcBef>
            </a:pPr>
            <a:r>
              <a:rPr lang="ar-EG" sz="2054" b="1">
                <a:solidFill>
                  <a:srgbClr val="000000"/>
                </a:solidFill>
                <a:latin typeface="29LT Bukra Wide Bold"/>
                <a:ea typeface="29LT Bukra Wide Bold"/>
                <a:cs typeface="29LT Bukra Wide Bold"/>
                <a:sym typeface="29LT Bukra Wide Bold"/>
                <a:rtl/>
              </a:rPr>
              <a:t>المدينة المستهدفة: الرياض، السعودية.</a:t>
            </a:r>
          </a:p>
        </p:txBody>
      </p:sp>
      <p:grpSp>
        <p:nvGrpSpPr>
          <p:cNvPr id="19" name="Group 18">
            <a:extLst>
              <a:ext uri="{FF2B5EF4-FFF2-40B4-BE49-F238E27FC236}">
                <a16:creationId xmlns:a16="http://schemas.microsoft.com/office/drawing/2014/main" id="{5C535F5D-05B6-1995-BDC1-DFCA3E75EAD5}"/>
              </a:ext>
            </a:extLst>
          </p:cNvPr>
          <p:cNvGrpSpPr/>
          <p:nvPr/>
        </p:nvGrpSpPr>
        <p:grpSpPr>
          <a:xfrm>
            <a:off x="5160631" y="-6909"/>
            <a:ext cx="2396538" cy="4356235"/>
            <a:chOff x="5160631" y="-6909"/>
            <a:chExt cx="656525" cy="1153049"/>
          </a:xfrm>
        </p:grpSpPr>
        <p:sp>
          <p:nvSpPr>
            <p:cNvPr id="20" name="Freeform 15">
              <a:extLst>
                <a:ext uri="{FF2B5EF4-FFF2-40B4-BE49-F238E27FC236}">
                  <a16:creationId xmlns:a16="http://schemas.microsoft.com/office/drawing/2014/main" id="{2947DA12-E58E-1329-C437-0FAAB7B6B26B}"/>
                </a:ext>
              </a:extLst>
            </p:cNvPr>
            <p:cNvSpPr/>
            <p:nvPr/>
          </p:nvSpPr>
          <p:spPr>
            <a:xfrm>
              <a:off x="5160631" y="-6909"/>
              <a:ext cx="656525" cy="1153049"/>
            </a:xfrm>
            <a:custGeom>
              <a:avLst/>
              <a:gdLst/>
              <a:ahLst/>
              <a:cxnLst/>
              <a:rect l="l" t="t" r="r" b="b"/>
              <a:pathLst>
                <a:path w="656525" h="1153049">
                  <a:moveTo>
                    <a:pt x="79760" y="0"/>
                  </a:moveTo>
                  <a:lnTo>
                    <a:pt x="576765" y="0"/>
                  </a:lnTo>
                  <a:cubicBezTo>
                    <a:pt x="597918" y="0"/>
                    <a:pt x="618206" y="8403"/>
                    <a:pt x="633163" y="23361"/>
                  </a:cubicBezTo>
                  <a:cubicBezTo>
                    <a:pt x="648121" y="38319"/>
                    <a:pt x="656525" y="58606"/>
                    <a:pt x="656525" y="79760"/>
                  </a:cubicBezTo>
                  <a:lnTo>
                    <a:pt x="656525" y="1073290"/>
                  </a:lnTo>
                  <a:cubicBezTo>
                    <a:pt x="656525" y="1117340"/>
                    <a:pt x="620815" y="1153049"/>
                    <a:pt x="576765" y="1153049"/>
                  </a:cubicBezTo>
                  <a:lnTo>
                    <a:pt x="79760" y="1153049"/>
                  </a:lnTo>
                  <a:cubicBezTo>
                    <a:pt x="58606" y="1153049"/>
                    <a:pt x="38319" y="1144646"/>
                    <a:pt x="23361" y="1129688"/>
                  </a:cubicBezTo>
                  <a:cubicBezTo>
                    <a:pt x="8403" y="1114730"/>
                    <a:pt x="0" y="1094443"/>
                    <a:pt x="0" y="1073290"/>
                  </a:cubicBezTo>
                  <a:lnTo>
                    <a:pt x="0" y="79760"/>
                  </a:lnTo>
                  <a:cubicBezTo>
                    <a:pt x="0" y="35710"/>
                    <a:pt x="35710" y="0"/>
                    <a:pt x="79760" y="0"/>
                  </a:cubicBezTo>
                  <a:close/>
                </a:path>
              </a:pathLst>
            </a:custGeom>
            <a:blipFill>
              <a:blip r:embed="rId2"/>
              <a:stretch>
                <a:fillRect l="-81602" r="-81602"/>
              </a:stretch>
            </a:blipFill>
          </p:spPr>
          <p:txBody>
            <a:bodyPr/>
            <a:lstStyle/>
            <a:p>
              <a:endParaRPr lang="en-US"/>
            </a:p>
          </p:txBody>
        </p:sp>
      </p:grpSp>
      <p:pic>
        <p:nvPicPr>
          <p:cNvPr id="21" name="Picture 20" descr="A colorful text on a black background&#10;&#10;AI-generated content may be incorrect.">
            <a:extLst>
              <a:ext uri="{FF2B5EF4-FFF2-40B4-BE49-F238E27FC236}">
                <a16:creationId xmlns:a16="http://schemas.microsoft.com/office/drawing/2014/main" id="{3FCF283C-A468-E111-3BF5-EE964CCE2872}"/>
              </a:ext>
            </a:extLst>
          </p:cNvPr>
          <p:cNvPicPr>
            <a:picLocks noChangeAspect="1"/>
          </p:cNvPicPr>
          <p:nvPr/>
        </p:nvPicPr>
        <p:blipFill>
          <a:blip r:embed="rId3"/>
          <a:srcRect l="79" t="36440" r="-116" b="43842"/>
          <a:stretch>
            <a:fillRect/>
          </a:stretch>
        </p:blipFill>
        <p:spPr>
          <a:xfrm>
            <a:off x="925169" y="9785294"/>
            <a:ext cx="5696642" cy="90646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4623" y="-242484"/>
            <a:ext cx="7555377" cy="574641"/>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14499" y="9999775"/>
            <a:ext cx="7596595" cy="687015"/>
            <a:chOff x="0" y="0"/>
            <a:chExt cx="2899236" cy="17390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sp>
        <p:nvSpPr>
          <p:cNvPr id="8" name="TextBox 8"/>
          <p:cNvSpPr txBox="1"/>
          <p:nvPr/>
        </p:nvSpPr>
        <p:spPr>
          <a:xfrm>
            <a:off x="2298094" y="124216"/>
            <a:ext cx="2963812" cy="1025281"/>
          </a:xfrm>
          <a:prstGeom prst="rect">
            <a:avLst/>
          </a:prstGeom>
        </p:spPr>
        <p:txBody>
          <a:bodyPr lIns="0" tIns="0" rIns="0" bIns="0" rtlCol="0" anchor="t">
            <a:spAutoFit/>
          </a:bodyPr>
          <a:lstStyle/>
          <a:p>
            <a:pPr algn="ctr" rtl="1">
              <a:lnSpc>
                <a:spcPts val="8758"/>
              </a:lnSpc>
              <a:spcBef>
                <a:spcPct val="0"/>
              </a:spcBef>
            </a:pPr>
            <a:r>
              <a:rPr lang="ar-EG" sz="4650" b="1">
                <a:solidFill>
                  <a:srgbClr val="000000"/>
                </a:solidFill>
                <a:latin typeface="29LT Bukra Wide Bold"/>
                <a:ea typeface="29LT Bukra Wide Bold"/>
                <a:cs typeface="29LT Bukra Wide Bold"/>
              </a:rPr>
              <a:t>الفهرس</a:t>
            </a:r>
          </a:p>
        </p:txBody>
      </p:sp>
      <p:grpSp>
        <p:nvGrpSpPr>
          <p:cNvPr id="9" name="Group 9"/>
          <p:cNvGrpSpPr/>
          <p:nvPr/>
        </p:nvGrpSpPr>
        <p:grpSpPr>
          <a:xfrm>
            <a:off x="970407" y="1640866"/>
            <a:ext cx="5582362" cy="650315"/>
            <a:chOff x="0" y="0"/>
            <a:chExt cx="2438487" cy="284071"/>
          </a:xfrm>
        </p:grpSpPr>
        <p:sp>
          <p:nvSpPr>
            <p:cNvPr id="10" name="Freeform 10"/>
            <p:cNvSpPr/>
            <p:nvPr/>
          </p:nvSpPr>
          <p:spPr>
            <a:xfrm>
              <a:off x="0" y="0"/>
              <a:ext cx="2438487" cy="284071"/>
            </a:xfrm>
            <a:custGeom>
              <a:avLst/>
              <a:gdLst/>
              <a:ahLst/>
              <a:cxnLst/>
              <a:rect l="l" t="t" r="r" b="b"/>
              <a:pathLst>
                <a:path w="2438487" h="284071">
                  <a:moveTo>
                    <a:pt x="36058" y="0"/>
                  </a:moveTo>
                  <a:lnTo>
                    <a:pt x="2402429" y="0"/>
                  </a:lnTo>
                  <a:cubicBezTo>
                    <a:pt x="2422344" y="0"/>
                    <a:pt x="2438487" y="16144"/>
                    <a:pt x="2438487" y="36058"/>
                  </a:cubicBezTo>
                  <a:lnTo>
                    <a:pt x="2438487" y="248013"/>
                  </a:lnTo>
                  <a:cubicBezTo>
                    <a:pt x="2438487" y="257576"/>
                    <a:pt x="2434688" y="266747"/>
                    <a:pt x="2427926" y="273510"/>
                  </a:cubicBezTo>
                  <a:cubicBezTo>
                    <a:pt x="2421164" y="280272"/>
                    <a:pt x="2411993" y="284071"/>
                    <a:pt x="2402429" y="284071"/>
                  </a:cubicBezTo>
                  <a:lnTo>
                    <a:pt x="36058" y="284071"/>
                  </a:lnTo>
                  <a:cubicBezTo>
                    <a:pt x="16144" y="284071"/>
                    <a:pt x="0" y="267927"/>
                    <a:pt x="0" y="248013"/>
                  </a:cubicBezTo>
                  <a:lnTo>
                    <a:pt x="0" y="36058"/>
                  </a:lnTo>
                  <a:cubicBezTo>
                    <a:pt x="0" y="16144"/>
                    <a:pt x="16144" y="0"/>
                    <a:pt x="36058" y="0"/>
                  </a:cubicBezTo>
                  <a:close/>
                </a:path>
              </a:pathLst>
            </a:custGeom>
            <a:solidFill>
              <a:srgbClr val="B5886D"/>
            </a:solidFill>
          </p:spPr>
        </p:sp>
        <p:sp>
          <p:nvSpPr>
            <p:cNvPr id="11" name="TextBox 11"/>
            <p:cNvSpPr txBox="1"/>
            <p:nvPr/>
          </p:nvSpPr>
          <p:spPr>
            <a:xfrm>
              <a:off x="0" y="-28575"/>
              <a:ext cx="2438487" cy="312646"/>
            </a:xfrm>
            <a:prstGeom prst="rect">
              <a:avLst/>
            </a:prstGeom>
          </p:spPr>
          <p:txBody>
            <a:bodyPr lIns="50800" tIns="50800" rIns="50800" bIns="50800" rtlCol="0" anchor="ctr"/>
            <a:lstStyle/>
            <a:p>
              <a:pPr algn="ctr">
                <a:lnSpc>
                  <a:spcPts val="1400"/>
                </a:lnSpc>
              </a:pPr>
              <a:endParaRPr/>
            </a:p>
          </p:txBody>
        </p:sp>
      </p:grpSp>
      <p:grpSp>
        <p:nvGrpSpPr>
          <p:cNvPr id="12" name="Group 12"/>
          <p:cNvGrpSpPr/>
          <p:nvPr/>
        </p:nvGrpSpPr>
        <p:grpSpPr>
          <a:xfrm>
            <a:off x="970407" y="2408212"/>
            <a:ext cx="5582362" cy="725299"/>
            <a:chOff x="0" y="0"/>
            <a:chExt cx="2438487" cy="316825"/>
          </a:xfrm>
        </p:grpSpPr>
        <p:sp>
          <p:nvSpPr>
            <p:cNvPr id="13" name="Freeform 13"/>
            <p:cNvSpPr/>
            <p:nvPr/>
          </p:nvSpPr>
          <p:spPr>
            <a:xfrm>
              <a:off x="0" y="0"/>
              <a:ext cx="2438487" cy="316825"/>
            </a:xfrm>
            <a:custGeom>
              <a:avLst/>
              <a:gdLst/>
              <a:ahLst/>
              <a:cxnLst/>
              <a:rect l="l" t="t" r="r" b="b"/>
              <a:pathLst>
                <a:path w="2438487" h="316825">
                  <a:moveTo>
                    <a:pt x="36058" y="0"/>
                  </a:moveTo>
                  <a:lnTo>
                    <a:pt x="2402429" y="0"/>
                  </a:lnTo>
                  <a:cubicBezTo>
                    <a:pt x="2422344" y="0"/>
                    <a:pt x="2438487" y="16144"/>
                    <a:pt x="2438487" y="36058"/>
                  </a:cubicBezTo>
                  <a:lnTo>
                    <a:pt x="2438487" y="280767"/>
                  </a:lnTo>
                  <a:cubicBezTo>
                    <a:pt x="2438487" y="290330"/>
                    <a:pt x="2434688" y="299502"/>
                    <a:pt x="2427926" y="306264"/>
                  </a:cubicBezTo>
                  <a:cubicBezTo>
                    <a:pt x="2421164" y="313026"/>
                    <a:pt x="2411993" y="316825"/>
                    <a:pt x="2402429" y="316825"/>
                  </a:cubicBezTo>
                  <a:lnTo>
                    <a:pt x="36058" y="316825"/>
                  </a:lnTo>
                  <a:cubicBezTo>
                    <a:pt x="26495" y="316825"/>
                    <a:pt x="17323" y="313026"/>
                    <a:pt x="10561" y="306264"/>
                  </a:cubicBezTo>
                  <a:cubicBezTo>
                    <a:pt x="3799" y="299502"/>
                    <a:pt x="0" y="290330"/>
                    <a:pt x="0" y="280767"/>
                  </a:cubicBezTo>
                  <a:lnTo>
                    <a:pt x="0" y="36058"/>
                  </a:lnTo>
                  <a:cubicBezTo>
                    <a:pt x="0" y="16144"/>
                    <a:pt x="16144" y="0"/>
                    <a:pt x="36058" y="0"/>
                  </a:cubicBezTo>
                  <a:close/>
                </a:path>
              </a:pathLst>
            </a:custGeom>
            <a:solidFill>
              <a:srgbClr val="B5886D"/>
            </a:solidFill>
          </p:spPr>
        </p:sp>
        <p:sp>
          <p:nvSpPr>
            <p:cNvPr id="14" name="TextBox 14"/>
            <p:cNvSpPr txBox="1"/>
            <p:nvPr/>
          </p:nvSpPr>
          <p:spPr>
            <a:xfrm>
              <a:off x="0" y="-28575"/>
              <a:ext cx="2438487" cy="345400"/>
            </a:xfrm>
            <a:prstGeom prst="rect">
              <a:avLst/>
            </a:prstGeom>
          </p:spPr>
          <p:txBody>
            <a:bodyPr lIns="50800" tIns="50800" rIns="50800" bIns="50800" rtlCol="0" anchor="ctr"/>
            <a:lstStyle/>
            <a:p>
              <a:pPr algn="ctr">
                <a:lnSpc>
                  <a:spcPts val="1400"/>
                </a:lnSpc>
              </a:pPr>
              <a:endParaRPr/>
            </a:p>
          </p:txBody>
        </p:sp>
      </p:grpSp>
      <p:sp>
        <p:nvSpPr>
          <p:cNvPr id="15" name="TextBox 15"/>
          <p:cNvSpPr txBox="1"/>
          <p:nvPr/>
        </p:nvSpPr>
        <p:spPr>
          <a:xfrm>
            <a:off x="1103989" y="1580950"/>
            <a:ext cx="5240603" cy="602786"/>
          </a:xfrm>
          <a:prstGeom prst="rect">
            <a:avLst/>
          </a:prstGeom>
        </p:spPr>
        <p:txBody>
          <a:bodyPr lIns="0" tIns="0" rIns="0" bIns="0" rtlCol="0" anchor="t">
            <a:spAutoFit/>
          </a:bodyPr>
          <a:lstStyle/>
          <a:p>
            <a:pPr algn="ctr" rtl="1">
              <a:lnSpc>
                <a:spcPts val="2776"/>
              </a:lnSpc>
            </a:pPr>
            <a:r>
              <a:rPr lang="ar-EG" sz="1476" b="1">
                <a:solidFill>
                  <a:srgbClr val="FEF6EE"/>
                </a:solidFill>
                <a:latin typeface="29LT Bukra Wide Bold"/>
                <a:ea typeface="29LT Bukra Wide Bold"/>
                <a:cs typeface="29LT Bukra Wide Bold"/>
                <a:sym typeface="29LT Bukra Wide Bold"/>
                <a:rtl/>
              </a:rPr>
              <a:t>الفصل الأول</a:t>
            </a:r>
          </a:p>
          <a:p>
            <a:pPr algn="ctr" rtl="1">
              <a:lnSpc>
                <a:spcPts val="1696"/>
              </a:lnSpc>
            </a:pPr>
            <a:r>
              <a:rPr lang="ar-EG" sz="902" b="1">
                <a:solidFill>
                  <a:srgbClr val="FEF6EE"/>
                </a:solidFill>
                <a:latin typeface="29LT Bukra Wide Bold"/>
                <a:ea typeface="29LT Bukra Wide Bold"/>
                <a:cs typeface="29LT Bukra Wide Bold"/>
                <a:sym typeface="29LT Bukra Wide Bold"/>
                <a:rtl/>
              </a:rPr>
              <a:t>أنواع دراسات الجدوى.</a:t>
            </a:r>
          </a:p>
        </p:txBody>
      </p:sp>
      <p:sp>
        <p:nvSpPr>
          <p:cNvPr id="16" name="TextBox 16"/>
          <p:cNvSpPr txBox="1"/>
          <p:nvPr/>
        </p:nvSpPr>
        <p:spPr>
          <a:xfrm>
            <a:off x="1076608" y="2357500"/>
            <a:ext cx="5322621" cy="602786"/>
          </a:xfrm>
          <a:prstGeom prst="rect">
            <a:avLst/>
          </a:prstGeom>
        </p:spPr>
        <p:txBody>
          <a:bodyPr lIns="0" tIns="0" rIns="0" bIns="0" rtlCol="0" anchor="t">
            <a:spAutoFit/>
          </a:bodyPr>
          <a:lstStyle/>
          <a:p>
            <a:pPr algn="ctr" rtl="1">
              <a:lnSpc>
                <a:spcPts val="2776"/>
              </a:lnSpc>
            </a:pPr>
            <a:r>
              <a:rPr lang="ar-EG" sz="1476" b="1">
                <a:solidFill>
                  <a:srgbClr val="FEF6EE"/>
                </a:solidFill>
                <a:latin typeface="29LT Bukra Wide Bold"/>
                <a:ea typeface="29LT Bukra Wide Bold"/>
                <a:cs typeface="29LT Bukra Wide Bold"/>
                <a:sym typeface="29LT Bukra Wide Bold"/>
                <a:rtl/>
              </a:rPr>
              <a:t>الفصل الثاني</a:t>
            </a:r>
          </a:p>
          <a:p>
            <a:pPr algn="ctr" rtl="1">
              <a:lnSpc>
                <a:spcPts val="1696"/>
              </a:lnSpc>
            </a:pPr>
            <a:r>
              <a:rPr lang="ar-EG" sz="902" b="1">
                <a:solidFill>
                  <a:srgbClr val="FEF6EE"/>
                </a:solidFill>
                <a:latin typeface="29LT Bukra Wide Bold"/>
                <a:ea typeface="29LT Bukra Wide Bold"/>
                <a:cs typeface="29LT Bukra Wide Bold"/>
                <a:sym typeface="29LT Bukra Wide Bold"/>
                <a:rtl/>
              </a:rPr>
              <a:t>دراسة السوق.</a:t>
            </a:r>
          </a:p>
        </p:txBody>
      </p:sp>
      <p:grpSp>
        <p:nvGrpSpPr>
          <p:cNvPr id="17" name="Group 17"/>
          <p:cNvGrpSpPr/>
          <p:nvPr/>
        </p:nvGrpSpPr>
        <p:grpSpPr>
          <a:xfrm>
            <a:off x="970407" y="3250541"/>
            <a:ext cx="5582362" cy="679575"/>
            <a:chOff x="0" y="0"/>
            <a:chExt cx="2438487" cy="296852"/>
          </a:xfrm>
        </p:grpSpPr>
        <p:sp>
          <p:nvSpPr>
            <p:cNvPr id="18" name="Freeform 18"/>
            <p:cNvSpPr/>
            <p:nvPr/>
          </p:nvSpPr>
          <p:spPr>
            <a:xfrm>
              <a:off x="0" y="0"/>
              <a:ext cx="2438487" cy="296852"/>
            </a:xfrm>
            <a:custGeom>
              <a:avLst/>
              <a:gdLst/>
              <a:ahLst/>
              <a:cxnLst/>
              <a:rect l="l" t="t" r="r" b="b"/>
              <a:pathLst>
                <a:path w="2438487" h="296852">
                  <a:moveTo>
                    <a:pt x="36058" y="0"/>
                  </a:moveTo>
                  <a:lnTo>
                    <a:pt x="2402429" y="0"/>
                  </a:lnTo>
                  <a:cubicBezTo>
                    <a:pt x="2422344" y="0"/>
                    <a:pt x="2438487" y="16144"/>
                    <a:pt x="2438487" y="36058"/>
                  </a:cubicBezTo>
                  <a:lnTo>
                    <a:pt x="2438487" y="260794"/>
                  </a:lnTo>
                  <a:cubicBezTo>
                    <a:pt x="2438487" y="270357"/>
                    <a:pt x="2434688" y="279529"/>
                    <a:pt x="2427926" y="286291"/>
                  </a:cubicBezTo>
                  <a:cubicBezTo>
                    <a:pt x="2421164" y="293053"/>
                    <a:pt x="2411993" y="296852"/>
                    <a:pt x="2402429" y="296852"/>
                  </a:cubicBezTo>
                  <a:lnTo>
                    <a:pt x="36058" y="296852"/>
                  </a:lnTo>
                  <a:cubicBezTo>
                    <a:pt x="16144" y="296852"/>
                    <a:pt x="0" y="280708"/>
                    <a:pt x="0" y="260794"/>
                  </a:cubicBezTo>
                  <a:lnTo>
                    <a:pt x="0" y="36058"/>
                  </a:lnTo>
                  <a:cubicBezTo>
                    <a:pt x="0" y="16144"/>
                    <a:pt x="16144" y="0"/>
                    <a:pt x="36058" y="0"/>
                  </a:cubicBezTo>
                  <a:close/>
                </a:path>
              </a:pathLst>
            </a:custGeom>
            <a:solidFill>
              <a:srgbClr val="B5886D"/>
            </a:solidFill>
          </p:spPr>
        </p:sp>
        <p:sp>
          <p:nvSpPr>
            <p:cNvPr id="19" name="TextBox 19"/>
            <p:cNvSpPr txBox="1"/>
            <p:nvPr/>
          </p:nvSpPr>
          <p:spPr>
            <a:xfrm>
              <a:off x="0" y="-28575"/>
              <a:ext cx="2438487" cy="325427"/>
            </a:xfrm>
            <a:prstGeom prst="rect">
              <a:avLst/>
            </a:prstGeom>
          </p:spPr>
          <p:txBody>
            <a:bodyPr lIns="50800" tIns="50800" rIns="50800" bIns="50800" rtlCol="0" anchor="ctr"/>
            <a:lstStyle/>
            <a:p>
              <a:pPr algn="ctr">
                <a:lnSpc>
                  <a:spcPts val="1400"/>
                </a:lnSpc>
              </a:pPr>
              <a:endParaRPr/>
            </a:p>
          </p:txBody>
        </p:sp>
      </p:grpSp>
      <p:sp>
        <p:nvSpPr>
          <p:cNvPr id="20" name="TextBox 20"/>
          <p:cNvSpPr txBox="1"/>
          <p:nvPr/>
        </p:nvSpPr>
        <p:spPr>
          <a:xfrm>
            <a:off x="1076608" y="3168809"/>
            <a:ext cx="5322621" cy="602786"/>
          </a:xfrm>
          <a:prstGeom prst="rect">
            <a:avLst/>
          </a:prstGeom>
        </p:spPr>
        <p:txBody>
          <a:bodyPr lIns="0" tIns="0" rIns="0" bIns="0" rtlCol="0" anchor="t">
            <a:spAutoFit/>
          </a:bodyPr>
          <a:lstStyle/>
          <a:p>
            <a:pPr algn="ctr" rtl="1">
              <a:lnSpc>
                <a:spcPts val="2776"/>
              </a:lnSpc>
            </a:pPr>
            <a:r>
              <a:rPr lang="ar-EG" sz="1476" b="1">
                <a:solidFill>
                  <a:srgbClr val="FEF6EE"/>
                </a:solidFill>
                <a:latin typeface="29LT Bukra Wide Bold"/>
                <a:ea typeface="29LT Bukra Wide Bold"/>
                <a:cs typeface="29LT Bukra Wide Bold"/>
                <a:sym typeface="29LT Bukra Wide Bold"/>
                <a:rtl/>
              </a:rPr>
              <a:t>الفصل الثالث</a:t>
            </a:r>
          </a:p>
          <a:p>
            <a:pPr algn="ctr" rtl="1">
              <a:lnSpc>
                <a:spcPts val="1696"/>
              </a:lnSpc>
            </a:pPr>
            <a:r>
              <a:rPr lang="ar-EG" sz="902" b="1">
                <a:solidFill>
                  <a:srgbClr val="FEF6EE"/>
                </a:solidFill>
                <a:latin typeface="29LT Bukra Wide Bold"/>
                <a:ea typeface="29LT Bukra Wide Bold"/>
                <a:cs typeface="29LT Bukra Wide Bold"/>
                <a:sym typeface="29LT Bukra Wide Bold"/>
                <a:rtl/>
              </a:rPr>
              <a:t>الدراسة الفنية.</a:t>
            </a:r>
          </a:p>
        </p:txBody>
      </p:sp>
      <p:grpSp>
        <p:nvGrpSpPr>
          <p:cNvPr id="21" name="Group 21"/>
          <p:cNvGrpSpPr/>
          <p:nvPr/>
        </p:nvGrpSpPr>
        <p:grpSpPr>
          <a:xfrm>
            <a:off x="970407" y="4047147"/>
            <a:ext cx="5582362" cy="687076"/>
            <a:chOff x="0" y="0"/>
            <a:chExt cx="2438487" cy="300129"/>
          </a:xfrm>
        </p:grpSpPr>
        <p:sp>
          <p:nvSpPr>
            <p:cNvPr id="22" name="Freeform 22"/>
            <p:cNvSpPr/>
            <p:nvPr/>
          </p:nvSpPr>
          <p:spPr>
            <a:xfrm>
              <a:off x="0" y="0"/>
              <a:ext cx="2438487" cy="300129"/>
            </a:xfrm>
            <a:custGeom>
              <a:avLst/>
              <a:gdLst/>
              <a:ahLst/>
              <a:cxnLst/>
              <a:rect l="l" t="t" r="r" b="b"/>
              <a:pathLst>
                <a:path w="2438487" h="300129">
                  <a:moveTo>
                    <a:pt x="36058" y="0"/>
                  </a:moveTo>
                  <a:lnTo>
                    <a:pt x="2402429" y="0"/>
                  </a:lnTo>
                  <a:cubicBezTo>
                    <a:pt x="2422344" y="0"/>
                    <a:pt x="2438487" y="16144"/>
                    <a:pt x="2438487" y="36058"/>
                  </a:cubicBezTo>
                  <a:lnTo>
                    <a:pt x="2438487" y="264070"/>
                  </a:lnTo>
                  <a:cubicBezTo>
                    <a:pt x="2438487" y="273634"/>
                    <a:pt x="2434688" y="282805"/>
                    <a:pt x="2427926" y="289567"/>
                  </a:cubicBezTo>
                  <a:cubicBezTo>
                    <a:pt x="2421164" y="296330"/>
                    <a:pt x="2411993" y="300129"/>
                    <a:pt x="2402429" y="300129"/>
                  </a:cubicBezTo>
                  <a:lnTo>
                    <a:pt x="36058" y="300129"/>
                  </a:lnTo>
                  <a:cubicBezTo>
                    <a:pt x="16144" y="300129"/>
                    <a:pt x="0" y="283985"/>
                    <a:pt x="0" y="264070"/>
                  </a:cubicBezTo>
                  <a:lnTo>
                    <a:pt x="0" y="36058"/>
                  </a:lnTo>
                  <a:cubicBezTo>
                    <a:pt x="0" y="16144"/>
                    <a:pt x="16144" y="0"/>
                    <a:pt x="36058" y="0"/>
                  </a:cubicBezTo>
                  <a:close/>
                </a:path>
              </a:pathLst>
            </a:custGeom>
            <a:solidFill>
              <a:srgbClr val="B5886D"/>
            </a:solidFill>
          </p:spPr>
        </p:sp>
        <p:sp>
          <p:nvSpPr>
            <p:cNvPr id="23" name="TextBox 23"/>
            <p:cNvSpPr txBox="1"/>
            <p:nvPr/>
          </p:nvSpPr>
          <p:spPr>
            <a:xfrm>
              <a:off x="0" y="-28575"/>
              <a:ext cx="2438487" cy="328704"/>
            </a:xfrm>
            <a:prstGeom prst="rect">
              <a:avLst/>
            </a:prstGeom>
          </p:spPr>
          <p:txBody>
            <a:bodyPr lIns="50800" tIns="50800" rIns="50800" bIns="50800" rtlCol="0" anchor="ctr"/>
            <a:lstStyle/>
            <a:p>
              <a:pPr algn="ctr">
                <a:lnSpc>
                  <a:spcPts val="1400"/>
                </a:lnSpc>
              </a:pPr>
              <a:endParaRPr/>
            </a:p>
          </p:txBody>
        </p:sp>
      </p:grpSp>
      <p:sp>
        <p:nvSpPr>
          <p:cNvPr id="24" name="TextBox 24"/>
          <p:cNvSpPr txBox="1"/>
          <p:nvPr/>
        </p:nvSpPr>
        <p:spPr>
          <a:xfrm>
            <a:off x="1076608" y="3989978"/>
            <a:ext cx="5322621" cy="602786"/>
          </a:xfrm>
          <a:prstGeom prst="rect">
            <a:avLst/>
          </a:prstGeom>
        </p:spPr>
        <p:txBody>
          <a:bodyPr lIns="0" tIns="0" rIns="0" bIns="0" rtlCol="0" anchor="t">
            <a:spAutoFit/>
          </a:bodyPr>
          <a:lstStyle/>
          <a:p>
            <a:pPr algn="ctr" rtl="1">
              <a:lnSpc>
                <a:spcPts val="2776"/>
              </a:lnSpc>
            </a:pPr>
            <a:r>
              <a:rPr lang="ar-EG" sz="1476" b="1">
                <a:solidFill>
                  <a:srgbClr val="FEF6EE"/>
                </a:solidFill>
                <a:latin typeface="29LT Bukra Wide Bold"/>
                <a:ea typeface="29LT Bukra Wide Bold"/>
                <a:cs typeface="29LT Bukra Wide Bold"/>
                <a:sym typeface="29LT Bukra Wide Bold"/>
                <a:rtl/>
              </a:rPr>
              <a:t>الفصل الرابع</a:t>
            </a:r>
          </a:p>
          <a:p>
            <a:pPr algn="ctr" rtl="1">
              <a:lnSpc>
                <a:spcPts val="1696"/>
              </a:lnSpc>
            </a:pPr>
            <a:r>
              <a:rPr lang="ar-EG" sz="902" b="1">
                <a:solidFill>
                  <a:srgbClr val="FEF6EE"/>
                </a:solidFill>
                <a:latin typeface="29LT Bukra Wide Bold"/>
                <a:ea typeface="29LT Bukra Wide Bold"/>
                <a:cs typeface="29LT Bukra Wide Bold"/>
                <a:sym typeface="29LT Bukra Wide Bold"/>
                <a:rtl/>
              </a:rPr>
              <a:t>الدراسة المالية.</a:t>
            </a:r>
          </a:p>
        </p:txBody>
      </p:sp>
      <p:grpSp>
        <p:nvGrpSpPr>
          <p:cNvPr id="25" name="Group 25"/>
          <p:cNvGrpSpPr/>
          <p:nvPr/>
        </p:nvGrpSpPr>
        <p:grpSpPr>
          <a:xfrm>
            <a:off x="970407" y="4851253"/>
            <a:ext cx="5582362" cy="687076"/>
            <a:chOff x="0" y="0"/>
            <a:chExt cx="2438487" cy="300129"/>
          </a:xfrm>
        </p:grpSpPr>
        <p:sp>
          <p:nvSpPr>
            <p:cNvPr id="26" name="Freeform 26"/>
            <p:cNvSpPr/>
            <p:nvPr/>
          </p:nvSpPr>
          <p:spPr>
            <a:xfrm>
              <a:off x="0" y="0"/>
              <a:ext cx="2438487" cy="300129"/>
            </a:xfrm>
            <a:custGeom>
              <a:avLst/>
              <a:gdLst/>
              <a:ahLst/>
              <a:cxnLst/>
              <a:rect l="l" t="t" r="r" b="b"/>
              <a:pathLst>
                <a:path w="2438487" h="300129">
                  <a:moveTo>
                    <a:pt x="36058" y="0"/>
                  </a:moveTo>
                  <a:lnTo>
                    <a:pt x="2402429" y="0"/>
                  </a:lnTo>
                  <a:cubicBezTo>
                    <a:pt x="2422344" y="0"/>
                    <a:pt x="2438487" y="16144"/>
                    <a:pt x="2438487" y="36058"/>
                  </a:cubicBezTo>
                  <a:lnTo>
                    <a:pt x="2438487" y="264070"/>
                  </a:lnTo>
                  <a:cubicBezTo>
                    <a:pt x="2438487" y="273634"/>
                    <a:pt x="2434688" y="282805"/>
                    <a:pt x="2427926" y="289567"/>
                  </a:cubicBezTo>
                  <a:cubicBezTo>
                    <a:pt x="2421164" y="296330"/>
                    <a:pt x="2411993" y="300129"/>
                    <a:pt x="2402429" y="300129"/>
                  </a:cubicBezTo>
                  <a:lnTo>
                    <a:pt x="36058" y="300129"/>
                  </a:lnTo>
                  <a:cubicBezTo>
                    <a:pt x="16144" y="300129"/>
                    <a:pt x="0" y="283985"/>
                    <a:pt x="0" y="264070"/>
                  </a:cubicBezTo>
                  <a:lnTo>
                    <a:pt x="0" y="36058"/>
                  </a:lnTo>
                  <a:cubicBezTo>
                    <a:pt x="0" y="16144"/>
                    <a:pt x="16144" y="0"/>
                    <a:pt x="36058" y="0"/>
                  </a:cubicBezTo>
                  <a:close/>
                </a:path>
              </a:pathLst>
            </a:custGeom>
            <a:solidFill>
              <a:srgbClr val="B5886D"/>
            </a:solidFill>
          </p:spPr>
        </p:sp>
        <p:sp>
          <p:nvSpPr>
            <p:cNvPr id="27" name="TextBox 27"/>
            <p:cNvSpPr txBox="1"/>
            <p:nvPr/>
          </p:nvSpPr>
          <p:spPr>
            <a:xfrm>
              <a:off x="0" y="-28575"/>
              <a:ext cx="2438487" cy="328704"/>
            </a:xfrm>
            <a:prstGeom prst="rect">
              <a:avLst/>
            </a:prstGeom>
          </p:spPr>
          <p:txBody>
            <a:bodyPr lIns="50800" tIns="50800" rIns="50800" bIns="50800" rtlCol="0" anchor="ctr"/>
            <a:lstStyle/>
            <a:p>
              <a:pPr algn="ctr">
                <a:lnSpc>
                  <a:spcPts val="1400"/>
                </a:lnSpc>
              </a:pPr>
              <a:endParaRPr/>
            </a:p>
          </p:txBody>
        </p:sp>
      </p:grpSp>
      <p:sp>
        <p:nvSpPr>
          <p:cNvPr id="28" name="TextBox 28"/>
          <p:cNvSpPr txBox="1"/>
          <p:nvPr/>
        </p:nvSpPr>
        <p:spPr>
          <a:xfrm>
            <a:off x="1079924" y="4809901"/>
            <a:ext cx="5322621" cy="602786"/>
          </a:xfrm>
          <a:prstGeom prst="rect">
            <a:avLst/>
          </a:prstGeom>
        </p:spPr>
        <p:txBody>
          <a:bodyPr lIns="0" tIns="0" rIns="0" bIns="0" rtlCol="0" anchor="t">
            <a:spAutoFit/>
          </a:bodyPr>
          <a:lstStyle/>
          <a:p>
            <a:pPr algn="ctr" rtl="1">
              <a:lnSpc>
                <a:spcPts val="2776"/>
              </a:lnSpc>
            </a:pPr>
            <a:r>
              <a:rPr lang="ar-EG" sz="1476" b="1">
                <a:solidFill>
                  <a:srgbClr val="FEF6EE"/>
                </a:solidFill>
                <a:latin typeface="29LT Bukra Wide Bold"/>
                <a:ea typeface="29LT Bukra Wide Bold"/>
                <a:cs typeface="29LT Bukra Wide Bold"/>
                <a:sym typeface="29LT Bukra Wide Bold"/>
                <a:rtl/>
              </a:rPr>
              <a:t>الفصل الخامس</a:t>
            </a:r>
          </a:p>
          <a:p>
            <a:pPr algn="ctr" rtl="1">
              <a:lnSpc>
                <a:spcPts val="1696"/>
              </a:lnSpc>
            </a:pPr>
            <a:r>
              <a:rPr lang="ar-EG" sz="902" b="1">
                <a:solidFill>
                  <a:srgbClr val="FEF6EE"/>
                </a:solidFill>
                <a:latin typeface="29LT Bukra Wide Bold"/>
                <a:ea typeface="29LT Bukra Wide Bold"/>
                <a:cs typeface="29LT Bukra Wide Bold"/>
                <a:sym typeface="29LT Bukra Wide Bold"/>
                <a:rtl/>
              </a:rPr>
              <a:t>الدراسة الإدارية والتنظيمية.</a:t>
            </a:r>
          </a:p>
        </p:txBody>
      </p:sp>
      <p:grpSp>
        <p:nvGrpSpPr>
          <p:cNvPr id="29" name="Group 29"/>
          <p:cNvGrpSpPr/>
          <p:nvPr/>
        </p:nvGrpSpPr>
        <p:grpSpPr>
          <a:xfrm>
            <a:off x="970407" y="5655359"/>
            <a:ext cx="5582362" cy="687076"/>
            <a:chOff x="0" y="0"/>
            <a:chExt cx="2438487" cy="300129"/>
          </a:xfrm>
        </p:grpSpPr>
        <p:sp>
          <p:nvSpPr>
            <p:cNvPr id="30" name="Freeform 30"/>
            <p:cNvSpPr/>
            <p:nvPr/>
          </p:nvSpPr>
          <p:spPr>
            <a:xfrm>
              <a:off x="0" y="0"/>
              <a:ext cx="2438487" cy="300129"/>
            </a:xfrm>
            <a:custGeom>
              <a:avLst/>
              <a:gdLst/>
              <a:ahLst/>
              <a:cxnLst/>
              <a:rect l="l" t="t" r="r" b="b"/>
              <a:pathLst>
                <a:path w="2438487" h="300129">
                  <a:moveTo>
                    <a:pt x="36058" y="0"/>
                  </a:moveTo>
                  <a:lnTo>
                    <a:pt x="2402429" y="0"/>
                  </a:lnTo>
                  <a:cubicBezTo>
                    <a:pt x="2422344" y="0"/>
                    <a:pt x="2438487" y="16144"/>
                    <a:pt x="2438487" y="36058"/>
                  </a:cubicBezTo>
                  <a:lnTo>
                    <a:pt x="2438487" y="264070"/>
                  </a:lnTo>
                  <a:cubicBezTo>
                    <a:pt x="2438487" y="273634"/>
                    <a:pt x="2434688" y="282805"/>
                    <a:pt x="2427926" y="289567"/>
                  </a:cubicBezTo>
                  <a:cubicBezTo>
                    <a:pt x="2421164" y="296330"/>
                    <a:pt x="2411993" y="300129"/>
                    <a:pt x="2402429" y="300129"/>
                  </a:cubicBezTo>
                  <a:lnTo>
                    <a:pt x="36058" y="300129"/>
                  </a:lnTo>
                  <a:cubicBezTo>
                    <a:pt x="16144" y="300129"/>
                    <a:pt x="0" y="283985"/>
                    <a:pt x="0" y="264070"/>
                  </a:cubicBezTo>
                  <a:lnTo>
                    <a:pt x="0" y="36058"/>
                  </a:lnTo>
                  <a:cubicBezTo>
                    <a:pt x="0" y="16144"/>
                    <a:pt x="16144" y="0"/>
                    <a:pt x="36058" y="0"/>
                  </a:cubicBezTo>
                  <a:close/>
                </a:path>
              </a:pathLst>
            </a:custGeom>
            <a:solidFill>
              <a:srgbClr val="B5886D"/>
            </a:solidFill>
          </p:spPr>
        </p:sp>
        <p:sp>
          <p:nvSpPr>
            <p:cNvPr id="31" name="TextBox 31"/>
            <p:cNvSpPr txBox="1"/>
            <p:nvPr/>
          </p:nvSpPr>
          <p:spPr>
            <a:xfrm>
              <a:off x="0" y="-28575"/>
              <a:ext cx="2438487" cy="328704"/>
            </a:xfrm>
            <a:prstGeom prst="rect">
              <a:avLst/>
            </a:prstGeom>
          </p:spPr>
          <p:txBody>
            <a:bodyPr lIns="50800" tIns="50800" rIns="50800" bIns="50800" rtlCol="0" anchor="ctr"/>
            <a:lstStyle/>
            <a:p>
              <a:pPr algn="ctr">
                <a:lnSpc>
                  <a:spcPts val="1400"/>
                </a:lnSpc>
              </a:pPr>
              <a:endParaRPr/>
            </a:p>
          </p:txBody>
        </p:sp>
      </p:grpSp>
      <p:sp>
        <p:nvSpPr>
          <p:cNvPr id="32" name="TextBox 32"/>
          <p:cNvSpPr txBox="1"/>
          <p:nvPr/>
        </p:nvSpPr>
        <p:spPr>
          <a:xfrm>
            <a:off x="1111604" y="5629824"/>
            <a:ext cx="5322621" cy="602786"/>
          </a:xfrm>
          <a:prstGeom prst="rect">
            <a:avLst/>
          </a:prstGeom>
        </p:spPr>
        <p:txBody>
          <a:bodyPr lIns="0" tIns="0" rIns="0" bIns="0" rtlCol="0" anchor="t">
            <a:spAutoFit/>
          </a:bodyPr>
          <a:lstStyle/>
          <a:p>
            <a:pPr algn="ctr" rtl="1">
              <a:lnSpc>
                <a:spcPts val="2776"/>
              </a:lnSpc>
            </a:pPr>
            <a:r>
              <a:rPr lang="ar-EG" sz="1476" b="1">
                <a:solidFill>
                  <a:srgbClr val="FEF6EE"/>
                </a:solidFill>
                <a:latin typeface="29LT Bukra Wide Bold"/>
                <a:ea typeface="29LT Bukra Wide Bold"/>
                <a:cs typeface="29LT Bukra Wide Bold"/>
                <a:sym typeface="29LT Bukra Wide Bold"/>
                <a:rtl/>
              </a:rPr>
              <a:t>الفصل السادس</a:t>
            </a:r>
          </a:p>
          <a:p>
            <a:pPr algn="ctr" rtl="1">
              <a:lnSpc>
                <a:spcPts val="1696"/>
              </a:lnSpc>
            </a:pPr>
            <a:r>
              <a:rPr lang="ar-EG" sz="902" b="1">
                <a:solidFill>
                  <a:srgbClr val="FEF6EE"/>
                </a:solidFill>
                <a:latin typeface="29LT Bukra Wide Bold"/>
                <a:ea typeface="29LT Bukra Wide Bold"/>
                <a:cs typeface="29LT Bukra Wide Bold"/>
                <a:sym typeface="29LT Bukra Wide Bold"/>
                <a:rtl/>
              </a:rPr>
              <a:t>الدراسة القانونية.</a:t>
            </a:r>
          </a:p>
        </p:txBody>
      </p:sp>
      <p:grpSp>
        <p:nvGrpSpPr>
          <p:cNvPr id="33" name="Group 33"/>
          <p:cNvGrpSpPr/>
          <p:nvPr/>
        </p:nvGrpSpPr>
        <p:grpSpPr>
          <a:xfrm>
            <a:off x="970407" y="6459465"/>
            <a:ext cx="5582362" cy="687076"/>
            <a:chOff x="0" y="0"/>
            <a:chExt cx="2438487" cy="300129"/>
          </a:xfrm>
        </p:grpSpPr>
        <p:sp>
          <p:nvSpPr>
            <p:cNvPr id="34" name="Freeform 34"/>
            <p:cNvSpPr/>
            <p:nvPr/>
          </p:nvSpPr>
          <p:spPr>
            <a:xfrm>
              <a:off x="0" y="0"/>
              <a:ext cx="2438487" cy="300129"/>
            </a:xfrm>
            <a:custGeom>
              <a:avLst/>
              <a:gdLst/>
              <a:ahLst/>
              <a:cxnLst/>
              <a:rect l="l" t="t" r="r" b="b"/>
              <a:pathLst>
                <a:path w="2438487" h="300129">
                  <a:moveTo>
                    <a:pt x="36058" y="0"/>
                  </a:moveTo>
                  <a:lnTo>
                    <a:pt x="2402429" y="0"/>
                  </a:lnTo>
                  <a:cubicBezTo>
                    <a:pt x="2422344" y="0"/>
                    <a:pt x="2438487" y="16144"/>
                    <a:pt x="2438487" y="36058"/>
                  </a:cubicBezTo>
                  <a:lnTo>
                    <a:pt x="2438487" y="264070"/>
                  </a:lnTo>
                  <a:cubicBezTo>
                    <a:pt x="2438487" y="273634"/>
                    <a:pt x="2434688" y="282805"/>
                    <a:pt x="2427926" y="289567"/>
                  </a:cubicBezTo>
                  <a:cubicBezTo>
                    <a:pt x="2421164" y="296330"/>
                    <a:pt x="2411993" y="300129"/>
                    <a:pt x="2402429" y="300129"/>
                  </a:cubicBezTo>
                  <a:lnTo>
                    <a:pt x="36058" y="300129"/>
                  </a:lnTo>
                  <a:cubicBezTo>
                    <a:pt x="16144" y="300129"/>
                    <a:pt x="0" y="283985"/>
                    <a:pt x="0" y="264070"/>
                  </a:cubicBezTo>
                  <a:lnTo>
                    <a:pt x="0" y="36058"/>
                  </a:lnTo>
                  <a:cubicBezTo>
                    <a:pt x="0" y="16144"/>
                    <a:pt x="16144" y="0"/>
                    <a:pt x="36058" y="0"/>
                  </a:cubicBezTo>
                  <a:close/>
                </a:path>
              </a:pathLst>
            </a:custGeom>
            <a:solidFill>
              <a:srgbClr val="B5886D"/>
            </a:solidFill>
          </p:spPr>
        </p:sp>
        <p:sp>
          <p:nvSpPr>
            <p:cNvPr id="35" name="TextBox 35"/>
            <p:cNvSpPr txBox="1"/>
            <p:nvPr/>
          </p:nvSpPr>
          <p:spPr>
            <a:xfrm>
              <a:off x="0" y="-28575"/>
              <a:ext cx="2438487" cy="328704"/>
            </a:xfrm>
            <a:prstGeom prst="rect">
              <a:avLst/>
            </a:prstGeom>
          </p:spPr>
          <p:txBody>
            <a:bodyPr lIns="50800" tIns="50800" rIns="50800" bIns="50800" rtlCol="0" anchor="ctr"/>
            <a:lstStyle/>
            <a:p>
              <a:pPr algn="ctr">
                <a:lnSpc>
                  <a:spcPts val="1400"/>
                </a:lnSpc>
              </a:pPr>
              <a:endParaRPr/>
            </a:p>
          </p:txBody>
        </p:sp>
      </p:grpSp>
      <p:sp>
        <p:nvSpPr>
          <p:cNvPr id="36" name="TextBox 36"/>
          <p:cNvSpPr txBox="1"/>
          <p:nvPr/>
        </p:nvSpPr>
        <p:spPr>
          <a:xfrm>
            <a:off x="1114920" y="6449747"/>
            <a:ext cx="5322621" cy="602786"/>
          </a:xfrm>
          <a:prstGeom prst="rect">
            <a:avLst/>
          </a:prstGeom>
        </p:spPr>
        <p:txBody>
          <a:bodyPr lIns="0" tIns="0" rIns="0" bIns="0" rtlCol="0" anchor="t">
            <a:spAutoFit/>
          </a:bodyPr>
          <a:lstStyle/>
          <a:p>
            <a:pPr algn="ctr" rtl="1">
              <a:lnSpc>
                <a:spcPts val="2776"/>
              </a:lnSpc>
            </a:pPr>
            <a:r>
              <a:rPr lang="ar-EG" sz="1476" b="1">
                <a:solidFill>
                  <a:srgbClr val="FEF6EE"/>
                </a:solidFill>
                <a:latin typeface="29LT Bukra Wide Bold"/>
                <a:ea typeface="29LT Bukra Wide Bold"/>
                <a:cs typeface="29LT Bukra Wide Bold"/>
                <a:sym typeface="29LT Bukra Wide Bold"/>
                <a:rtl/>
              </a:rPr>
              <a:t>الفصل السابع</a:t>
            </a:r>
          </a:p>
          <a:p>
            <a:pPr algn="ctr" rtl="1">
              <a:lnSpc>
                <a:spcPts val="1696"/>
              </a:lnSpc>
            </a:pPr>
            <a:r>
              <a:rPr lang="ar-EG" sz="902" b="1">
                <a:solidFill>
                  <a:srgbClr val="FEF6EE"/>
                </a:solidFill>
                <a:latin typeface="29LT Bukra Wide Bold"/>
                <a:ea typeface="29LT Bukra Wide Bold"/>
                <a:cs typeface="29LT Bukra Wide Bold"/>
                <a:sym typeface="29LT Bukra Wide Bold"/>
                <a:rtl/>
              </a:rPr>
              <a:t>تحليل المخاطر.</a:t>
            </a:r>
          </a:p>
        </p:txBody>
      </p:sp>
      <p:grpSp>
        <p:nvGrpSpPr>
          <p:cNvPr id="37" name="Group 37"/>
          <p:cNvGrpSpPr/>
          <p:nvPr/>
        </p:nvGrpSpPr>
        <p:grpSpPr>
          <a:xfrm>
            <a:off x="970407" y="7263572"/>
            <a:ext cx="5582362" cy="687076"/>
            <a:chOff x="0" y="0"/>
            <a:chExt cx="2438487" cy="300129"/>
          </a:xfrm>
        </p:grpSpPr>
        <p:sp>
          <p:nvSpPr>
            <p:cNvPr id="38" name="Freeform 38"/>
            <p:cNvSpPr/>
            <p:nvPr/>
          </p:nvSpPr>
          <p:spPr>
            <a:xfrm>
              <a:off x="0" y="0"/>
              <a:ext cx="2438487" cy="300129"/>
            </a:xfrm>
            <a:custGeom>
              <a:avLst/>
              <a:gdLst/>
              <a:ahLst/>
              <a:cxnLst/>
              <a:rect l="l" t="t" r="r" b="b"/>
              <a:pathLst>
                <a:path w="2438487" h="300129">
                  <a:moveTo>
                    <a:pt x="36058" y="0"/>
                  </a:moveTo>
                  <a:lnTo>
                    <a:pt x="2402429" y="0"/>
                  </a:lnTo>
                  <a:cubicBezTo>
                    <a:pt x="2422344" y="0"/>
                    <a:pt x="2438487" y="16144"/>
                    <a:pt x="2438487" y="36058"/>
                  </a:cubicBezTo>
                  <a:lnTo>
                    <a:pt x="2438487" y="264070"/>
                  </a:lnTo>
                  <a:cubicBezTo>
                    <a:pt x="2438487" y="273634"/>
                    <a:pt x="2434688" y="282805"/>
                    <a:pt x="2427926" y="289567"/>
                  </a:cubicBezTo>
                  <a:cubicBezTo>
                    <a:pt x="2421164" y="296330"/>
                    <a:pt x="2411993" y="300129"/>
                    <a:pt x="2402429" y="300129"/>
                  </a:cubicBezTo>
                  <a:lnTo>
                    <a:pt x="36058" y="300129"/>
                  </a:lnTo>
                  <a:cubicBezTo>
                    <a:pt x="16144" y="300129"/>
                    <a:pt x="0" y="283985"/>
                    <a:pt x="0" y="264070"/>
                  </a:cubicBezTo>
                  <a:lnTo>
                    <a:pt x="0" y="36058"/>
                  </a:lnTo>
                  <a:cubicBezTo>
                    <a:pt x="0" y="16144"/>
                    <a:pt x="16144" y="0"/>
                    <a:pt x="36058" y="0"/>
                  </a:cubicBezTo>
                  <a:close/>
                </a:path>
              </a:pathLst>
            </a:custGeom>
            <a:solidFill>
              <a:srgbClr val="B5886D"/>
            </a:solidFill>
          </p:spPr>
        </p:sp>
        <p:sp>
          <p:nvSpPr>
            <p:cNvPr id="39" name="TextBox 39"/>
            <p:cNvSpPr txBox="1"/>
            <p:nvPr/>
          </p:nvSpPr>
          <p:spPr>
            <a:xfrm>
              <a:off x="0" y="-28575"/>
              <a:ext cx="2438487" cy="328704"/>
            </a:xfrm>
            <a:prstGeom prst="rect">
              <a:avLst/>
            </a:prstGeom>
          </p:spPr>
          <p:txBody>
            <a:bodyPr lIns="50800" tIns="50800" rIns="50800" bIns="50800" rtlCol="0" anchor="ctr"/>
            <a:lstStyle/>
            <a:p>
              <a:pPr algn="ctr">
                <a:lnSpc>
                  <a:spcPts val="1400"/>
                </a:lnSpc>
              </a:pPr>
              <a:endParaRPr/>
            </a:p>
          </p:txBody>
        </p:sp>
      </p:grpSp>
      <p:sp>
        <p:nvSpPr>
          <p:cNvPr id="40" name="TextBox 40"/>
          <p:cNvSpPr txBox="1"/>
          <p:nvPr/>
        </p:nvSpPr>
        <p:spPr>
          <a:xfrm>
            <a:off x="1130579" y="7269670"/>
            <a:ext cx="5322621" cy="602786"/>
          </a:xfrm>
          <a:prstGeom prst="rect">
            <a:avLst/>
          </a:prstGeom>
        </p:spPr>
        <p:txBody>
          <a:bodyPr lIns="0" tIns="0" rIns="0" bIns="0" rtlCol="0" anchor="t">
            <a:spAutoFit/>
          </a:bodyPr>
          <a:lstStyle/>
          <a:p>
            <a:pPr algn="ctr" rtl="1">
              <a:lnSpc>
                <a:spcPts val="2776"/>
              </a:lnSpc>
            </a:pPr>
            <a:r>
              <a:rPr lang="ar-EG" sz="1476" b="1">
                <a:solidFill>
                  <a:srgbClr val="FEF6EE"/>
                </a:solidFill>
                <a:latin typeface="29LT Bukra Wide Bold"/>
                <a:ea typeface="29LT Bukra Wide Bold"/>
                <a:cs typeface="29LT Bukra Wide Bold"/>
                <a:sym typeface="29LT Bukra Wide Bold"/>
                <a:rtl/>
              </a:rPr>
              <a:t>الفصل الثامن</a:t>
            </a:r>
          </a:p>
          <a:p>
            <a:pPr algn="ctr" rtl="1">
              <a:lnSpc>
                <a:spcPts val="1696"/>
              </a:lnSpc>
            </a:pPr>
            <a:r>
              <a:rPr lang="ar-EG" sz="902" b="1">
                <a:solidFill>
                  <a:srgbClr val="FEF6EE"/>
                </a:solidFill>
                <a:latin typeface="29LT Bukra Wide Bold"/>
                <a:ea typeface="29LT Bukra Wide Bold"/>
                <a:cs typeface="29LT Bukra Wide Bold"/>
                <a:sym typeface="29LT Bukra Wide Bold"/>
                <a:rtl/>
              </a:rPr>
              <a:t>خطة التسويق.</a:t>
            </a:r>
          </a:p>
        </p:txBody>
      </p:sp>
      <p:grpSp>
        <p:nvGrpSpPr>
          <p:cNvPr id="41" name="Group 41"/>
          <p:cNvGrpSpPr/>
          <p:nvPr/>
        </p:nvGrpSpPr>
        <p:grpSpPr>
          <a:xfrm>
            <a:off x="970407" y="8067678"/>
            <a:ext cx="5582362" cy="687076"/>
            <a:chOff x="0" y="0"/>
            <a:chExt cx="2438487" cy="300129"/>
          </a:xfrm>
        </p:grpSpPr>
        <p:sp>
          <p:nvSpPr>
            <p:cNvPr id="42" name="Freeform 42"/>
            <p:cNvSpPr/>
            <p:nvPr/>
          </p:nvSpPr>
          <p:spPr>
            <a:xfrm>
              <a:off x="0" y="0"/>
              <a:ext cx="2438487" cy="300129"/>
            </a:xfrm>
            <a:custGeom>
              <a:avLst/>
              <a:gdLst/>
              <a:ahLst/>
              <a:cxnLst/>
              <a:rect l="l" t="t" r="r" b="b"/>
              <a:pathLst>
                <a:path w="2438487" h="300129">
                  <a:moveTo>
                    <a:pt x="36058" y="0"/>
                  </a:moveTo>
                  <a:lnTo>
                    <a:pt x="2402429" y="0"/>
                  </a:lnTo>
                  <a:cubicBezTo>
                    <a:pt x="2422344" y="0"/>
                    <a:pt x="2438487" y="16144"/>
                    <a:pt x="2438487" y="36058"/>
                  </a:cubicBezTo>
                  <a:lnTo>
                    <a:pt x="2438487" y="264070"/>
                  </a:lnTo>
                  <a:cubicBezTo>
                    <a:pt x="2438487" y="273634"/>
                    <a:pt x="2434688" y="282805"/>
                    <a:pt x="2427926" y="289567"/>
                  </a:cubicBezTo>
                  <a:cubicBezTo>
                    <a:pt x="2421164" y="296330"/>
                    <a:pt x="2411993" y="300129"/>
                    <a:pt x="2402429" y="300129"/>
                  </a:cubicBezTo>
                  <a:lnTo>
                    <a:pt x="36058" y="300129"/>
                  </a:lnTo>
                  <a:cubicBezTo>
                    <a:pt x="16144" y="300129"/>
                    <a:pt x="0" y="283985"/>
                    <a:pt x="0" y="264070"/>
                  </a:cubicBezTo>
                  <a:lnTo>
                    <a:pt x="0" y="36058"/>
                  </a:lnTo>
                  <a:cubicBezTo>
                    <a:pt x="0" y="16144"/>
                    <a:pt x="16144" y="0"/>
                    <a:pt x="36058" y="0"/>
                  </a:cubicBezTo>
                  <a:close/>
                </a:path>
              </a:pathLst>
            </a:custGeom>
            <a:solidFill>
              <a:srgbClr val="B5886D"/>
            </a:solidFill>
          </p:spPr>
        </p:sp>
        <p:sp>
          <p:nvSpPr>
            <p:cNvPr id="43" name="TextBox 43"/>
            <p:cNvSpPr txBox="1"/>
            <p:nvPr/>
          </p:nvSpPr>
          <p:spPr>
            <a:xfrm>
              <a:off x="0" y="-28575"/>
              <a:ext cx="2438487" cy="328704"/>
            </a:xfrm>
            <a:prstGeom prst="rect">
              <a:avLst/>
            </a:prstGeom>
          </p:spPr>
          <p:txBody>
            <a:bodyPr lIns="50800" tIns="50800" rIns="50800" bIns="50800" rtlCol="0" anchor="ctr"/>
            <a:lstStyle/>
            <a:p>
              <a:pPr algn="ctr">
                <a:lnSpc>
                  <a:spcPts val="1400"/>
                </a:lnSpc>
              </a:pPr>
              <a:endParaRPr/>
            </a:p>
          </p:txBody>
        </p:sp>
      </p:grpSp>
      <p:sp>
        <p:nvSpPr>
          <p:cNvPr id="44" name="TextBox 44"/>
          <p:cNvSpPr txBox="1"/>
          <p:nvPr/>
        </p:nvSpPr>
        <p:spPr>
          <a:xfrm>
            <a:off x="1130579" y="8053099"/>
            <a:ext cx="5322621" cy="602786"/>
          </a:xfrm>
          <a:prstGeom prst="rect">
            <a:avLst/>
          </a:prstGeom>
        </p:spPr>
        <p:txBody>
          <a:bodyPr lIns="0" tIns="0" rIns="0" bIns="0" rtlCol="0" anchor="t">
            <a:spAutoFit/>
          </a:bodyPr>
          <a:lstStyle/>
          <a:p>
            <a:pPr algn="ctr" rtl="1">
              <a:lnSpc>
                <a:spcPts val="2776"/>
              </a:lnSpc>
            </a:pPr>
            <a:r>
              <a:rPr lang="ar-EG" sz="1476" b="1">
                <a:solidFill>
                  <a:srgbClr val="FEF6EE"/>
                </a:solidFill>
                <a:latin typeface="29LT Bukra Wide Bold"/>
                <a:ea typeface="29LT Bukra Wide Bold"/>
                <a:cs typeface="29LT Bukra Wide Bold"/>
                <a:sym typeface="29LT Bukra Wide Bold"/>
                <a:rtl/>
              </a:rPr>
              <a:t>الفصل التاسع</a:t>
            </a:r>
          </a:p>
          <a:p>
            <a:pPr algn="ctr" rtl="1">
              <a:lnSpc>
                <a:spcPts val="1696"/>
              </a:lnSpc>
            </a:pPr>
            <a:r>
              <a:rPr lang="ar-EG" sz="902" b="1">
                <a:solidFill>
                  <a:srgbClr val="FEF6EE"/>
                </a:solidFill>
                <a:latin typeface="29LT Bukra Wide Bold"/>
                <a:ea typeface="29LT Bukra Wide Bold"/>
                <a:cs typeface="29LT Bukra Wide Bold"/>
                <a:sym typeface="29LT Bukra Wide Bold"/>
                <a:rtl/>
              </a:rPr>
              <a:t>خطة التنفيذ.</a:t>
            </a:r>
          </a:p>
        </p:txBody>
      </p:sp>
      <p:grpSp>
        <p:nvGrpSpPr>
          <p:cNvPr id="45" name="Group 45"/>
          <p:cNvGrpSpPr/>
          <p:nvPr/>
        </p:nvGrpSpPr>
        <p:grpSpPr>
          <a:xfrm>
            <a:off x="970407" y="8871784"/>
            <a:ext cx="5582362" cy="687076"/>
            <a:chOff x="0" y="0"/>
            <a:chExt cx="2438487" cy="300129"/>
          </a:xfrm>
        </p:grpSpPr>
        <p:sp>
          <p:nvSpPr>
            <p:cNvPr id="46" name="Freeform 46"/>
            <p:cNvSpPr/>
            <p:nvPr/>
          </p:nvSpPr>
          <p:spPr>
            <a:xfrm>
              <a:off x="0" y="0"/>
              <a:ext cx="2438487" cy="300129"/>
            </a:xfrm>
            <a:custGeom>
              <a:avLst/>
              <a:gdLst/>
              <a:ahLst/>
              <a:cxnLst/>
              <a:rect l="l" t="t" r="r" b="b"/>
              <a:pathLst>
                <a:path w="2438487" h="300129">
                  <a:moveTo>
                    <a:pt x="36058" y="0"/>
                  </a:moveTo>
                  <a:lnTo>
                    <a:pt x="2402429" y="0"/>
                  </a:lnTo>
                  <a:cubicBezTo>
                    <a:pt x="2422344" y="0"/>
                    <a:pt x="2438487" y="16144"/>
                    <a:pt x="2438487" y="36058"/>
                  </a:cubicBezTo>
                  <a:lnTo>
                    <a:pt x="2438487" y="264070"/>
                  </a:lnTo>
                  <a:cubicBezTo>
                    <a:pt x="2438487" y="273634"/>
                    <a:pt x="2434688" y="282805"/>
                    <a:pt x="2427926" y="289567"/>
                  </a:cubicBezTo>
                  <a:cubicBezTo>
                    <a:pt x="2421164" y="296330"/>
                    <a:pt x="2411993" y="300129"/>
                    <a:pt x="2402429" y="300129"/>
                  </a:cubicBezTo>
                  <a:lnTo>
                    <a:pt x="36058" y="300129"/>
                  </a:lnTo>
                  <a:cubicBezTo>
                    <a:pt x="16144" y="300129"/>
                    <a:pt x="0" y="283985"/>
                    <a:pt x="0" y="264070"/>
                  </a:cubicBezTo>
                  <a:lnTo>
                    <a:pt x="0" y="36058"/>
                  </a:lnTo>
                  <a:cubicBezTo>
                    <a:pt x="0" y="16144"/>
                    <a:pt x="16144" y="0"/>
                    <a:pt x="36058" y="0"/>
                  </a:cubicBezTo>
                  <a:close/>
                </a:path>
              </a:pathLst>
            </a:custGeom>
            <a:solidFill>
              <a:srgbClr val="B5886D"/>
            </a:solidFill>
          </p:spPr>
        </p:sp>
        <p:sp>
          <p:nvSpPr>
            <p:cNvPr id="47" name="TextBox 47"/>
            <p:cNvSpPr txBox="1"/>
            <p:nvPr/>
          </p:nvSpPr>
          <p:spPr>
            <a:xfrm>
              <a:off x="0" y="-28575"/>
              <a:ext cx="2438487" cy="328704"/>
            </a:xfrm>
            <a:prstGeom prst="rect">
              <a:avLst/>
            </a:prstGeom>
          </p:spPr>
          <p:txBody>
            <a:bodyPr lIns="50800" tIns="50800" rIns="50800" bIns="50800" rtlCol="0" anchor="ctr"/>
            <a:lstStyle/>
            <a:p>
              <a:pPr algn="ctr">
                <a:lnSpc>
                  <a:spcPts val="1400"/>
                </a:lnSpc>
              </a:pPr>
              <a:endParaRPr/>
            </a:p>
          </p:txBody>
        </p:sp>
      </p:grpSp>
      <p:sp>
        <p:nvSpPr>
          <p:cNvPr id="48" name="TextBox 48"/>
          <p:cNvSpPr txBox="1"/>
          <p:nvPr/>
        </p:nvSpPr>
        <p:spPr>
          <a:xfrm>
            <a:off x="1130579" y="8836529"/>
            <a:ext cx="5322621" cy="602786"/>
          </a:xfrm>
          <a:prstGeom prst="rect">
            <a:avLst/>
          </a:prstGeom>
        </p:spPr>
        <p:txBody>
          <a:bodyPr lIns="0" tIns="0" rIns="0" bIns="0" rtlCol="0" anchor="t">
            <a:spAutoFit/>
          </a:bodyPr>
          <a:lstStyle/>
          <a:p>
            <a:pPr algn="ctr" rtl="1">
              <a:lnSpc>
                <a:spcPts val="2776"/>
              </a:lnSpc>
            </a:pPr>
            <a:r>
              <a:rPr lang="ar-EG" sz="1476" b="1">
                <a:solidFill>
                  <a:srgbClr val="FEF6EE"/>
                </a:solidFill>
                <a:latin typeface="29LT Bukra Wide Bold"/>
                <a:ea typeface="29LT Bukra Wide Bold"/>
                <a:cs typeface="29LT Bukra Wide Bold"/>
                <a:sym typeface="29LT Bukra Wide Bold"/>
                <a:rtl/>
              </a:rPr>
              <a:t>الفصل العاشر</a:t>
            </a:r>
          </a:p>
          <a:p>
            <a:pPr algn="ctr" rtl="1">
              <a:lnSpc>
                <a:spcPts val="1696"/>
              </a:lnSpc>
            </a:pPr>
            <a:r>
              <a:rPr lang="ar-EG" sz="902" b="1">
                <a:solidFill>
                  <a:srgbClr val="FEF6EE"/>
                </a:solidFill>
                <a:latin typeface="29LT Bukra Wide Bold"/>
                <a:ea typeface="29LT Bukra Wide Bold"/>
                <a:cs typeface="29LT Bukra Wide Bold"/>
                <a:sym typeface="29LT Bukra Wide Bold"/>
                <a:rtl/>
              </a:rPr>
              <a:t>الخاتمة والتوصيات.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2259" y="-242484"/>
            <a:ext cx="7562259" cy="464246"/>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764" y="10414947"/>
            <a:ext cx="7551627" cy="630318"/>
            <a:chOff x="0" y="0"/>
            <a:chExt cx="2899236" cy="17390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sp>
        <p:nvSpPr>
          <p:cNvPr id="8" name="Freeform 8"/>
          <p:cNvSpPr/>
          <p:nvPr/>
        </p:nvSpPr>
        <p:spPr>
          <a:xfrm rot="5400000">
            <a:off x="4139272" y="1251080"/>
            <a:ext cx="4429324" cy="2412132"/>
          </a:xfrm>
          <a:custGeom>
            <a:avLst/>
            <a:gdLst/>
            <a:ahLst/>
            <a:cxnLst/>
            <a:rect l="l" t="t" r="r" b="b"/>
            <a:pathLst>
              <a:path w="4429324" h="2412132">
                <a:moveTo>
                  <a:pt x="0" y="0"/>
                </a:moveTo>
                <a:lnTo>
                  <a:pt x="4429324" y="0"/>
                </a:lnTo>
                <a:lnTo>
                  <a:pt x="4429324" y="2412132"/>
                </a:lnTo>
                <a:lnTo>
                  <a:pt x="0" y="2412132"/>
                </a:lnTo>
                <a:lnTo>
                  <a:pt x="0" y="0"/>
                </a:lnTo>
                <a:close/>
              </a:path>
            </a:pathLst>
          </a:custGeom>
          <a:blipFill>
            <a:blip r:embed="rId2"/>
            <a:stretch>
              <a:fillRect t="-31911" b="-3638"/>
            </a:stretch>
          </a:blipFill>
        </p:spPr>
      </p:sp>
      <p:sp>
        <p:nvSpPr>
          <p:cNvPr id="9" name="TextBox 9"/>
          <p:cNvSpPr txBox="1"/>
          <p:nvPr/>
        </p:nvSpPr>
        <p:spPr>
          <a:xfrm>
            <a:off x="756000" y="111188"/>
            <a:ext cx="3128645" cy="1159776"/>
          </a:xfrm>
          <a:prstGeom prst="rect">
            <a:avLst/>
          </a:prstGeom>
        </p:spPr>
        <p:txBody>
          <a:bodyPr lIns="0" tIns="0" rIns="0" bIns="0" rtlCol="0" anchor="t">
            <a:spAutoFit/>
          </a:bodyPr>
          <a:lstStyle/>
          <a:p>
            <a:pPr algn="ctr" rtl="1">
              <a:lnSpc>
                <a:spcPts val="8758"/>
              </a:lnSpc>
              <a:spcBef>
                <a:spcPct val="0"/>
              </a:spcBef>
            </a:pPr>
            <a:r>
              <a:rPr lang="ar-EG" sz="4658" b="1">
                <a:solidFill>
                  <a:srgbClr val="000000"/>
                </a:solidFill>
                <a:latin typeface="29LT Bukra Wide Bold"/>
                <a:ea typeface="29LT Bukra Wide Bold"/>
                <a:cs typeface="29LT Bukra Wide Bold"/>
                <a:sym typeface="29LT Bukra Wide Bold"/>
                <a:rtl/>
              </a:rPr>
              <a:t>المقدمة</a:t>
            </a:r>
          </a:p>
        </p:txBody>
      </p:sp>
      <p:grpSp>
        <p:nvGrpSpPr>
          <p:cNvPr id="10" name="Group 10"/>
          <p:cNvGrpSpPr/>
          <p:nvPr/>
        </p:nvGrpSpPr>
        <p:grpSpPr>
          <a:xfrm>
            <a:off x="377756" y="1594814"/>
            <a:ext cx="4254524" cy="3076995"/>
            <a:chOff x="0" y="0"/>
            <a:chExt cx="1524726" cy="1102725"/>
          </a:xfrm>
        </p:grpSpPr>
        <p:sp>
          <p:nvSpPr>
            <p:cNvPr id="11" name="Freeform 11"/>
            <p:cNvSpPr/>
            <p:nvPr/>
          </p:nvSpPr>
          <p:spPr>
            <a:xfrm>
              <a:off x="0" y="0"/>
              <a:ext cx="1524726" cy="1102725"/>
            </a:xfrm>
            <a:custGeom>
              <a:avLst/>
              <a:gdLst/>
              <a:ahLst/>
              <a:cxnLst/>
              <a:rect l="l" t="t" r="r" b="b"/>
              <a:pathLst>
                <a:path w="1524726" h="1102725">
                  <a:moveTo>
                    <a:pt x="47312" y="0"/>
                  </a:moveTo>
                  <a:lnTo>
                    <a:pt x="1477414" y="0"/>
                  </a:lnTo>
                  <a:cubicBezTo>
                    <a:pt x="1489961" y="0"/>
                    <a:pt x="1501995" y="4985"/>
                    <a:pt x="1510868" y="13857"/>
                  </a:cubicBezTo>
                  <a:cubicBezTo>
                    <a:pt x="1519741" y="22730"/>
                    <a:pt x="1524726" y="34764"/>
                    <a:pt x="1524726" y="47312"/>
                  </a:cubicBezTo>
                  <a:lnTo>
                    <a:pt x="1524726" y="1055413"/>
                  </a:lnTo>
                  <a:cubicBezTo>
                    <a:pt x="1524726" y="1081543"/>
                    <a:pt x="1503543" y="1102725"/>
                    <a:pt x="1477414" y="1102725"/>
                  </a:cubicBezTo>
                  <a:lnTo>
                    <a:pt x="47312" y="1102725"/>
                  </a:lnTo>
                  <a:cubicBezTo>
                    <a:pt x="21182" y="1102725"/>
                    <a:pt x="0" y="1081543"/>
                    <a:pt x="0" y="1055413"/>
                  </a:cubicBezTo>
                  <a:lnTo>
                    <a:pt x="0" y="47312"/>
                  </a:lnTo>
                  <a:cubicBezTo>
                    <a:pt x="0" y="21182"/>
                    <a:pt x="21182" y="0"/>
                    <a:pt x="47312" y="0"/>
                  </a:cubicBezTo>
                  <a:close/>
                </a:path>
              </a:pathLst>
            </a:custGeom>
            <a:solidFill>
              <a:srgbClr val="AB5B38"/>
            </a:solidFill>
          </p:spPr>
        </p:sp>
        <p:sp>
          <p:nvSpPr>
            <p:cNvPr id="12" name="TextBox 12"/>
            <p:cNvSpPr txBox="1"/>
            <p:nvPr/>
          </p:nvSpPr>
          <p:spPr>
            <a:xfrm>
              <a:off x="0" y="-28575"/>
              <a:ext cx="1524726" cy="1131300"/>
            </a:xfrm>
            <a:prstGeom prst="rect">
              <a:avLst/>
            </a:prstGeom>
          </p:spPr>
          <p:txBody>
            <a:bodyPr lIns="50800" tIns="50800" rIns="50800" bIns="50800" rtlCol="0" anchor="ctr"/>
            <a:lstStyle/>
            <a:p>
              <a:pPr algn="ctr">
                <a:lnSpc>
                  <a:spcPts val="1400"/>
                </a:lnSpc>
              </a:pPr>
              <a:endParaRPr/>
            </a:p>
          </p:txBody>
        </p:sp>
      </p:grpSp>
      <p:sp>
        <p:nvSpPr>
          <p:cNvPr id="13" name="TextBox 13"/>
          <p:cNvSpPr txBox="1"/>
          <p:nvPr/>
        </p:nvSpPr>
        <p:spPr>
          <a:xfrm>
            <a:off x="529870" y="1711800"/>
            <a:ext cx="3950297" cy="2700147"/>
          </a:xfrm>
          <a:prstGeom prst="rect">
            <a:avLst/>
          </a:prstGeom>
        </p:spPr>
        <p:txBody>
          <a:bodyPr lIns="0" tIns="0" rIns="0" bIns="0" rtlCol="0" anchor="t">
            <a:spAutoFit/>
          </a:bodyPr>
          <a:lstStyle/>
          <a:p>
            <a:pPr algn="ctr" rtl="1">
              <a:lnSpc>
                <a:spcPts val="3024"/>
              </a:lnSpc>
            </a:pPr>
            <a:r>
              <a:rPr lang="ar-EG" sz="1800" b="1">
                <a:solidFill>
                  <a:srgbClr val="FEF6EE"/>
                </a:solidFill>
                <a:latin typeface="29LT Bukra Wide Bold"/>
                <a:ea typeface="29LT Bukra Wide Bold"/>
                <a:cs typeface="29LT Bukra Wide Bold"/>
                <a:sym typeface="29LT Bukra Wide Bold"/>
                <a:rtl/>
              </a:rPr>
              <a:t>لقد أصبحت القهوة جزءًا من الروتين اليومي للعديد من الأشخاص.</a:t>
            </a:r>
          </a:p>
          <a:p>
            <a:pPr algn="ctr" rtl="1">
              <a:lnSpc>
                <a:spcPts val="3024"/>
              </a:lnSpc>
            </a:pPr>
            <a:r>
              <a:rPr lang="ar-EG" sz="1800" b="1">
                <a:solidFill>
                  <a:srgbClr val="FEF6EE"/>
                </a:solidFill>
                <a:latin typeface="29LT Bukra Wide Bold"/>
                <a:ea typeface="29LT Bukra Wide Bold"/>
                <a:cs typeface="29LT Bukra Wide Bold"/>
                <a:sym typeface="29LT Bukra Wide Bold"/>
                <a:rtl/>
              </a:rPr>
              <a:t>عشاق القهوة في بحث دائم عن مقاهي متخصصة بصنع قهوة ذات جودة عالية وجزء من تجربة دافئة.</a:t>
            </a:r>
          </a:p>
        </p:txBody>
      </p:sp>
      <p:grpSp>
        <p:nvGrpSpPr>
          <p:cNvPr id="14" name="Group 14"/>
          <p:cNvGrpSpPr/>
          <p:nvPr/>
        </p:nvGrpSpPr>
        <p:grpSpPr>
          <a:xfrm>
            <a:off x="378000" y="4887658"/>
            <a:ext cx="6804244" cy="1880965"/>
            <a:chOff x="0" y="0"/>
            <a:chExt cx="2438487" cy="674095"/>
          </a:xfrm>
        </p:grpSpPr>
        <p:sp>
          <p:nvSpPr>
            <p:cNvPr id="15" name="Freeform 15"/>
            <p:cNvSpPr/>
            <p:nvPr/>
          </p:nvSpPr>
          <p:spPr>
            <a:xfrm>
              <a:off x="0" y="0"/>
              <a:ext cx="2438487" cy="674095"/>
            </a:xfrm>
            <a:custGeom>
              <a:avLst/>
              <a:gdLst/>
              <a:ahLst/>
              <a:cxnLst/>
              <a:rect l="l" t="t" r="r" b="b"/>
              <a:pathLst>
                <a:path w="2438487" h="674095">
                  <a:moveTo>
                    <a:pt x="29583" y="0"/>
                  </a:moveTo>
                  <a:lnTo>
                    <a:pt x="2408904" y="0"/>
                  </a:lnTo>
                  <a:cubicBezTo>
                    <a:pt x="2425243" y="0"/>
                    <a:pt x="2438487" y="13245"/>
                    <a:pt x="2438487" y="29583"/>
                  </a:cubicBezTo>
                  <a:lnTo>
                    <a:pt x="2438487" y="644513"/>
                  </a:lnTo>
                  <a:cubicBezTo>
                    <a:pt x="2438487" y="660851"/>
                    <a:pt x="2425243" y="674095"/>
                    <a:pt x="2408904" y="674095"/>
                  </a:cubicBezTo>
                  <a:lnTo>
                    <a:pt x="29583" y="674095"/>
                  </a:lnTo>
                  <a:cubicBezTo>
                    <a:pt x="13245" y="674095"/>
                    <a:pt x="0" y="660851"/>
                    <a:pt x="0" y="644513"/>
                  </a:cubicBezTo>
                  <a:lnTo>
                    <a:pt x="0" y="29583"/>
                  </a:lnTo>
                  <a:cubicBezTo>
                    <a:pt x="0" y="13245"/>
                    <a:pt x="13245" y="0"/>
                    <a:pt x="29583" y="0"/>
                  </a:cubicBezTo>
                  <a:close/>
                </a:path>
              </a:pathLst>
            </a:custGeom>
            <a:solidFill>
              <a:srgbClr val="B5886D"/>
            </a:solidFill>
          </p:spPr>
        </p:sp>
        <p:sp>
          <p:nvSpPr>
            <p:cNvPr id="16" name="TextBox 16"/>
            <p:cNvSpPr txBox="1"/>
            <p:nvPr/>
          </p:nvSpPr>
          <p:spPr>
            <a:xfrm>
              <a:off x="0" y="-28575"/>
              <a:ext cx="2438487" cy="702670"/>
            </a:xfrm>
            <a:prstGeom prst="rect">
              <a:avLst/>
            </a:prstGeom>
          </p:spPr>
          <p:txBody>
            <a:bodyPr lIns="50800" tIns="50800" rIns="50800" bIns="50800" rtlCol="0" anchor="ctr"/>
            <a:lstStyle/>
            <a:p>
              <a:pPr algn="ctr">
                <a:lnSpc>
                  <a:spcPts val="1400"/>
                </a:lnSpc>
              </a:pPr>
              <a:endParaRPr/>
            </a:p>
          </p:txBody>
        </p:sp>
      </p:grpSp>
      <p:sp>
        <p:nvSpPr>
          <p:cNvPr id="17" name="TextBox 17"/>
          <p:cNvSpPr txBox="1"/>
          <p:nvPr/>
        </p:nvSpPr>
        <p:spPr>
          <a:xfrm>
            <a:off x="594365" y="5008648"/>
            <a:ext cx="6387680" cy="1503552"/>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ماهي دراسة الجدوى؟</a:t>
            </a:r>
          </a:p>
          <a:p>
            <a:pPr algn="ctr" rtl="1">
              <a:lnSpc>
                <a:spcPts val="2068"/>
              </a:lnSpc>
            </a:pPr>
            <a:r>
              <a:rPr lang="ar-EG" sz="1100" b="1">
                <a:solidFill>
                  <a:srgbClr val="FEF6EE"/>
                </a:solidFill>
                <a:latin typeface="29LT Bukra Wide Bold"/>
                <a:ea typeface="29LT Bukra Wide Bold"/>
                <a:cs typeface="29LT Bukra Wide Bold"/>
                <a:sym typeface="29LT Bukra Wide Bold"/>
                <a:rtl/>
              </a:rPr>
              <a:t>دراسة الجدوى هي تحليل شامل يتم إجراؤه لتقييم إمكانية نجاح مشروع معين قبل البدء فيه. تهدف هذه الدراسة إلى تحديد الجوانب الاقتصادية، الفنية، القانونية، والتسويقية للمشروع، بالإضافة إلى تقييم المخاطر والتحديات المحتملة. </a:t>
            </a:r>
          </a:p>
        </p:txBody>
      </p:sp>
      <p:grpSp>
        <p:nvGrpSpPr>
          <p:cNvPr id="18" name="Group 18"/>
          <p:cNvGrpSpPr/>
          <p:nvPr/>
        </p:nvGrpSpPr>
        <p:grpSpPr>
          <a:xfrm>
            <a:off x="386083" y="6986086"/>
            <a:ext cx="6804244" cy="1799974"/>
            <a:chOff x="0" y="0"/>
            <a:chExt cx="2438487" cy="645070"/>
          </a:xfrm>
        </p:grpSpPr>
        <p:sp>
          <p:nvSpPr>
            <p:cNvPr id="19" name="Freeform 19"/>
            <p:cNvSpPr/>
            <p:nvPr/>
          </p:nvSpPr>
          <p:spPr>
            <a:xfrm>
              <a:off x="0" y="0"/>
              <a:ext cx="2438487" cy="645070"/>
            </a:xfrm>
            <a:custGeom>
              <a:avLst/>
              <a:gdLst/>
              <a:ahLst/>
              <a:cxnLst/>
              <a:rect l="l" t="t" r="r" b="b"/>
              <a:pathLst>
                <a:path w="2438487" h="645070">
                  <a:moveTo>
                    <a:pt x="29583" y="0"/>
                  </a:moveTo>
                  <a:lnTo>
                    <a:pt x="2408904" y="0"/>
                  </a:lnTo>
                  <a:cubicBezTo>
                    <a:pt x="2425243" y="0"/>
                    <a:pt x="2438487" y="13245"/>
                    <a:pt x="2438487" y="29583"/>
                  </a:cubicBezTo>
                  <a:lnTo>
                    <a:pt x="2438487" y="615487"/>
                  </a:lnTo>
                  <a:cubicBezTo>
                    <a:pt x="2438487" y="631825"/>
                    <a:pt x="2425243" y="645070"/>
                    <a:pt x="2408904" y="645070"/>
                  </a:cubicBezTo>
                  <a:lnTo>
                    <a:pt x="29583" y="645070"/>
                  </a:lnTo>
                  <a:cubicBezTo>
                    <a:pt x="13245" y="645070"/>
                    <a:pt x="0" y="631825"/>
                    <a:pt x="0" y="615487"/>
                  </a:cubicBezTo>
                  <a:lnTo>
                    <a:pt x="0" y="29583"/>
                  </a:lnTo>
                  <a:cubicBezTo>
                    <a:pt x="0" y="13245"/>
                    <a:pt x="13245" y="0"/>
                    <a:pt x="29583" y="0"/>
                  </a:cubicBezTo>
                  <a:close/>
                </a:path>
              </a:pathLst>
            </a:custGeom>
            <a:solidFill>
              <a:srgbClr val="B5886D"/>
            </a:solidFill>
          </p:spPr>
        </p:sp>
        <p:sp>
          <p:nvSpPr>
            <p:cNvPr id="20" name="TextBox 20"/>
            <p:cNvSpPr txBox="1"/>
            <p:nvPr/>
          </p:nvSpPr>
          <p:spPr>
            <a:xfrm>
              <a:off x="0" y="-28575"/>
              <a:ext cx="2438487" cy="673645"/>
            </a:xfrm>
            <a:prstGeom prst="rect">
              <a:avLst/>
            </a:prstGeom>
          </p:spPr>
          <p:txBody>
            <a:bodyPr lIns="50800" tIns="50800" rIns="50800" bIns="50800" rtlCol="0" anchor="ctr"/>
            <a:lstStyle/>
            <a:p>
              <a:pPr algn="ctr">
                <a:lnSpc>
                  <a:spcPts val="1400"/>
                </a:lnSpc>
              </a:pPr>
              <a:endParaRPr/>
            </a:p>
          </p:txBody>
        </p:sp>
      </p:grpSp>
      <p:sp>
        <p:nvSpPr>
          <p:cNvPr id="21" name="TextBox 21"/>
          <p:cNvSpPr txBox="1"/>
          <p:nvPr/>
        </p:nvSpPr>
        <p:spPr>
          <a:xfrm>
            <a:off x="544380" y="7048572"/>
            <a:ext cx="6487650" cy="1503552"/>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أهمية دراسة الجدوى قبل البدء بأي مشروع:</a:t>
            </a:r>
          </a:p>
          <a:p>
            <a:pPr algn="ctr" rtl="1">
              <a:lnSpc>
                <a:spcPts val="2068"/>
              </a:lnSpc>
            </a:pPr>
            <a:r>
              <a:rPr lang="ar-EG" sz="1100" b="1">
                <a:solidFill>
                  <a:srgbClr val="FEF6EE"/>
                </a:solidFill>
                <a:latin typeface="29LT Bukra Wide Bold"/>
                <a:ea typeface="29LT Bukra Wide Bold"/>
                <a:cs typeface="29LT Bukra Wide Bold"/>
                <a:sym typeface="29LT Bukra Wide Bold"/>
                <a:rtl/>
              </a:rPr>
              <a:t>تُعتبر دراسة الجدوى خطوة أساسية لا غنى عنها قبل بدء أي مشروع تجاري، حيث تساعد في تقييم فرص النجاح وتحديد التحديات المحتملة. من خلال هذه الدراسة، يمكن لصاحب المشروع اتخاذ قرارات مستنيرة تعتمد على بيانات وتحليلات دقيقة، مما يقلل من المخاطر المالية والتشغيلية.</a:t>
            </a:r>
          </a:p>
        </p:txBody>
      </p:sp>
      <p:sp>
        <p:nvSpPr>
          <p:cNvPr id="22" name="TextBox 22"/>
          <p:cNvSpPr txBox="1"/>
          <p:nvPr/>
        </p:nvSpPr>
        <p:spPr>
          <a:xfrm>
            <a:off x="386083" y="8955897"/>
            <a:ext cx="6796160" cy="781081"/>
          </a:xfrm>
          <a:prstGeom prst="rect">
            <a:avLst/>
          </a:prstGeom>
        </p:spPr>
        <p:txBody>
          <a:bodyPr lIns="0" tIns="0" rIns="0" bIns="0" rtlCol="0" anchor="t">
            <a:spAutoFit/>
          </a:bodyPr>
          <a:lstStyle/>
          <a:p>
            <a:pPr algn="ctr" rtl="1">
              <a:lnSpc>
                <a:spcPts val="1573"/>
              </a:lnSpc>
              <a:spcBef>
                <a:spcPct val="0"/>
              </a:spcBef>
            </a:pPr>
            <a:r>
              <a:rPr lang="ar-EG" sz="1123" b="1" spc="3">
                <a:solidFill>
                  <a:srgbClr val="000000"/>
                </a:solidFill>
                <a:latin typeface="29LT Bukra Wide Bold"/>
                <a:ea typeface="29LT Bukra Wide Bold"/>
                <a:cs typeface="29LT Bukra Wide Bold"/>
                <a:sym typeface="29LT Bukra Wide Bold"/>
                <a:rtl/>
              </a:rPr>
              <a:t>يهدف هذا الدليل إلى تقديم شرح مفصل ومنهجي لكيفية إعداد دراسة جدوى شاملة لمشروع مقهى، تشمل الجوانب الاقتصادية، الفنية، التسويقية، والإدارية. كما يهدف إلى تمكين القارئ من فهم الخطوات اللازمة لضمان نجاح المشروع وتحقيق عائد استثماري مستدام.</a:t>
            </a:r>
          </a:p>
        </p:txBody>
      </p:sp>
      <p:sp>
        <p:nvSpPr>
          <p:cNvPr id="23" name="TextBox 23"/>
          <p:cNvSpPr txBox="1"/>
          <p:nvPr/>
        </p:nvSpPr>
        <p:spPr>
          <a:xfrm>
            <a:off x="3485114" y="10117978"/>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2259" y="-242484"/>
            <a:ext cx="7562259" cy="464246"/>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764" y="10746524"/>
            <a:ext cx="7551627" cy="298741"/>
            <a:chOff x="0" y="0"/>
            <a:chExt cx="2899236" cy="17390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grpSp>
        <p:nvGrpSpPr>
          <p:cNvPr id="8" name="Group 8"/>
          <p:cNvGrpSpPr/>
          <p:nvPr/>
        </p:nvGrpSpPr>
        <p:grpSpPr>
          <a:xfrm>
            <a:off x="382042" y="4245866"/>
            <a:ext cx="6804244" cy="1294243"/>
            <a:chOff x="0" y="0"/>
            <a:chExt cx="2438487" cy="463828"/>
          </a:xfrm>
        </p:grpSpPr>
        <p:sp>
          <p:nvSpPr>
            <p:cNvPr id="9" name="Freeform 9"/>
            <p:cNvSpPr/>
            <p:nvPr/>
          </p:nvSpPr>
          <p:spPr>
            <a:xfrm>
              <a:off x="0" y="0"/>
              <a:ext cx="2438487" cy="463828"/>
            </a:xfrm>
            <a:custGeom>
              <a:avLst/>
              <a:gdLst/>
              <a:ahLst/>
              <a:cxnLst/>
              <a:rect l="l" t="t" r="r" b="b"/>
              <a:pathLst>
                <a:path w="2438487" h="463828">
                  <a:moveTo>
                    <a:pt x="29583" y="0"/>
                  </a:moveTo>
                  <a:lnTo>
                    <a:pt x="2408904" y="0"/>
                  </a:lnTo>
                  <a:cubicBezTo>
                    <a:pt x="2425243" y="0"/>
                    <a:pt x="2438487" y="13245"/>
                    <a:pt x="2438487" y="29583"/>
                  </a:cubicBezTo>
                  <a:lnTo>
                    <a:pt x="2438487" y="434245"/>
                  </a:lnTo>
                  <a:cubicBezTo>
                    <a:pt x="2438487" y="450583"/>
                    <a:pt x="2425243" y="463828"/>
                    <a:pt x="2408904" y="463828"/>
                  </a:cubicBezTo>
                  <a:lnTo>
                    <a:pt x="29583" y="463828"/>
                  </a:lnTo>
                  <a:cubicBezTo>
                    <a:pt x="13245" y="463828"/>
                    <a:pt x="0" y="450583"/>
                    <a:pt x="0" y="434245"/>
                  </a:cubicBezTo>
                  <a:lnTo>
                    <a:pt x="0" y="29583"/>
                  </a:lnTo>
                  <a:cubicBezTo>
                    <a:pt x="0" y="13245"/>
                    <a:pt x="13245" y="0"/>
                    <a:pt x="29583" y="0"/>
                  </a:cubicBezTo>
                  <a:close/>
                </a:path>
              </a:pathLst>
            </a:custGeom>
            <a:solidFill>
              <a:srgbClr val="B5886D"/>
            </a:solidFill>
          </p:spPr>
        </p:sp>
        <p:sp>
          <p:nvSpPr>
            <p:cNvPr id="10" name="TextBox 10"/>
            <p:cNvSpPr txBox="1"/>
            <p:nvPr/>
          </p:nvSpPr>
          <p:spPr>
            <a:xfrm>
              <a:off x="0" y="-28575"/>
              <a:ext cx="2438487" cy="492403"/>
            </a:xfrm>
            <a:prstGeom prst="rect">
              <a:avLst/>
            </a:prstGeom>
          </p:spPr>
          <p:txBody>
            <a:bodyPr lIns="50800" tIns="50800" rIns="50800" bIns="50800" rtlCol="0" anchor="ctr"/>
            <a:lstStyle/>
            <a:p>
              <a:pPr algn="ctr">
                <a:lnSpc>
                  <a:spcPts val="1400"/>
                </a:lnSpc>
              </a:pPr>
              <a:endParaRPr/>
            </a:p>
          </p:txBody>
        </p:sp>
      </p:grpSp>
      <p:grpSp>
        <p:nvGrpSpPr>
          <p:cNvPr id="11" name="Group 11"/>
          <p:cNvGrpSpPr/>
          <p:nvPr/>
        </p:nvGrpSpPr>
        <p:grpSpPr>
          <a:xfrm>
            <a:off x="382042" y="5672324"/>
            <a:ext cx="6804244" cy="1348485"/>
            <a:chOff x="0" y="0"/>
            <a:chExt cx="2438487" cy="483266"/>
          </a:xfrm>
        </p:grpSpPr>
        <p:sp>
          <p:nvSpPr>
            <p:cNvPr id="12" name="Freeform 12"/>
            <p:cNvSpPr/>
            <p:nvPr/>
          </p:nvSpPr>
          <p:spPr>
            <a:xfrm>
              <a:off x="0" y="0"/>
              <a:ext cx="2438487" cy="483266"/>
            </a:xfrm>
            <a:custGeom>
              <a:avLst/>
              <a:gdLst/>
              <a:ahLst/>
              <a:cxnLst/>
              <a:rect l="l" t="t" r="r" b="b"/>
              <a:pathLst>
                <a:path w="2438487" h="483266">
                  <a:moveTo>
                    <a:pt x="29583" y="0"/>
                  </a:moveTo>
                  <a:lnTo>
                    <a:pt x="2408904" y="0"/>
                  </a:lnTo>
                  <a:cubicBezTo>
                    <a:pt x="2425243" y="0"/>
                    <a:pt x="2438487" y="13245"/>
                    <a:pt x="2438487" y="29583"/>
                  </a:cubicBezTo>
                  <a:lnTo>
                    <a:pt x="2438487" y="453683"/>
                  </a:lnTo>
                  <a:cubicBezTo>
                    <a:pt x="2438487" y="470022"/>
                    <a:pt x="2425243" y="483266"/>
                    <a:pt x="2408904" y="483266"/>
                  </a:cubicBezTo>
                  <a:lnTo>
                    <a:pt x="29583" y="483266"/>
                  </a:lnTo>
                  <a:cubicBezTo>
                    <a:pt x="13245" y="483266"/>
                    <a:pt x="0" y="470022"/>
                    <a:pt x="0" y="453683"/>
                  </a:cubicBezTo>
                  <a:lnTo>
                    <a:pt x="0" y="29583"/>
                  </a:lnTo>
                  <a:cubicBezTo>
                    <a:pt x="0" y="13245"/>
                    <a:pt x="13245" y="0"/>
                    <a:pt x="29583" y="0"/>
                  </a:cubicBezTo>
                  <a:close/>
                </a:path>
              </a:pathLst>
            </a:custGeom>
            <a:solidFill>
              <a:srgbClr val="B5886D"/>
            </a:solidFill>
          </p:spPr>
        </p:sp>
        <p:sp>
          <p:nvSpPr>
            <p:cNvPr id="13" name="TextBox 13"/>
            <p:cNvSpPr txBox="1"/>
            <p:nvPr/>
          </p:nvSpPr>
          <p:spPr>
            <a:xfrm>
              <a:off x="0" y="-28575"/>
              <a:ext cx="2438487" cy="511841"/>
            </a:xfrm>
            <a:prstGeom prst="rect">
              <a:avLst/>
            </a:prstGeom>
          </p:spPr>
          <p:txBody>
            <a:bodyPr lIns="50800" tIns="50800" rIns="50800" bIns="50800" rtlCol="0" anchor="ctr"/>
            <a:lstStyle/>
            <a:p>
              <a:pPr algn="ctr">
                <a:lnSpc>
                  <a:spcPts val="1400"/>
                </a:lnSpc>
              </a:pPr>
              <a:endParaRPr/>
            </a:p>
          </p:txBody>
        </p:sp>
      </p:grpSp>
      <p:sp>
        <p:nvSpPr>
          <p:cNvPr id="14" name="Freeform 14"/>
          <p:cNvSpPr/>
          <p:nvPr/>
        </p:nvSpPr>
        <p:spPr>
          <a:xfrm>
            <a:off x="0" y="242484"/>
            <a:ext cx="7560000" cy="2617583"/>
          </a:xfrm>
          <a:custGeom>
            <a:avLst/>
            <a:gdLst/>
            <a:ahLst/>
            <a:cxnLst/>
            <a:rect l="l" t="t" r="r" b="b"/>
            <a:pathLst>
              <a:path w="7560000" h="2617583">
                <a:moveTo>
                  <a:pt x="0" y="0"/>
                </a:moveTo>
                <a:lnTo>
                  <a:pt x="7560000" y="0"/>
                </a:lnTo>
                <a:lnTo>
                  <a:pt x="7560000" y="2617584"/>
                </a:lnTo>
                <a:lnTo>
                  <a:pt x="0" y="2617584"/>
                </a:lnTo>
                <a:lnTo>
                  <a:pt x="0" y="0"/>
                </a:lnTo>
                <a:close/>
              </a:path>
            </a:pathLst>
          </a:custGeom>
          <a:blipFill>
            <a:blip r:embed="rId2"/>
            <a:stretch>
              <a:fillRect t="-19271" b="-73447"/>
            </a:stretch>
          </a:blipFill>
        </p:spPr>
      </p:sp>
      <p:sp>
        <p:nvSpPr>
          <p:cNvPr id="15" name="TextBox 15"/>
          <p:cNvSpPr txBox="1"/>
          <p:nvPr/>
        </p:nvSpPr>
        <p:spPr>
          <a:xfrm>
            <a:off x="194569" y="298800"/>
            <a:ext cx="2230120" cy="2264676"/>
          </a:xfrm>
          <a:prstGeom prst="rect">
            <a:avLst/>
          </a:prstGeom>
        </p:spPr>
        <p:txBody>
          <a:bodyPr lIns="0" tIns="0" rIns="0" bIns="0" rtlCol="0" anchor="t">
            <a:spAutoFit/>
          </a:bodyPr>
          <a:lstStyle/>
          <a:p>
            <a:pPr algn="ctr" rtl="1">
              <a:lnSpc>
                <a:spcPts val="8758"/>
              </a:lnSpc>
            </a:pPr>
            <a:r>
              <a:rPr lang="ar-EG" sz="4658" b="1">
                <a:solidFill>
                  <a:srgbClr val="FEF6EE"/>
                </a:solidFill>
                <a:latin typeface="29LT Bukra Wide Bold"/>
                <a:ea typeface="29LT Bukra Wide Bold"/>
                <a:cs typeface="29LT Bukra Wide Bold"/>
                <a:sym typeface="29LT Bukra Wide Bold"/>
                <a:rtl/>
              </a:rPr>
              <a:t>الفصل</a:t>
            </a:r>
          </a:p>
          <a:p>
            <a:pPr algn="ctr" rtl="1">
              <a:lnSpc>
                <a:spcPts val="8758"/>
              </a:lnSpc>
              <a:spcBef>
                <a:spcPct val="0"/>
              </a:spcBef>
            </a:pPr>
            <a:r>
              <a:rPr lang="ar-EG" sz="4658" b="1">
                <a:solidFill>
                  <a:srgbClr val="FEF6EE"/>
                </a:solidFill>
                <a:latin typeface="29LT Bukra Wide Bold"/>
                <a:ea typeface="29LT Bukra Wide Bold"/>
                <a:cs typeface="29LT Bukra Wide Bold"/>
                <a:sym typeface="29LT Bukra Wide Bold"/>
                <a:rtl/>
              </a:rPr>
              <a:t>الأول </a:t>
            </a:r>
          </a:p>
        </p:txBody>
      </p:sp>
      <p:sp>
        <p:nvSpPr>
          <p:cNvPr id="16" name="TextBox 16"/>
          <p:cNvSpPr txBox="1"/>
          <p:nvPr/>
        </p:nvSpPr>
        <p:spPr>
          <a:xfrm>
            <a:off x="577754" y="4175533"/>
            <a:ext cx="6387680" cy="124637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دراسة الجدوى الاقتصادية:</a:t>
            </a:r>
          </a:p>
          <a:p>
            <a:pPr algn="ctr" rtl="1">
              <a:lnSpc>
                <a:spcPts val="2068"/>
              </a:lnSpc>
            </a:pPr>
            <a:r>
              <a:rPr lang="ar-EG" sz="1100" b="1">
                <a:solidFill>
                  <a:srgbClr val="FEF6EE"/>
                </a:solidFill>
                <a:latin typeface="29LT Bukra Wide Bold"/>
                <a:ea typeface="29LT Bukra Wide Bold"/>
                <a:cs typeface="29LT Bukra Wide Bold"/>
                <a:sym typeface="29LT Bukra Wide Bold"/>
                <a:rtl/>
              </a:rPr>
              <a:t> تركز على تحليل الجوانب المالية للمشروع، مثل التكاليف، الإيرادات المتوقعة، الربحية، والعائد على الاستثمار. تهدف هذه الدراسة إلى التأكد من أن المشروع مجدي من الناحية المالية وقادر على تحقيق أرباح مستدامة.</a:t>
            </a:r>
          </a:p>
        </p:txBody>
      </p:sp>
      <p:sp>
        <p:nvSpPr>
          <p:cNvPr id="17" name="TextBox 17"/>
          <p:cNvSpPr txBox="1"/>
          <p:nvPr/>
        </p:nvSpPr>
        <p:spPr>
          <a:xfrm>
            <a:off x="544380" y="5638812"/>
            <a:ext cx="6487650" cy="124637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دراسة الجدوى الفنية:</a:t>
            </a:r>
          </a:p>
          <a:p>
            <a:pPr algn="ctr" rtl="1">
              <a:lnSpc>
                <a:spcPts val="2068"/>
              </a:lnSpc>
            </a:pPr>
            <a:r>
              <a:rPr lang="ar-EG" sz="1100" b="1">
                <a:solidFill>
                  <a:srgbClr val="FEF6EE"/>
                </a:solidFill>
                <a:latin typeface="29LT Bukra Wide Bold"/>
                <a:ea typeface="29LT Bukra Wide Bold"/>
                <a:cs typeface="29LT Bukra Wide Bold"/>
                <a:sym typeface="29LT Bukra Wide Bold"/>
                <a:rtl/>
              </a:rPr>
              <a:t> تهتم بالجوانب التقنية والتشغيلية للمشروع، مثل اختيار الموقع، المعدات، التكنولوجيا المستخدمة، والقدرة الإنتاجية. تساعد هذه الدراسة في تحديد مدى إمكانية تنفيذ المشروع من الناحية الفنية</a:t>
            </a:r>
          </a:p>
        </p:txBody>
      </p:sp>
      <p:sp>
        <p:nvSpPr>
          <p:cNvPr id="18" name="TextBox 18"/>
          <p:cNvSpPr txBox="1"/>
          <p:nvPr/>
        </p:nvSpPr>
        <p:spPr>
          <a:xfrm>
            <a:off x="509497" y="3349027"/>
            <a:ext cx="6455937" cy="655320"/>
          </a:xfrm>
          <a:prstGeom prst="rect">
            <a:avLst/>
          </a:prstGeom>
        </p:spPr>
        <p:txBody>
          <a:bodyPr lIns="0" tIns="0" rIns="0" bIns="0" rtlCol="0" anchor="t">
            <a:spAutoFit/>
          </a:bodyPr>
          <a:lstStyle/>
          <a:p>
            <a:pPr algn="ctr" rtl="1">
              <a:lnSpc>
                <a:spcPts val="1679"/>
              </a:lnSpc>
              <a:spcBef>
                <a:spcPct val="0"/>
              </a:spcBef>
            </a:pPr>
            <a:r>
              <a:rPr lang="ar-EG" sz="1200" b="1">
                <a:solidFill>
                  <a:srgbClr val="000000"/>
                </a:solidFill>
                <a:latin typeface="29LT Bukra Wide Bold"/>
                <a:ea typeface="29LT Bukra Wide Bold"/>
                <a:cs typeface="29LT Bukra Wide Bold"/>
                <a:sym typeface="29LT Bukra Wide Bold"/>
                <a:rtl/>
              </a:rPr>
              <a:t>تتعدد أنواع دراسات الجدوى التي تُجرى لتقييم المشاريع، ولكل نوع منها هدفه الخاص الذي يساعد في اتخاذ قرارات مستنيرة حول المشروع. من أبرز أنواع دراسات الجدوى:</a:t>
            </a:r>
          </a:p>
        </p:txBody>
      </p:sp>
      <p:grpSp>
        <p:nvGrpSpPr>
          <p:cNvPr id="19" name="Group 19"/>
          <p:cNvGrpSpPr/>
          <p:nvPr/>
        </p:nvGrpSpPr>
        <p:grpSpPr>
          <a:xfrm>
            <a:off x="382042" y="7153024"/>
            <a:ext cx="6804244" cy="1348485"/>
            <a:chOff x="0" y="0"/>
            <a:chExt cx="2438487" cy="483266"/>
          </a:xfrm>
        </p:grpSpPr>
        <p:sp>
          <p:nvSpPr>
            <p:cNvPr id="20" name="Freeform 20"/>
            <p:cNvSpPr/>
            <p:nvPr/>
          </p:nvSpPr>
          <p:spPr>
            <a:xfrm>
              <a:off x="0" y="0"/>
              <a:ext cx="2438487" cy="483266"/>
            </a:xfrm>
            <a:custGeom>
              <a:avLst/>
              <a:gdLst/>
              <a:ahLst/>
              <a:cxnLst/>
              <a:rect l="l" t="t" r="r" b="b"/>
              <a:pathLst>
                <a:path w="2438487" h="483266">
                  <a:moveTo>
                    <a:pt x="29583" y="0"/>
                  </a:moveTo>
                  <a:lnTo>
                    <a:pt x="2408904" y="0"/>
                  </a:lnTo>
                  <a:cubicBezTo>
                    <a:pt x="2425243" y="0"/>
                    <a:pt x="2438487" y="13245"/>
                    <a:pt x="2438487" y="29583"/>
                  </a:cubicBezTo>
                  <a:lnTo>
                    <a:pt x="2438487" y="453683"/>
                  </a:lnTo>
                  <a:cubicBezTo>
                    <a:pt x="2438487" y="470022"/>
                    <a:pt x="2425243" y="483266"/>
                    <a:pt x="2408904" y="483266"/>
                  </a:cubicBezTo>
                  <a:lnTo>
                    <a:pt x="29583" y="483266"/>
                  </a:lnTo>
                  <a:cubicBezTo>
                    <a:pt x="13245" y="483266"/>
                    <a:pt x="0" y="470022"/>
                    <a:pt x="0" y="453683"/>
                  </a:cubicBezTo>
                  <a:lnTo>
                    <a:pt x="0" y="29583"/>
                  </a:lnTo>
                  <a:cubicBezTo>
                    <a:pt x="0" y="13245"/>
                    <a:pt x="13245" y="0"/>
                    <a:pt x="29583" y="0"/>
                  </a:cubicBezTo>
                  <a:close/>
                </a:path>
              </a:pathLst>
            </a:custGeom>
            <a:solidFill>
              <a:srgbClr val="B5886D"/>
            </a:solidFill>
          </p:spPr>
        </p:sp>
        <p:sp>
          <p:nvSpPr>
            <p:cNvPr id="21" name="TextBox 21"/>
            <p:cNvSpPr txBox="1"/>
            <p:nvPr/>
          </p:nvSpPr>
          <p:spPr>
            <a:xfrm>
              <a:off x="0" y="-28575"/>
              <a:ext cx="2438487" cy="511841"/>
            </a:xfrm>
            <a:prstGeom prst="rect">
              <a:avLst/>
            </a:prstGeom>
          </p:spPr>
          <p:txBody>
            <a:bodyPr lIns="50800" tIns="50800" rIns="50800" bIns="50800" rtlCol="0" anchor="ctr"/>
            <a:lstStyle/>
            <a:p>
              <a:pPr algn="ctr">
                <a:lnSpc>
                  <a:spcPts val="1400"/>
                </a:lnSpc>
              </a:pPr>
              <a:endParaRPr/>
            </a:p>
          </p:txBody>
        </p:sp>
      </p:grpSp>
      <p:sp>
        <p:nvSpPr>
          <p:cNvPr id="22" name="TextBox 22"/>
          <p:cNvSpPr txBox="1"/>
          <p:nvPr/>
        </p:nvSpPr>
        <p:spPr>
          <a:xfrm>
            <a:off x="544380" y="7102090"/>
            <a:ext cx="6487650" cy="124637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دراسة الجدوى التسويقية:</a:t>
            </a:r>
          </a:p>
          <a:p>
            <a:pPr algn="ctr" rtl="1">
              <a:lnSpc>
                <a:spcPts val="2068"/>
              </a:lnSpc>
            </a:pPr>
            <a:r>
              <a:rPr lang="ar-EG" sz="1100" b="1">
                <a:solidFill>
                  <a:srgbClr val="FEF6EE"/>
                </a:solidFill>
                <a:latin typeface="29LT Bukra Wide Bold"/>
                <a:ea typeface="29LT Bukra Wide Bold"/>
                <a:cs typeface="29LT Bukra Wide Bold"/>
                <a:sym typeface="29LT Bukra Wide Bold"/>
                <a:rtl/>
              </a:rPr>
              <a:t> تركز على تحليل السوق، حجم الطلب، المنافسين، الفئة المستهدفة، واستراتيجيات التسويق. تهدف إلى تقييم فرص نجاح المشروع في السوق وتحقيق حصة سوقية مناسبة.</a:t>
            </a:r>
          </a:p>
        </p:txBody>
      </p:sp>
      <p:grpSp>
        <p:nvGrpSpPr>
          <p:cNvPr id="23" name="Group 23"/>
          <p:cNvGrpSpPr/>
          <p:nvPr/>
        </p:nvGrpSpPr>
        <p:grpSpPr>
          <a:xfrm>
            <a:off x="382042" y="8633724"/>
            <a:ext cx="6804244" cy="1348485"/>
            <a:chOff x="0" y="0"/>
            <a:chExt cx="2438487" cy="483266"/>
          </a:xfrm>
        </p:grpSpPr>
        <p:sp>
          <p:nvSpPr>
            <p:cNvPr id="24" name="Freeform 24"/>
            <p:cNvSpPr/>
            <p:nvPr/>
          </p:nvSpPr>
          <p:spPr>
            <a:xfrm>
              <a:off x="0" y="0"/>
              <a:ext cx="2438487" cy="483266"/>
            </a:xfrm>
            <a:custGeom>
              <a:avLst/>
              <a:gdLst/>
              <a:ahLst/>
              <a:cxnLst/>
              <a:rect l="l" t="t" r="r" b="b"/>
              <a:pathLst>
                <a:path w="2438487" h="483266">
                  <a:moveTo>
                    <a:pt x="29583" y="0"/>
                  </a:moveTo>
                  <a:lnTo>
                    <a:pt x="2408904" y="0"/>
                  </a:lnTo>
                  <a:cubicBezTo>
                    <a:pt x="2425243" y="0"/>
                    <a:pt x="2438487" y="13245"/>
                    <a:pt x="2438487" y="29583"/>
                  </a:cubicBezTo>
                  <a:lnTo>
                    <a:pt x="2438487" y="453683"/>
                  </a:lnTo>
                  <a:cubicBezTo>
                    <a:pt x="2438487" y="470022"/>
                    <a:pt x="2425243" y="483266"/>
                    <a:pt x="2408904" y="483266"/>
                  </a:cubicBezTo>
                  <a:lnTo>
                    <a:pt x="29583" y="483266"/>
                  </a:lnTo>
                  <a:cubicBezTo>
                    <a:pt x="13245" y="483266"/>
                    <a:pt x="0" y="470022"/>
                    <a:pt x="0" y="453683"/>
                  </a:cubicBezTo>
                  <a:lnTo>
                    <a:pt x="0" y="29583"/>
                  </a:lnTo>
                  <a:cubicBezTo>
                    <a:pt x="0" y="13245"/>
                    <a:pt x="13245" y="0"/>
                    <a:pt x="29583" y="0"/>
                  </a:cubicBezTo>
                  <a:close/>
                </a:path>
              </a:pathLst>
            </a:custGeom>
            <a:solidFill>
              <a:srgbClr val="B5886D"/>
            </a:solidFill>
          </p:spPr>
        </p:sp>
        <p:sp>
          <p:nvSpPr>
            <p:cNvPr id="25" name="TextBox 25"/>
            <p:cNvSpPr txBox="1"/>
            <p:nvPr/>
          </p:nvSpPr>
          <p:spPr>
            <a:xfrm>
              <a:off x="0" y="-28575"/>
              <a:ext cx="2438487" cy="511841"/>
            </a:xfrm>
            <a:prstGeom prst="rect">
              <a:avLst/>
            </a:prstGeom>
          </p:spPr>
          <p:txBody>
            <a:bodyPr lIns="50800" tIns="50800" rIns="50800" bIns="50800" rtlCol="0" anchor="ctr"/>
            <a:lstStyle/>
            <a:p>
              <a:pPr algn="ctr">
                <a:lnSpc>
                  <a:spcPts val="1400"/>
                </a:lnSpc>
              </a:pPr>
              <a:endParaRPr/>
            </a:p>
          </p:txBody>
        </p:sp>
      </p:grpSp>
      <p:sp>
        <p:nvSpPr>
          <p:cNvPr id="26" name="TextBox 26"/>
          <p:cNvSpPr txBox="1"/>
          <p:nvPr/>
        </p:nvSpPr>
        <p:spPr>
          <a:xfrm>
            <a:off x="544380" y="8593450"/>
            <a:ext cx="6487650" cy="124637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دراسة الجدوى القانونية:</a:t>
            </a:r>
          </a:p>
          <a:p>
            <a:pPr algn="ctr" rtl="1">
              <a:lnSpc>
                <a:spcPts val="2068"/>
              </a:lnSpc>
            </a:pPr>
            <a:r>
              <a:rPr lang="ar-EG" sz="1100" b="1">
                <a:solidFill>
                  <a:srgbClr val="FEF6EE"/>
                </a:solidFill>
                <a:latin typeface="29LT Bukra Wide Bold"/>
                <a:ea typeface="29LT Bukra Wide Bold"/>
                <a:cs typeface="29LT Bukra Wide Bold"/>
                <a:sym typeface="29LT Bukra Wide Bold"/>
                <a:rtl/>
              </a:rPr>
              <a:t> تتناول الجوانب القانونية المتعلقة بالمشروع، مثل التراخيص، القوانين المحلية، العقود، والامتثال للأنظمة. تساعد في ضمان أن المشروع يتوافق مع المتطلبات القانونية ويقلل من المخاطر القانونية.</a:t>
            </a:r>
          </a:p>
        </p:txBody>
      </p:sp>
      <p:sp>
        <p:nvSpPr>
          <p:cNvPr id="27" name="TextBox 27"/>
          <p:cNvSpPr txBox="1"/>
          <p:nvPr/>
        </p:nvSpPr>
        <p:spPr>
          <a:xfrm>
            <a:off x="509497" y="2996448"/>
            <a:ext cx="6455937" cy="236220"/>
          </a:xfrm>
          <a:prstGeom prst="rect">
            <a:avLst/>
          </a:prstGeom>
        </p:spPr>
        <p:txBody>
          <a:bodyPr lIns="0" tIns="0" rIns="0" bIns="0" rtlCol="0" anchor="t">
            <a:spAutoFit/>
          </a:bodyPr>
          <a:lstStyle/>
          <a:p>
            <a:pPr algn="ctr" rtl="1">
              <a:lnSpc>
                <a:spcPts val="1679"/>
              </a:lnSpc>
              <a:spcBef>
                <a:spcPct val="0"/>
              </a:spcBef>
            </a:pPr>
            <a:r>
              <a:rPr lang="ar-EG" sz="1200" b="1">
                <a:solidFill>
                  <a:srgbClr val="000000"/>
                </a:solidFill>
                <a:latin typeface="29LT Bukra Wide Bold"/>
                <a:ea typeface="29LT Bukra Wide Bold"/>
                <a:cs typeface="29LT Bukra Wide Bold"/>
                <a:sym typeface="29LT Bukra Wide Bold"/>
                <a:rtl/>
              </a:rPr>
              <a:t>أنواع دراسات الجدوى:</a:t>
            </a:r>
          </a:p>
        </p:txBody>
      </p:sp>
      <p:sp>
        <p:nvSpPr>
          <p:cNvPr id="28" name="TextBox 28"/>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2259" y="-242484"/>
            <a:ext cx="7562259" cy="464246"/>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764" y="10497842"/>
            <a:ext cx="7551627" cy="547423"/>
            <a:chOff x="0" y="0"/>
            <a:chExt cx="2899236" cy="17390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grpSp>
        <p:nvGrpSpPr>
          <p:cNvPr id="8" name="Group 8"/>
          <p:cNvGrpSpPr/>
          <p:nvPr/>
        </p:nvGrpSpPr>
        <p:grpSpPr>
          <a:xfrm>
            <a:off x="400842" y="5131909"/>
            <a:ext cx="6804244" cy="575414"/>
            <a:chOff x="0" y="0"/>
            <a:chExt cx="2438487" cy="206215"/>
          </a:xfrm>
        </p:grpSpPr>
        <p:sp>
          <p:nvSpPr>
            <p:cNvPr id="9" name="Freeform 9"/>
            <p:cNvSpPr/>
            <p:nvPr/>
          </p:nvSpPr>
          <p:spPr>
            <a:xfrm>
              <a:off x="0" y="0"/>
              <a:ext cx="2438487" cy="206215"/>
            </a:xfrm>
            <a:custGeom>
              <a:avLst/>
              <a:gdLst/>
              <a:ahLst/>
              <a:cxnLst/>
              <a:rect l="l" t="t" r="r" b="b"/>
              <a:pathLst>
                <a:path w="2438487" h="206215">
                  <a:moveTo>
                    <a:pt x="29583" y="0"/>
                  </a:moveTo>
                  <a:lnTo>
                    <a:pt x="2408904" y="0"/>
                  </a:lnTo>
                  <a:cubicBezTo>
                    <a:pt x="2425243" y="0"/>
                    <a:pt x="2438487" y="13245"/>
                    <a:pt x="2438487" y="29583"/>
                  </a:cubicBezTo>
                  <a:lnTo>
                    <a:pt x="2438487" y="176632"/>
                  </a:lnTo>
                  <a:cubicBezTo>
                    <a:pt x="2438487" y="192970"/>
                    <a:pt x="2425243" y="206215"/>
                    <a:pt x="2408904" y="206215"/>
                  </a:cubicBezTo>
                  <a:lnTo>
                    <a:pt x="29583" y="206215"/>
                  </a:lnTo>
                  <a:cubicBezTo>
                    <a:pt x="13245" y="206215"/>
                    <a:pt x="0" y="192970"/>
                    <a:pt x="0" y="176632"/>
                  </a:cubicBezTo>
                  <a:lnTo>
                    <a:pt x="0" y="29583"/>
                  </a:lnTo>
                  <a:cubicBezTo>
                    <a:pt x="0" y="13245"/>
                    <a:pt x="13245" y="0"/>
                    <a:pt x="29583" y="0"/>
                  </a:cubicBezTo>
                  <a:close/>
                </a:path>
              </a:pathLst>
            </a:custGeom>
            <a:solidFill>
              <a:srgbClr val="B5886D"/>
            </a:solidFill>
          </p:spPr>
        </p:sp>
        <p:sp>
          <p:nvSpPr>
            <p:cNvPr id="10" name="TextBox 10"/>
            <p:cNvSpPr txBox="1"/>
            <p:nvPr/>
          </p:nvSpPr>
          <p:spPr>
            <a:xfrm>
              <a:off x="0" y="-28575"/>
              <a:ext cx="2438487" cy="234790"/>
            </a:xfrm>
            <a:prstGeom prst="rect">
              <a:avLst/>
            </a:prstGeom>
          </p:spPr>
          <p:txBody>
            <a:bodyPr lIns="50800" tIns="50800" rIns="50800" bIns="50800" rtlCol="0" anchor="ctr"/>
            <a:lstStyle/>
            <a:p>
              <a:pPr algn="ctr">
                <a:lnSpc>
                  <a:spcPts val="1400"/>
                </a:lnSpc>
              </a:pPr>
              <a:endParaRPr/>
            </a:p>
          </p:txBody>
        </p:sp>
      </p:grpSp>
      <p:grpSp>
        <p:nvGrpSpPr>
          <p:cNvPr id="11" name="Group 11"/>
          <p:cNvGrpSpPr/>
          <p:nvPr/>
        </p:nvGrpSpPr>
        <p:grpSpPr>
          <a:xfrm>
            <a:off x="419457" y="5921336"/>
            <a:ext cx="6804244" cy="547250"/>
            <a:chOff x="0" y="0"/>
            <a:chExt cx="2438487" cy="196122"/>
          </a:xfrm>
        </p:grpSpPr>
        <p:sp>
          <p:nvSpPr>
            <p:cNvPr id="12" name="Freeform 12"/>
            <p:cNvSpPr/>
            <p:nvPr/>
          </p:nvSpPr>
          <p:spPr>
            <a:xfrm>
              <a:off x="0" y="0"/>
              <a:ext cx="2438487" cy="196122"/>
            </a:xfrm>
            <a:custGeom>
              <a:avLst/>
              <a:gdLst/>
              <a:ahLst/>
              <a:cxnLst/>
              <a:rect l="l" t="t" r="r" b="b"/>
              <a:pathLst>
                <a:path w="2438487" h="196122">
                  <a:moveTo>
                    <a:pt x="29583" y="0"/>
                  </a:moveTo>
                  <a:lnTo>
                    <a:pt x="2408904" y="0"/>
                  </a:lnTo>
                  <a:cubicBezTo>
                    <a:pt x="2425243" y="0"/>
                    <a:pt x="2438487" y="13245"/>
                    <a:pt x="2438487" y="29583"/>
                  </a:cubicBezTo>
                  <a:lnTo>
                    <a:pt x="2438487" y="166539"/>
                  </a:lnTo>
                  <a:cubicBezTo>
                    <a:pt x="2438487" y="182877"/>
                    <a:pt x="2425243" y="196122"/>
                    <a:pt x="2408904" y="196122"/>
                  </a:cubicBezTo>
                  <a:lnTo>
                    <a:pt x="29583" y="196122"/>
                  </a:lnTo>
                  <a:cubicBezTo>
                    <a:pt x="13245" y="196122"/>
                    <a:pt x="0" y="182877"/>
                    <a:pt x="0" y="166539"/>
                  </a:cubicBezTo>
                  <a:lnTo>
                    <a:pt x="0" y="29583"/>
                  </a:lnTo>
                  <a:cubicBezTo>
                    <a:pt x="0" y="13245"/>
                    <a:pt x="13245" y="0"/>
                    <a:pt x="29583" y="0"/>
                  </a:cubicBezTo>
                  <a:close/>
                </a:path>
              </a:pathLst>
            </a:custGeom>
            <a:solidFill>
              <a:srgbClr val="B5886D"/>
            </a:solidFill>
          </p:spPr>
        </p:sp>
        <p:sp>
          <p:nvSpPr>
            <p:cNvPr id="13" name="TextBox 13"/>
            <p:cNvSpPr txBox="1"/>
            <p:nvPr/>
          </p:nvSpPr>
          <p:spPr>
            <a:xfrm>
              <a:off x="0" y="-28575"/>
              <a:ext cx="2438487" cy="224697"/>
            </a:xfrm>
            <a:prstGeom prst="rect">
              <a:avLst/>
            </a:prstGeom>
          </p:spPr>
          <p:txBody>
            <a:bodyPr lIns="50800" tIns="50800" rIns="50800" bIns="50800" rtlCol="0" anchor="ctr"/>
            <a:lstStyle/>
            <a:p>
              <a:pPr algn="ctr">
                <a:lnSpc>
                  <a:spcPts val="1400"/>
                </a:lnSpc>
              </a:pPr>
              <a:endParaRPr/>
            </a:p>
          </p:txBody>
        </p:sp>
      </p:grpSp>
      <p:sp>
        <p:nvSpPr>
          <p:cNvPr id="14" name="Freeform 14"/>
          <p:cNvSpPr/>
          <p:nvPr/>
        </p:nvSpPr>
        <p:spPr>
          <a:xfrm>
            <a:off x="0" y="242484"/>
            <a:ext cx="7560000" cy="2617583"/>
          </a:xfrm>
          <a:custGeom>
            <a:avLst/>
            <a:gdLst/>
            <a:ahLst/>
            <a:cxnLst/>
            <a:rect l="l" t="t" r="r" b="b"/>
            <a:pathLst>
              <a:path w="7560000" h="2617583">
                <a:moveTo>
                  <a:pt x="0" y="0"/>
                </a:moveTo>
                <a:lnTo>
                  <a:pt x="7560000" y="0"/>
                </a:lnTo>
                <a:lnTo>
                  <a:pt x="7560000" y="2617584"/>
                </a:lnTo>
                <a:lnTo>
                  <a:pt x="0" y="2617584"/>
                </a:lnTo>
                <a:lnTo>
                  <a:pt x="0" y="0"/>
                </a:lnTo>
                <a:close/>
              </a:path>
            </a:pathLst>
          </a:custGeom>
          <a:blipFill>
            <a:blip r:embed="rId2"/>
            <a:stretch>
              <a:fillRect t="-19271" b="-73447"/>
            </a:stretch>
          </a:blipFill>
        </p:spPr>
      </p:sp>
      <p:sp>
        <p:nvSpPr>
          <p:cNvPr id="15" name="TextBox 15"/>
          <p:cNvSpPr txBox="1"/>
          <p:nvPr/>
        </p:nvSpPr>
        <p:spPr>
          <a:xfrm>
            <a:off x="194569" y="298800"/>
            <a:ext cx="2230120" cy="2264676"/>
          </a:xfrm>
          <a:prstGeom prst="rect">
            <a:avLst/>
          </a:prstGeom>
        </p:spPr>
        <p:txBody>
          <a:bodyPr lIns="0" tIns="0" rIns="0" bIns="0" rtlCol="0" anchor="t">
            <a:spAutoFit/>
          </a:bodyPr>
          <a:lstStyle/>
          <a:p>
            <a:pPr algn="ctr" rtl="1">
              <a:lnSpc>
                <a:spcPts val="8758"/>
              </a:lnSpc>
            </a:pPr>
            <a:r>
              <a:rPr lang="ar-EG" sz="4658" b="1">
                <a:solidFill>
                  <a:srgbClr val="FEF6EE"/>
                </a:solidFill>
                <a:latin typeface="29LT Bukra Wide Bold"/>
                <a:ea typeface="29LT Bukra Wide Bold"/>
                <a:cs typeface="29LT Bukra Wide Bold"/>
                <a:sym typeface="29LT Bukra Wide Bold"/>
                <a:rtl/>
              </a:rPr>
              <a:t>الفصل</a:t>
            </a:r>
          </a:p>
          <a:p>
            <a:pPr algn="ctr" rtl="1">
              <a:lnSpc>
                <a:spcPts val="8758"/>
              </a:lnSpc>
              <a:spcBef>
                <a:spcPct val="0"/>
              </a:spcBef>
            </a:pPr>
            <a:r>
              <a:rPr lang="ar-EG" sz="4658" b="1">
                <a:solidFill>
                  <a:srgbClr val="FEF6EE"/>
                </a:solidFill>
                <a:latin typeface="29LT Bukra Wide Bold"/>
                <a:ea typeface="29LT Bukra Wide Bold"/>
                <a:cs typeface="29LT Bukra Wide Bold"/>
                <a:sym typeface="29LT Bukra Wide Bold"/>
                <a:rtl/>
              </a:rPr>
              <a:t>الثاني</a:t>
            </a:r>
          </a:p>
        </p:txBody>
      </p:sp>
      <p:sp>
        <p:nvSpPr>
          <p:cNvPr id="16" name="TextBox 16"/>
          <p:cNvSpPr txBox="1"/>
          <p:nvPr/>
        </p:nvSpPr>
        <p:spPr>
          <a:xfrm>
            <a:off x="577754" y="5143982"/>
            <a:ext cx="638768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تحليل حجم الطلب على المقاهي.</a:t>
            </a:r>
          </a:p>
        </p:txBody>
      </p:sp>
      <p:sp>
        <p:nvSpPr>
          <p:cNvPr id="17" name="TextBox 17"/>
          <p:cNvSpPr txBox="1"/>
          <p:nvPr/>
        </p:nvSpPr>
        <p:spPr>
          <a:xfrm>
            <a:off x="636267" y="5905921"/>
            <a:ext cx="648765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دراسة المنافسين المحليين.</a:t>
            </a:r>
          </a:p>
        </p:txBody>
      </p:sp>
      <p:grpSp>
        <p:nvGrpSpPr>
          <p:cNvPr id="18" name="Group 18"/>
          <p:cNvGrpSpPr/>
          <p:nvPr/>
        </p:nvGrpSpPr>
        <p:grpSpPr>
          <a:xfrm>
            <a:off x="400842" y="6678136"/>
            <a:ext cx="6804244" cy="547031"/>
            <a:chOff x="0" y="0"/>
            <a:chExt cx="2438487" cy="196044"/>
          </a:xfrm>
        </p:grpSpPr>
        <p:sp>
          <p:nvSpPr>
            <p:cNvPr id="19" name="Freeform 19"/>
            <p:cNvSpPr/>
            <p:nvPr/>
          </p:nvSpPr>
          <p:spPr>
            <a:xfrm>
              <a:off x="0" y="0"/>
              <a:ext cx="2438487" cy="196044"/>
            </a:xfrm>
            <a:custGeom>
              <a:avLst/>
              <a:gdLst/>
              <a:ahLst/>
              <a:cxnLst/>
              <a:rect l="l" t="t" r="r" b="b"/>
              <a:pathLst>
                <a:path w="2438487" h="196044">
                  <a:moveTo>
                    <a:pt x="29583" y="0"/>
                  </a:moveTo>
                  <a:lnTo>
                    <a:pt x="2408904" y="0"/>
                  </a:lnTo>
                  <a:cubicBezTo>
                    <a:pt x="2425243" y="0"/>
                    <a:pt x="2438487" y="13245"/>
                    <a:pt x="2438487" y="29583"/>
                  </a:cubicBezTo>
                  <a:lnTo>
                    <a:pt x="2438487" y="166461"/>
                  </a:lnTo>
                  <a:cubicBezTo>
                    <a:pt x="2438487" y="182799"/>
                    <a:pt x="2425243" y="196044"/>
                    <a:pt x="2408904" y="196044"/>
                  </a:cubicBezTo>
                  <a:lnTo>
                    <a:pt x="29583" y="196044"/>
                  </a:lnTo>
                  <a:cubicBezTo>
                    <a:pt x="13245" y="196044"/>
                    <a:pt x="0" y="182799"/>
                    <a:pt x="0" y="166461"/>
                  </a:cubicBezTo>
                  <a:lnTo>
                    <a:pt x="0" y="29583"/>
                  </a:lnTo>
                  <a:cubicBezTo>
                    <a:pt x="0" y="13245"/>
                    <a:pt x="13245" y="0"/>
                    <a:pt x="29583" y="0"/>
                  </a:cubicBezTo>
                  <a:close/>
                </a:path>
              </a:pathLst>
            </a:custGeom>
            <a:solidFill>
              <a:srgbClr val="B5886D"/>
            </a:solidFill>
          </p:spPr>
        </p:sp>
        <p:sp>
          <p:nvSpPr>
            <p:cNvPr id="20" name="TextBox 20"/>
            <p:cNvSpPr txBox="1"/>
            <p:nvPr/>
          </p:nvSpPr>
          <p:spPr>
            <a:xfrm>
              <a:off x="0" y="-28575"/>
              <a:ext cx="2438487" cy="224619"/>
            </a:xfrm>
            <a:prstGeom prst="rect">
              <a:avLst/>
            </a:prstGeom>
          </p:spPr>
          <p:txBody>
            <a:bodyPr lIns="50800" tIns="50800" rIns="50800" bIns="50800" rtlCol="0" anchor="ctr"/>
            <a:lstStyle/>
            <a:p>
              <a:pPr algn="ctr">
                <a:lnSpc>
                  <a:spcPts val="1400"/>
                </a:lnSpc>
              </a:pPr>
              <a:endParaRPr/>
            </a:p>
          </p:txBody>
        </p:sp>
      </p:grpSp>
      <p:sp>
        <p:nvSpPr>
          <p:cNvPr id="21" name="TextBox 21"/>
          <p:cNvSpPr txBox="1"/>
          <p:nvPr/>
        </p:nvSpPr>
        <p:spPr>
          <a:xfrm>
            <a:off x="577754" y="6662489"/>
            <a:ext cx="6487650" cy="7320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تحديد الفئة المستهدفة.</a:t>
            </a:r>
          </a:p>
          <a:p>
            <a:pPr algn="ctr" rtl="1">
              <a:lnSpc>
                <a:spcPts val="2068"/>
              </a:lnSpc>
            </a:pPr>
            <a:endParaRPr lang="ar-EG" sz="1800" b="1">
              <a:solidFill>
                <a:srgbClr val="FEF6EE"/>
              </a:solidFill>
              <a:latin typeface="29LT Bukra Wide Bold"/>
              <a:ea typeface="29LT Bukra Wide Bold"/>
              <a:cs typeface="29LT Bukra Wide Bold"/>
              <a:sym typeface="29LT Bukra Wide Bold"/>
              <a:rtl/>
            </a:endParaRPr>
          </a:p>
        </p:txBody>
      </p:sp>
      <p:grpSp>
        <p:nvGrpSpPr>
          <p:cNvPr id="22" name="Group 22"/>
          <p:cNvGrpSpPr/>
          <p:nvPr/>
        </p:nvGrpSpPr>
        <p:grpSpPr>
          <a:xfrm>
            <a:off x="400842" y="7430516"/>
            <a:ext cx="6804244" cy="540052"/>
            <a:chOff x="0" y="0"/>
            <a:chExt cx="2438487" cy="193542"/>
          </a:xfrm>
        </p:grpSpPr>
        <p:sp>
          <p:nvSpPr>
            <p:cNvPr id="23" name="Freeform 23"/>
            <p:cNvSpPr/>
            <p:nvPr/>
          </p:nvSpPr>
          <p:spPr>
            <a:xfrm>
              <a:off x="0" y="0"/>
              <a:ext cx="2438487" cy="193542"/>
            </a:xfrm>
            <a:custGeom>
              <a:avLst/>
              <a:gdLst/>
              <a:ahLst/>
              <a:cxnLst/>
              <a:rect l="l" t="t" r="r" b="b"/>
              <a:pathLst>
                <a:path w="2438487" h="193542">
                  <a:moveTo>
                    <a:pt x="29583" y="0"/>
                  </a:moveTo>
                  <a:lnTo>
                    <a:pt x="2408904" y="0"/>
                  </a:lnTo>
                  <a:cubicBezTo>
                    <a:pt x="2425243" y="0"/>
                    <a:pt x="2438487" y="13245"/>
                    <a:pt x="2438487" y="29583"/>
                  </a:cubicBezTo>
                  <a:lnTo>
                    <a:pt x="2438487" y="163959"/>
                  </a:lnTo>
                  <a:cubicBezTo>
                    <a:pt x="2438487" y="180298"/>
                    <a:pt x="2425243" y="193542"/>
                    <a:pt x="2408904" y="193542"/>
                  </a:cubicBezTo>
                  <a:lnTo>
                    <a:pt x="29583" y="193542"/>
                  </a:lnTo>
                  <a:cubicBezTo>
                    <a:pt x="13245" y="193542"/>
                    <a:pt x="0" y="180298"/>
                    <a:pt x="0" y="163959"/>
                  </a:cubicBezTo>
                  <a:lnTo>
                    <a:pt x="0" y="29583"/>
                  </a:lnTo>
                  <a:cubicBezTo>
                    <a:pt x="0" y="13245"/>
                    <a:pt x="13245" y="0"/>
                    <a:pt x="29583" y="0"/>
                  </a:cubicBezTo>
                  <a:close/>
                </a:path>
              </a:pathLst>
            </a:custGeom>
            <a:solidFill>
              <a:srgbClr val="B5886D"/>
            </a:solidFill>
          </p:spPr>
        </p:sp>
        <p:sp>
          <p:nvSpPr>
            <p:cNvPr id="24" name="TextBox 24"/>
            <p:cNvSpPr txBox="1"/>
            <p:nvPr/>
          </p:nvSpPr>
          <p:spPr>
            <a:xfrm>
              <a:off x="0" y="-28575"/>
              <a:ext cx="2438487" cy="222117"/>
            </a:xfrm>
            <a:prstGeom prst="rect">
              <a:avLst/>
            </a:prstGeom>
          </p:spPr>
          <p:txBody>
            <a:bodyPr lIns="50800" tIns="50800" rIns="50800" bIns="50800" rtlCol="0" anchor="ctr"/>
            <a:lstStyle/>
            <a:p>
              <a:pPr algn="ctr">
                <a:lnSpc>
                  <a:spcPts val="1400"/>
                </a:lnSpc>
              </a:pPr>
              <a:endParaRPr/>
            </a:p>
          </p:txBody>
        </p:sp>
      </p:grpSp>
      <p:sp>
        <p:nvSpPr>
          <p:cNvPr id="25" name="TextBox 25"/>
          <p:cNvSpPr txBox="1"/>
          <p:nvPr/>
        </p:nvSpPr>
        <p:spPr>
          <a:xfrm>
            <a:off x="577754" y="7392504"/>
            <a:ext cx="648765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تحليل الاتجاهات الحديثة في صناعة القهوة.</a:t>
            </a:r>
          </a:p>
        </p:txBody>
      </p:sp>
      <p:sp>
        <p:nvSpPr>
          <p:cNvPr id="26" name="TextBox 26"/>
          <p:cNvSpPr txBox="1"/>
          <p:nvPr/>
        </p:nvSpPr>
        <p:spPr>
          <a:xfrm>
            <a:off x="543625" y="3078288"/>
            <a:ext cx="6455937" cy="363855"/>
          </a:xfrm>
          <a:prstGeom prst="rect">
            <a:avLst/>
          </a:prstGeom>
        </p:spPr>
        <p:txBody>
          <a:bodyPr lIns="0" tIns="0" rIns="0" bIns="0" rtlCol="0" anchor="t">
            <a:spAutoFit/>
          </a:bodyPr>
          <a:lstStyle/>
          <a:p>
            <a:pPr algn="ctr" rtl="1">
              <a:lnSpc>
                <a:spcPts val="2520"/>
              </a:lnSpc>
              <a:spcBef>
                <a:spcPct val="0"/>
              </a:spcBef>
            </a:pPr>
            <a:r>
              <a:rPr lang="ar-EG" sz="1800" b="1">
                <a:solidFill>
                  <a:srgbClr val="000000"/>
                </a:solidFill>
                <a:latin typeface="29LT Bukra Wide Bold"/>
                <a:ea typeface="29LT Bukra Wide Bold"/>
                <a:cs typeface="29LT Bukra Wide Bold"/>
                <a:sym typeface="29LT Bukra Wide Bold"/>
                <a:rtl/>
              </a:rPr>
              <a:t>دراسة السوق:</a:t>
            </a:r>
          </a:p>
        </p:txBody>
      </p:sp>
      <p:grpSp>
        <p:nvGrpSpPr>
          <p:cNvPr id="27" name="Group 27"/>
          <p:cNvGrpSpPr/>
          <p:nvPr/>
        </p:nvGrpSpPr>
        <p:grpSpPr>
          <a:xfrm>
            <a:off x="419457" y="8180119"/>
            <a:ext cx="6804244" cy="540052"/>
            <a:chOff x="0" y="0"/>
            <a:chExt cx="2438487" cy="193542"/>
          </a:xfrm>
        </p:grpSpPr>
        <p:sp>
          <p:nvSpPr>
            <p:cNvPr id="28" name="Freeform 28"/>
            <p:cNvSpPr/>
            <p:nvPr/>
          </p:nvSpPr>
          <p:spPr>
            <a:xfrm>
              <a:off x="0" y="0"/>
              <a:ext cx="2438487" cy="193542"/>
            </a:xfrm>
            <a:custGeom>
              <a:avLst/>
              <a:gdLst/>
              <a:ahLst/>
              <a:cxnLst/>
              <a:rect l="l" t="t" r="r" b="b"/>
              <a:pathLst>
                <a:path w="2438487" h="193542">
                  <a:moveTo>
                    <a:pt x="29583" y="0"/>
                  </a:moveTo>
                  <a:lnTo>
                    <a:pt x="2408904" y="0"/>
                  </a:lnTo>
                  <a:cubicBezTo>
                    <a:pt x="2425243" y="0"/>
                    <a:pt x="2438487" y="13245"/>
                    <a:pt x="2438487" y="29583"/>
                  </a:cubicBezTo>
                  <a:lnTo>
                    <a:pt x="2438487" y="163959"/>
                  </a:lnTo>
                  <a:cubicBezTo>
                    <a:pt x="2438487" y="180298"/>
                    <a:pt x="2425243" y="193542"/>
                    <a:pt x="2408904" y="193542"/>
                  </a:cubicBezTo>
                  <a:lnTo>
                    <a:pt x="29583" y="193542"/>
                  </a:lnTo>
                  <a:cubicBezTo>
                    <a:pt x="13245" y="193542"/>
                    <a:pt x="0" y="180298"/>
                    <a:pt x="0" y="163959"/>
                  </a:cubicBezTo>
                  <a:lnTo>
                    <a:pt x="0" y="29583"/>
                  </a:lnTo>
                  <a:cubicBezTo>
                    <a:pt x="0" y="13245"/>
                    <a:pt x="13245" y="0"/>
                    <a:pt x="29583" y="0"/>
                  </a:cubicBezTo>
                  <a:close/>
                </a:path>
              </a:pathLst>
            </a:custGeom>
            <a:solidFill>
              <a:srgbClr val="B5886D"/>
            </a:solidFill>
          </p:spPr>
        </p:sp>
        <p:sp>
          <p:nvSpPr>
            <p:cNvPr id="29" name="TextBox 29"/>
            <p:cNvSpPr txBox="1"/>
            <p:nvPr/>
          </p:nvSpPr>
          <p:spPr>
            <a:xfrm>
              <a:off x="0" y="-28575"/>
              <a:ext cx="2438487" cy="222117"/>
            </a:xfrm>
            <a:prstGeom prst="rect">
              <a:avLst/>
            </a:prstGeom>
          </p:spPr>
          <p:txBody>
            <a:bodyPr lIns="50800" tIns="50800" rIns="50800" bIns="50800" rtlCol="0" anchor="ctr"/>
            <a:lstStyle/>
            <a:p>
              <a:pPr algn="ctr">
                <a:lnSpc>
                  <a:spcPts val="1400"/>
                </a:lnSpc>
              </a:pPr>
              <a:endParaRPr/>
            </a:p>
          </p:txBody>
        </p:sp>
      </p:grpSp>
      <p:sp>
        <p:nvSpPr>
          <p:cNvPr id="30" name="TextBox 30"/>
          <p:cNvSpPr txBox="1"/>
          <p:nvPr/>
        </p:nvSpPr>
        <p:spPr>
          <a:xfrm>
            <a:off x="596369" y="8142106"/>
            <a:ext cx="648765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تحليل </a:t>
            </a:r>
            <a:r>
              <a:rPr lang="en-US" sz="1800" b="1">
                <a:solidFill>
                  <a:srgbClr val="FEF6EE"/>
                </a:solidFill>
                <a:latin typeface="29LT Bukra Wide Bold"/>
                <a:ea typeface="29LT Bukra Wide Bold"/>
                <a:cs typeface="29LT Bukra Wide Bold"/>
                <a:sym typeface="29LT Bukra Wide Bold"/>
              </a:rPr>
              <a:t>SWOT</a:t>
            </a:r>
            <a:r>
              <a:rPr lang="ar-EG" sz="1800" b="1">
                <a:solidFill>
                  <a:srgbClr val="FEF6EE"/>
                </a:solidFill>
                <a:latin typeface="29LT Bukra Wide Bold"/>
                <a:ea typeface="29LT Bukra Wide Bold"/>
                <a:cs typeface="29LT Bukra Wide Bold"/>
                <a:sym typeface="29LT Bukra Wide Bold"/>
                <a:rtl/>
              </a:rPr>
              <a:t>.</a:t>
            </a:r>
          </a:p>
        </p:txBody>
      </p:sp>
      <p:sp>
        <p:nvSpPr>
          <p:cNvPr id="31" name="TextBox 31"/>
          <p:cNvSpPr txBox="1"/>
          <p:nvPr/>
        </p:nvSpPr>
        <p:spPr>
          <a:xfrm>
            <a:off x="261160" y="3809808"/>
            <a:ext cx="6822858" cy="655320"/>
          </a:xfrm>
          <a:prstGeom prst="rect">
            <a:avLst/>
          </a:prstGeom>
        </p:spPr>
        <p:txBody>
          <a:bodyPr lIns="0" tIns="0" rIns="0" bIns="0" rtlCol="0" anchor="t">
            <a:spAutoFit/>
          </a:bodyPr>
          <a:lstStyle/>
          <a:p>
            <a:pPr algn="ctr" rtl="1">
              <a:lnSpc>
                <a:spcPts val="1679"/>
              </a:lnSpc>
              <a:spcBef>
                <a:spcPct val="0"/>
              </a:spcBef>
            </a:pPr>
            <a:r>
              <a:rPr lang="ar-EG" sz="1200" b="1">
                <a:solidFill>
                  <a:srgbClr val="000000"/>
                </a:solidFill>
                <a:latin typeface="29LT Bukra Wide Bold"/>
                <a:ea typeface="29LT Bukra Wide Bold"/>
                <a:cs typeface="29LT Bukra Wide Bold"/>
                <a:sym typeface="29LT Bukra Wide Bold"/>
                <a:rtl/>
              </a:rPr>
              <a:t>هذا الفصل يضع خارطة واضحة لفهم السوق: حجمه، شرائحه، الطلب الحقيقي، المنافسة، التسعير، القنوات، والتوقعات. الهدف هو تحويل المعلومات إلى قرارات عملية قابلة للتنفيذ.</a:t>
            </a:r>
          </a:p>
        </p:txBody>
      </p:sp>
      <p:sp>
        <p:nvSpPr>
          <p:cNvPr id="32" name="TextBox 32"/>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2140" y="5844"/>
            <a:ext cx="7562257" cy="381352"/>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21467" y="10454058"/>
            <a:ext cx="7551628" cy="591207"/>
            <a:chOff x="0" y="-690"/>
            <a:chExt cx="2907014" cy="17459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69999" y="-690"/>
              <a:ext cx="2837015" cy="168474"/>
            </a:xfrm>
            <a:prstGeom prst="rect">
              <a:avLst/>
            </a:prstGeom>
          </p:spPr>
          <p:txBody>
            <a:bodyPr lIns="50800" tIns="50800" rIns="50800" bIns="50800" rtlCol="0" anchor="ctr"/>
            <a:lstStyle/>
            <a:p>
              <a:pPr algn="ctr">
                <a:lnSpc>
                  <a:spcPts val="1399"/>
                </a:lnSpc>
              </a:pPr>
              <a:endParaRPr/>
            </a:p>
          </p:txBody>
        </p:sp>
      </p:grpSp>
      <p:grpSp>
        <p:nvGrpSpPr>
          <p:cNvPr id="8" name="Group 8"/>
          <p:cNvGrpSpPr/>
          <p:nvPr/>
        </p:nvGrpSpPr>
        <p:grpSpPr>
          <a:xfrm>
            <a:off x="377756" y="1594814"/>
            <a:ext cx="4254524" cy="5228425"/>
            <a:chOff x="0" y="0"/>
            <a:chExt cx="1524726" cy="1873750"/>
          </a:xfrm>
        </p:grpSpPr>
        <p:sp>
          <p:nvSpPr>
            <p:cNvPr id="9" name="Freeform 9"/>
            <p:cNvSpPr/>
            <p:nvPr/>
          </p:nvSpPr>
          <p:spPr>
            <a:xfrm>
              <a:off x="0" y="0"/>
              <a:ext cx="1524726" cy="1873750"/>
            </a:xfrm>
            <a:custGeom>
              <a:avLst/>
              <a:gdLst/>
              <a:ahLst/>
              <a:cxnLst/>
              <a:rect l="l" t="t" r="r" b="b"/>
              <a:pathLst>
                <a:path w="1524726" h="1873750">
                  <a:moveTo>
                    <a:pt x="47312" y="0"/>
                  </a:moveTo>
                  <a:lnTo>
                    <a:pt x="1477414" y="0"/>
                  </a:lnTo>
                  <a:cubicBezTo>
                    <a:pt x="1489961" y="0"/>
                    <a:pt x="1501995" y="4985"/>
                    <a:pt x="1510868" y="13857"/>
                  </a:cubicBezTo>
                  <a:cubicBezTo>
                    <a:pt x="1519741" y="22730"/>
                    <a:pt x="1524726" y="34764"/>
                    <a:pt x="1524726" y="47312"/>
                  </a:cubicBezTo>
                  <a:lnTo>
                    <a:pt x="1524726" y="1826438"/>
                  </a:lnTo>
                  <a:cubicBezTo>
                    <a:pt x="1524726" y="1852567"/>
                    <a:pt x="1503543" y="1873750"/>
                    <a:pt x="1477414" y="1873750"/>
                  </a:cubicBezTo>
                  <a:lnTo>
                    <a:pt x="47312" y="1873750"/>
                  </a:lnTo>
                  <a:cubicBezTo>
                    <a:pt x="21182" y="1873750"/>
                    <a:pt x="0" y="1852567"/>
                    <a:pt x="0" y="1826438"/>
                  </a:cubicBezTo>
                  <a:lnTo>
                    <a:pt x="0" y="47312"/>
                  </a:lnTo>
                  <a:cubicBezTo>
                    <a:pt x="0" y="21182"/>
                    <a:pt x="21182" y="0"/>
                    <a:pt x="47312" y="0"/>
                  </a:cubicBezTo>
                  <a:close/>
                </a:path>
              </a:pathLst>
            </a:custGeom>
            <a:solidFill>
              <a:srgbClr val="AB5B38"/>
            </a:solidFill>
          </p:spPr>
        </p:sp>
        <p:sp>
          <p:nvSpPr>
            <p:cNvPr id="10" name="TextBox 10"/>
            <p:cNvSpPr txBox="1"/>
            <p:nvPr/>
          </p:nvSpPr>
          <p:spPr>
            <a:xfrm>
              <a:off x="0" y="-28575"/>
              <a:ext cx="1524726" cy="1902325"/>
            </a:xfrm>
            <a:prstGeom prst="rect">
              <a:avLst/>
            </a:prstGeom>
          </p:spPr>
          <p:txBody>
            <a:bodyPr lIns="50800" tIns="50800" rIns="50800" bIns="50800" rtlCol="0" anchor="ctr"/>
            <a:lstStyle/>
            <a:p>
              <a:pPr algn="ctr">
                <a:lnSpc>
                  <a:spcPts val="1400"/>
                </a:lnSpc>
              </a:pPr>
              <a:endParaRPr/>
            </a:p>
          </p:txBody>
        </p:sp>
      </p:grpSp>
      <p:grpSp>
        <p:nvGrpSpPr>
          <p:cNvPr id="11" name="Group 11"/>
          <p:cNvGrpSpPr/>
          <p:nvPr/>
        </p:nvGrpSpPr>
        <p:grpSpPr>
          <a:xfrm>
            <a:off x="386083" y="7123087"/>
            <a:ext cx="6804244" cy="1628341"/>
            <a:chOff x="0" y="0"/>
            <a:chExt cx="2438487" cy="583561"/>
          </a:xfrm>
        </p:grpSpPr>
        <p:sp>
          <p:nvSpPr>
            <p:cNvPr id="12" name="Freeform 12"/>
            <p:cNvSpPr/>
            <p:nvPr/>
          </p:nvSpPr>
          <p:spPr>
            <a:xfrm>
              <a:off x="0" y="0"/>
              <a:ext cx="2438487" cy="583561"/>
            </a:xfrm>
            <a:custGeom>
              <a:avLst/>
              <a:gdLst/>
              <a:ahLst/>
              <a:cxnLst/>
              <a:rect l="l" t="t" r="r" b="b"/>
              <a:pathLst>
                <a:path w="2438487" h="583561">
                  <a:moveTo>
                    <a:pt x="29583" y="0"/>
                  </a:moveTo>
                  <a:lnTo>
                    <a:pt x="2408904" y="0"/>
                  </a:lnTo>
                  <a:cubicBezTo>
                    <a:pt x="2425243" y="0"/>
                    <a:pt x="2438487" y="13245"/>
                    <a:pt x="2438487" y="29583"/>
                  </a:cubicBezTo>
                  <a:lnTo>
                    <a:pt x="2438487" y="553978"/>
                  </a:lnTo>
                  <a:cubicBezTo>
                    <a:pt x="2438487" y="570316"/>
                    <a:pt x="2425243" y="583561"/>
                    <a:pt x="2408904" y="583561"/>
                  </a:cubicBezTo>
                  <a:lnTo>
                    <a:pt x="29583" y="583561"/>
                  </a:lnTo>
                  <a:cubicBezTo>
                    <a:pt x="13245" y="583561"/>
                    <a:pt x="0" y="570316"/>
                    <a:pt x="0" y="553978"/>
                  </a:cubicBezTo>
                  <a:lnTo>
                    <a:pt x="0" y="29583"/>
                  </a:lnTo>
                  <a:cubicBezTo>
                    <a:pt x="0" y="13245"/>
                    <a:pt x="13245" y="0"/>
                    <a:pt x="29583" y="0"/>
                  </a:cubicBezTo>
                  <a:close/>
                </a:path>
              </a:pathLst>
            </a:custGeom>
            <a:solidFill>
              <a:srgbClr val="B5886D"/>
            </a:solidFill>
          </p:spPr>
        </p:sp>
        <p:sp>
          <p:nvSpPr>
            <p:cNvPr id="13" name="TextBox 13"/>
            <p:cNvSpPr txBox="1"/>
            <p:nvPr/>
          </p:nvSpPr>
          <p:spPr>
            <a:xfrm>
              <a:off x="0" y="-28575"/>
              <a:ext cx="2438487" cy="612136"/>
            </a:xfrm>
            <a:prstGeom prst="rect">
              <a:avLst/>
            </a:prstGeom>
          </p:spPr>
          <p:txBody>
            <a:bodyPr lIns="50800" tIns="50800" rIns="50800" bIns="50800" rtlCol="0" anchor="ctr"/>
            <a:lstStyle/>
            <a:p>
              <a:pPr algn="ctr">
                <a:lnSpc>
                  <a:spcPts val="1400"/>
                </a:lnSpc>
              </a:pPr>
              <a:endParaRPr/>
            </a:p>
          </p:txBody>
        </p:sp>
      </p:grpSp>
      <p:sp>
        <p:nvSpPr>
          <p:cNvPr id="14" name="Freeform 14"/>
          <p:cNvSpPr/>
          <p:nvPr/>
        </p:nvSpPr>
        <p:spPr>
          <a:xfrm>
            <a:off x="4974381" y="242484"/>
            <a:ext cx="2585619" cy="6581268"/>
          </a:xfrm>
          <a:custGeom>
            <a:avLst/>
            <a:gdLst/>
            <a:ahLst/>
            <a:cxnLst/>
            <a:rect l="l" t="t" r="r" b="b"/>
            <a:pathLst>
              <a:path w="2585619" h="6581268">
                <a:moveTo>
                  <a:pt x="0" y="0"/>
                </a:moveTo>
                <a:lnTo>
                  <a:pt x="2585619" y="0"/>
                </a:lnTo>
                <a:lnTo>
                  <a:pt x="2585619" y="6581268"/>
                </a:lnTo>
                <a:lnTo>
                  <a:pt x="0" y="6581268"/>
                </a:lnTo>
                <a:lnTo>
                  <a:pt x="0" y="0"/>
                </a:lnTo>
                <a:close/>
              </a:path>
            </a:pathLst>
          </a:custGeom>
          <a:blipFill>
            <a:blip r:embed="rId2"/>
            <a:stretch>
              <a:fillRect l="-16106" r="-53736"/>
            </a:stretch>
          </a:blipFill>
        </p:spPr>
      </p:sp>
      <p:sp>
        <p:nvSpPr>
          <p:cNvPr id="15" name="TextBox 15"/>
          <p:cNvSpPr txBox="1"/>
          <p:nvPr/>
        </p:nvSpPr>
        <p:spPr>
          <a:xfrm>
            <a:off x="1152132" y="396298"/>
            <a:ext cx="2352357" cy="873252"/>
          </a:xfrm>
          <a:prstGeom prst="rect">
            <a:avLst/>
          </a:prstGeom>
        </p:spPr>
        <p:txBody>
          <a:bodyPr lIns="0" tIns="0" rIns="0" bIns="0" rtlCol="0" anchor="t">
            <a:spAutoFit/>
          </a:bodyPr>
          <a:lstStyle/>
          <a:p>
            <a:pPr algn="ctr" rtl="1">
              <a:lnSpc>
                <a:spcPts val="3383"/>
              </a:lnSpc>
            </a:pPr>
            <a:r>
              <a:rPr lang="ar-EG" sz="1800" b="1">
                <a:solidFill>
                  <a:srgbClr val="000000"/>
                </a:solidFill>
                <a:latin typeface="29LT Bukra Wide Bold"/>
                <a:ea typeface="29LT Bukra Wide Bold"/>
                <a:cs typeface="29LT Bukra Wide Bold"/>
                <a:sym typeface="29LT Bukra Wide Bold"/>
                <a:rtl/>
              </a:rPr>
              <a:t>تحليل حجم الطلب </a:t>
            </a:r>
          </a:p>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على المقاهي:</a:t>
            </a:r>
          </a:p>
        </p:txBody>
      </p:sp>
      <p:sp>
        <p:nvSpPr>
          <p:cNvPr id="16" name="TextBox 16"/>
          <p:cNvSpPr txBox="1"/>
          <p:nvPr/>
        </p:nvSpPr>
        <p:spPr>
          <a:xfrm>
            <a:off x="529870" y="1711800"/>
            <a:ext cx="3950297" cy="5367147"/>
          </a:xfrm>
          <a:prstGeom prst="rect">
            <a:avLst/>
          </a:prstGeom>
        </p:spPr>
        <p:txBody>
          <a:bodyPr lIns="0" tIns="0" rIns="0" bIns="0" rtlCol="0" anchor="t">
            <a:spAutoFit/>
          </a:bodyPr>
          <a:lstStyle/>
          <a:p>
            <a:pPr algn="ctr" rtl="1">
              <a:lnSpc>
                <a:spcPts val="3024"/>
              </a:lnSpc>
            </a:pPr>
            <a:r>
              <a:rPr lang="ar-EG" sz="1800" b="1">
                <a:solidFill>
                  <a:srgbClr val="FEF6EE"/>
                </a:solidFill>
                <a:latin typeface="29LT Bukra Wide Bold"/>
                <a:ea typeface="29LT Bukra Wide Bold"/>
                <a:cs typeface="29LT Bukra Wide Bold"/>
                <a:sym typeface="29LT Bukra Wide Bold"/>
                <a:rtl/>
              </a:rPr>
              <a:t>يهدف هذا الجزء إلى تقييم الطلب الحالي والمستقبلي على خدمات المقاهي في المنطقة المستهدفة. يتم تحليل حجم السوق من خلال جمع بيانات عن عدد الزبائن المحتملين، وتكرار زياراتهم، ومتوسط الإنفاق لكل زيارة. كما يتم دراسة العوامل التي تؤثر على الطلب مثل العادات الاستهلاكية، التغيرات الديموغرافية، ومستوى الدخل.</a:t>
            </a:r>
          </a:p>
          <a:p>
            <a:pPr algn="ctr" rtl="1">
              <a:lnSpc>
                <a:spcPts val="3024"/>
              </a:lnSpc>
            </a:pPr>
            <a:endParaRPr lang="ar-EG" sz="1800" b="1">
              <a:solidFill>
                <a:srgbClr val="FEF6EE"/>
              </a:solidFill>
              <a:latin typeface="29LT Bukra Wide Bold"/>
              <a:ea typeface="29LT Bukra Wide Bold"/>
              <a:cs typeface="29LT Bukra Wide Bold"/>
              <a:sym typeface="29LT Bukra Wide Bold"/>
              <a:rtl/>
            </a:endParaRPr>
          </a:p>
        </p:txBody>
      </p:sp>
      <p:sp>
        <p:nvSpPr>
          <p:cNvPr id="17" name="TextBox 17"/>
          <p:cNvSpPr txBox="1"/>
          <p:nvPr/>
        </p:nvSpPr>
        <p:spPr>
          <a:xfrm>
            <a:off x="544380" y="7252248"/>
            <a:ext cx="6487650" cy="1295652"/>
          </a:xfrm>
          <a:prstGeom prst="rect">
            <a:avLst/>
          </a:prstGeom>
        </p:spPr>
        <p:txBody>
          <a:bodyPr lIns="0" tIns="0" rIns="0" bIns="0" rtlCol="0" anchor="t">
            <a:spAutoFit/>
          </a:bodyPr>
          <a:lstStyle/>
          <a:p>
            <a:pPr algn="ctr" rtl="1">
              <a:lnSpc>
                <a:spcPts val="2068"/>
              </a:lnSpc>
            </a:pPr>
            <a:r>
              <a:rPr lang="ar-EG" sz="1100" b="1">
                <a:solidFill>
                  <a:srgbClr val="FEF6EE"/>
                </a:solidFill>
                <a:latin typeface="29LT Bukra Wide Bold"/>
                <a:ea typeface="29LT Bukra Wide Bold"/>
                <a:cs typeface="29LT Bukra Wide Bold"/>
                <a:sym typeface="29LT Bukra Wide Bold"/>
                <a:rtl/>
              </a:rPr>
              <a:t>يُعد حجم الطلب على المقاهي في مدينة الرياض من المؤشرات الحيوية التي تعكس فرص نجاح المشروع. تشير الدراسات الحديثة إلى أن سوق القهوة في المملكة العربية السعودية يشهد نمواً ملحوظاً، حيث يُقدر حجم السوق بنحو </a:t>
            </a:r>
            <a:r>
              <a:rPr lang="en-US" sz="1100" b="1">
                <a:solidFill>
                  <a:srgbClr val="FEF6EE"/>
                </a:solidFill>
                <a:latin typeface="29LT Bukra Wide Bold"/>
                <a:ea typeface="29LT Bukra Wide Bold"/>
                <a:cs typeface="29LT Bukra Wide Bold"/>
                <a:sym typeface="29LT Bukra Wide Bold"/>
              </a:rPr>
              <a:t>4.3</a:t>
            </a:r>
            <a:r>
              <a:rPr lang="ar-EG" sz="1100" b="1">
                <a:solidFill>
                  <a:srgbClr val="FEF6EE"/>
                </a:solidFill>
                <a:latin typeface="29LT Bukra Wide Bold"/>
                <a:ea typeface="29LT Bukra Wide Bold"/>
                <a:cs typeface="29LT Bukra Wide Bold"/>
                <a:sym typeface="29LT Bukra Wide Bold"/>
                <a:rtl/>
              </a:rPr>
              <a:t> مليار دولار أمريكي، مع توقعات بنمو مستمر مدفوعاً بزيادة الاهتمام بثقافة القهوة، خاصة بين الفئات الشابة والمتحضرة في المدن الكبرى مثل الرياض.</a:t>
            </a:r>
          </a:p>
        </p:txBody>
      </p:sp>
      <p:sp>
        <p:nvSpPr>
          <p:cNvPr id="18" name="TextBox 18"/>
          <p:cNvSpPr txBox="1"/>
          <p:nvPr/>
        </p:nvSpPr>
        <p:spPr>
          <a:xfrm>
            <a:off x="386083" y="8999312"/>
            <a:ext cx="6796160" cy="781081"/>
          </a:xfrm>
          <a:prstGeom prst="rect">
            <a:avLst/>
          </a:prstGeom>
        </p:spPr>
        <p:txBody>
          <a:bodyPr lIns="0" tIns="0" rIns="0" bIns="0" rtlCol="0" anchor="t">
            <a:spAutoFit/>
          </a:bodyPr>
          <a:lstStyle/>
          <a:p>
            <a:pPr algn="ctr" rtl="1">
              <a:lnSpc>
                <a:spcPts val="1573"/>
              </a:lnSpc>
              <a:spcBef>
                <a:spcPct val="0"/>
              </a:spcBef>
            </a:pPr>
            <a:r>
              <a:rPr lang="ar-EG" sz="1123" b="1" spc="3">
                <a:solidFill>
                  <a:srgbClr val="000000"/>
                </a:solidFill>
                <a:latin typeface="29LT Bukra Wide Bold"/>
                <a:ea typeface="29LT Bukra Wide Bold"/>
                <a:cs typeface="29LT Bukra Wide Bold"/>
                <a:sym typeface="29LT Bukra Wide Bold"/>
                <a:rtl/>
              </a:rPr>
              <a:t>يعتمد الطلب على عدة عوامل رئيسية منها العادات الاستهلاكية المتغيرة، ارتفاع مستوى الدخل، وتوسع الطبقة المتوسطة التي تميل إلى استهلاك القهوة المختصة والمنتجات ذات الجودة العالية. كما تلعب مواقع المقاهي وتنوع الخدمات المقدمة دوراً مهماً في جذب الزبائن وزيادة تكرار الزيارات.</a:t>
            </a:r>
          </a:p>
        </p:txBody>
      </p:sp>
      <p:sp>
        <p:nvSpPr>
          <p:cNvPr id="19" name="TextBox 19"/>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22932" y="5844"/>
            <a:ext cx="7582961" cy="464246"/>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764" y="10456394"/>
            <a:ext cx="7572330" cy="485253"/>
            <a:chOff x="0" y="0"/>
            <a:chExt cx="2899236" cy="17390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62054" y="3230"/>
              <a:ext cx="2837182" cy="170674"/>
            </a:xfrm>
            <a:prstGeom prst="rect">
              <a:avLst/>
            </a:prstGeom>
          </p:spPr>
          <p:txBody>
            <a:bodyPr lIns="50800" tIns="50800" rIns="50800" bIns="50800" rtlCol="0" anchor="ctr"/>
            <a:lstStyle/>
            <a:p>
              <a:pPr algn="ctr">
                <a:lnSpc>
                  <a:spcPts val="1399"/>
                </a:lnSpc>
              </a:pPr>
              <a:endParaRPr/>
            </a:p>
          </p:txBody>
        </p:sp>
      </p:grpSp>
      <p:grpSp>
        <p:nvGrpSpPr>
          <p:cNvPr id="8" name="Group 8"/>
          <p:cNvGrpSpPr/>
          <p:nvPr/>
        </p:nvGrpSpPr>
        <p:grpSpPr>
          <a:xfrm>
            <a:off x="377756" y="1594814"/>
            <a:ext cx="4254524" cy="5872558"/>
            <a:chOff x="0" y="0"/>
            <a:chExt cx="1524726" cy="2104592"/>
          </a:xfrm>
        </p:grpSpPr>
        <p:sp>
          <p:nvSpPr>
            <p:cNvPr id="9" name="Freeform 9"/>
            <p:cNvSpPr/>
            <p:nvPr/>
          </p:nvSpPr>
          <p:spPr>
            <a:xfrm>
              <a:off x="0" y="0"/>
              <a:ext cx="1524726" cy="2104592"/>
            </a:xfrm>
            <a:custGeom>
              <a:avLst/>
              <a:gdLst/>
              <a:ahLst/>
              <a:cxnLst/>
              <a:rect l="l" t="t" r="r" b="b"/>
              <a:pathLst>
                <a:path w="1524726" h="2104592">
                  <a:moveTo>
                    <a:pt x="47312" y="0"/>
                  </a:moveTo>
                  <a:lnTo>
                    <a:pt x="1477414" y="0"/>
                  </a:lnTo>
                  <a:cubicBezTo>
                    <a:pt x="1489961" y="0"/>
                    <a:pt x="1501995" y="4985"/>
                    <a:pt x="1510868" y="13857"/>
                  </a:cubicBezTo>
                  <a:cubicBezTo>
                    <a:pt x="1519741" y="22730"/>
                    <a:pt x="1524726" y="34764"/>
                    <a:pt x="1524726" y="47312"/>
                  </a:cubicBezTo>
                  <a:lnTo>
                    <a:pt x="1524726" y="2057280"/>
                  </a:lnTo>
                  <a:cubicBezTo>
                    <a:pt x="1524726" y="2083410"/>
                    <a:pt x="1503543" y="2104592"/>
                    <a:pt x="1477414" y="2104592"/>
                  </a:cubicBezTo>
                  <a:lnTo>
                    <a:pt x="47312" y="2104592"/>
                  </a:lnTo>
                  <a:cubicBezTo>
                    <a:pt x="21182" y="2104592"/>
                    <a:pt x="0" y="2083410"/>
                    <a:pt x="0" y="2057280"/>
                  </a:cubicBezTo>
                  <a:lnTo>
                    <a:pt x="0" y="47312"/>
                  </a:lnTo>
                  <a:cubicBezTo>
                    <a:pt x="0" y="21182"/>
                    <a:pt x="21182" y="0"/>
                    <a:pt x="47312" y="0"/>
                  </a:cubicBezTo>
                  <a:close/>
                </a:path>
              </a:pathLst>
            </a:custGeom>
            <a:solidFill>
              <a:srgbClr val="AB5B38"/>
            </a:solidFill>
          </p:spPr>
        </p:sp>
        <p:sp>
          <p:nvSpPr>
            <p:cNvPr id="10" name="TextBox 10"/>
            <p:cNvSpPr txBox="1"/>
            <p:nvPr/>
          </p:nvSpPr>
          <p:spPr>
            <a:xfrm>
              <a:off x="0" y="-28575"/>
              <a:ext cx="1524726" cy="2133167"/>
            </a:xfrm>
            <a:prstGeom prst="rect">
              <a:avLst/>
            </a:prstGeom>
          </p:spPr>
          <p:txBody>
            <a:bodyPr lIns="50800" tIns="50800" rIns="50800" bIns="50800" rtlCol="0" anchor="ctr"/>
            <a:lstStyle/>
            <a:p>
              <a:pPr algn="ctr">
                <a:lnSpc>
                  <a:spcPts val="1400"/>
                </a:lnSpc>
              </a:pPr>
              <a:endParaRPr/>
            </a:p>
          </p:txBody>
        </p:sp>
      </p:grpSp>
      <p:grpSp>
        <p:nvGrpSpPr>
          <p:cNvPr id="11" name="Group 11"/>
          <p:cNvGrpSpPr/>
          <p:nvPr/>
        </p:nvGrpSpPr>
        <p:grpSpPr>
          <a:xfrm>
            <a:off x="386083" y="8200797"/>
            <a:ext cx="6804244" cy="1681988"/>
            <a:chOff x="0" y="0"/>
            <a:chExt cx="2438487" cy="602787"/>
          </a:xfrm>
        </p:grpSpPr>
        <p:sp>
          <p:nvSpPr>
            <p:cNvPr id="12" name="Freeform 12"/>
            <p:cNvSpPr/>
            <p:nvPr/>
          </p:nvSpPr>
          <p:spPr>
            <a:xfrm>
              <a:off x="0" y="0"/>
              <a:ext cx="2438487" cy="602787"/>
            </a:xfrm>
            <a:custGeom>
              <a:avLst/>
              <a:gdLst/>
              <a:ahLst/>
              <a:cxnLst/>
              <a:rect l="l" t="t" r="r" b="b"/>
              <a:pathLst>
                <a:path w="2438487" h="602787">
                  <a:moveTo>
                    <a:pt x="29583" y="0"/>
                  </a:moveTo>
                  <a:lnTo>
                    <a:pt x="2408904" y="0"/>
                  </a:lnTo>
                  <a:cubicBezTo>
                    <a:pt x="2425243" y="0"/>
                    <a:pt x="2438487" y="13245"/>
                    <a:pt x="2438487" y="29583"/>
                  </a:cubicBezTo>
                  <a:lnTo>
                    <a:pt x="2438487" y="573204"/>
                  </a:lnTo>
                  <a:cubicBezTo>
                    <a:pt x="2438487" y="589542"/>
                    <a:pt x="2425243" y="602787"/>
                    <a:pt x="2408904" y="602787"/>
                  </a:cubicBezTo>
                  <a:lnTo>
                    <a:pt x="29583" y="602787"/>
                  </a:lnTo>
                  <a:cubicBezTo>
                    <a:pt x="13245" y="602787"/>
                    <a:pt x="0" y="589542"/>
                    <a:pt x="0" y="573204"/>
                  </a:cubicBezTo>
                  <a:lnTo>
                    <a:pt x="0" y="29583"/>
                  </a:lnTo>
                  <a:cubicBezTo>
                    <a:pt x="0" y="13245"/>
                    <a:pt x="13245" y="0"/>
                    <a:pt x="29583" y="0"/>
                  </a:cubicBezTo>
                  <a:close/>
                </a:path>
              </a:pathLst>
            </a:custGeom>
            <a:solidFill>
              <a:srgbClr val="B5886D"/>
            </a:solidFill>
          </p:spPr>
        </p:sp>
        <p:sp>
          <p:nvSpPr>
            <p:cNvPr id="13" name="TextBox 13"/>
            <p:cNvSpPr txBox="1"/>
            <p:nvPr/>
          </p:nvSpPr>
          <p:spPr>
            <a:xfrm>
              <a:off x="0" y="-28575"/>
              <a:ext cx="2438487" cy="631362"/>
            </a:xfrm>
            <a:prstGeom prst="rect">
              <a:avLst/>
            </a:prstGeom>
          </p:spPr>
          <p:txBody>
            <a:bodyPr lIns="50800" tIns="50800" rIns="50800" bIns="50800" rtlCol="0" anchor="ctr"/>
            <a:lstStyle/>
            <a:p>
              <a:pPr algn="ctr">
                <a:lnSpc>
                  <a:spcPts val="1400"/>
                </a:lnSpc>
              </a:pPr>
              <a:endParaRPr/>
            </a:p>
          </p:txBody>
        </p:sp>
      </p:grpSp>
      <p:sp>
        <p:nvSpPr>
          <p:cNvPr id="14" name="Freeform 14"/>
          <p:cNvSpPr/>
          <p:nvPr/>
        </p:nvSpPr>
        <p:spPr>
          <a:xfrm>
            <a:off x="4974381" y="242484"/>
            <a:ext cx="2585619" cy="7260887"/>
          </a:xfrm>
          <a:custGeom>
            <a:avLst/>
            <a:gdLst/>
            <a:ahLst/>
            <a:cxnLst/>
            <a:rect l="l" t="t" r="r" b="b"/>
            <a:pathLst>
              <a:path w="2585619" h="7260887">
                <a:moveTo>
                  <a:pt x="0" y="0"/>
                </a:moveTo>
                <a:lnTo>
                  <a:pt x="2585619" y="0"/>
                </a:lnTo>
                <a:lnTo>
                  <a:pt x="2585619" y="7260888"/>
                </a:lnTo>
                <a:lnTo>
                  <a:pt x="0" y="7260888"/>
                </a:lnTo>
                <a:lnTo>
                  <a:pt x="0" y="0"/>
                </a:lnTo>
                <a:close/>
              </a:path>
            </a:pathLst>
          </a:custGeom>
          <a:blipFill>
            <a:blip r:embed="rId2"/>
            <a:stretch>
              <a:fillRect l="-22933" r="-64449"/>
            </a:stretch>
          </a:blipFill>
        </p:spPr>
      </p:sp>
      <p:sp>
        <p:nvSpPr>
          <p:cNvPr id="15" name="TextBox 15"/>
          <p:cNvSpPr txBox="1"/>
          <p:nvPr/>
        </p:nvSpPr>
        <p:spPr>
          <a:xfrm>
            <a:off x="822806" y="396298"/>
            <a:ext cx="3011011" cy="873252"/>
          </a:xfrm>
          <a:prstGeom prst="rect">
            <a:avLst/>
          </a:prstGeom>
        </p:spPr>
        <p:txBody>
          <a:bodyPr lIns="0" tIns="0" rIns="0" bIns="0" rtlCol="0" anchor="t">
            <a:spAutoFit/>
          </a:bodyPr>
          <a:lstStyle/>
          <a:p>
            <a:pPr algn="ctr" rtl="1">
              <a:lnSpc>
                <a:spcPts val="3383"/>
              </a:lnSpc>
            </a:pPr>
            <a:r>
              <a:rPr lang="ar-EG" sz="1800" b="1">
                <a:solidFill>
                  <a:srgbClr val="000000"/>
                </a:solidFill>
                <a:latin typeface="29LT Bukra Wide Bold"/>
                <a:ea typeface="29LT Bukra Wide Bold"/>
                <a:cs typeface="29LT Bukra Wide Bold"/>
                <a:sym typeface="29LT Bukra Wide Bold"/>
                <a:rtl/>
              </a:rPr>
              <a:t>تابع. تحليل حجم الطلب </a:t>
            </a:r>
          </a:p>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على المقاهي:</a:t>
            </a:r>
          </a:p>
        </p:txBody>
      </p:sp>
      <p:sp>
        <p:nvSpPr>
          <p:cNvPr id="16" name="TextBox 16"/>
          <p:cNvSpPr txBox="1"/>
          <p:nvPr/>
        </p:nvSpPr>
        <p:spPr>
          <a:xfrm>
            <a:off x="529870" y="1711800"/>
            <a:ext cx="3950297" cy="6129147"/>
          </a:xfrm>
          <a:prstGeom prst="rect">
            <a:avLst/>
          </a:prstGeom>
        </p:spPr>
        <p:txBody>
          <a:bodyPr lIns="0" tIns="0" rIns="0" bIns="0" rtlCol="0" anchor="t">
            <a:spAutoFit/>
          </a:bodyPr>
          <a:lstStyle/>
          <a:p>
            <a:pPr algn="ctr" rtl="1">
              <a:lnSpc>
                <a:spcPts val="3024"/>
              </a:lnSpc>
            </a:pPr>
            <a:r>
              <a:rPr lang="ar-EG" sz="1800" b="1">
                <a:solidFill>
                  <a:srgbClr val="FEF6EE"/>
                </a:solidFill>
                <a:latin typeface="29LT Bukra Wide Bold"/>
                <a:ea typeface="29LT Bukra Wide Bold"/>
                <a:cs typeface="29LT Bukra Wide Bold"/>
                <a:sym typeface="29LT Bukra Wide Bold"/>
                <a:rtl/>
              </a:rPr>
              <a:t>تشير البيانات إلى أن هناك طلباً متزايداً على المقاهي التي تقدم تجارب فريدة مثل القهوة العضوية، المشروبات المبتكرة، وأماكن الجلوس المريحة التي تناسب العمل والاجتماعات الاجتماعية. بالإضافة إلى ذلك، تؤثر الاتجاهات الحديثة مثل استخدام التكنولوجيا في الطلب والدفع الإلكتروني على زيادة حجم الطلب وتسهيل الوصول إلى العملاء.</a:t>
            </a:r>
          </a:p>
          <a:p>
            <a:pPr algn="ctr" rtl="1">
              <a:lnSpc>
                <a:spcPts val="3024"/>
              </a:lnSpc>
            </a:pPr>
            <a:endParaRPr lang="ar-EG" sz="1800" b="1">
              <a:solidFill>
                <a:srgbClr val="FEF6EE"/>
              </a:solidFill>
              <a:latin typeface="29LT Bukra Wide Bold"/>
              <a:ea typeface="29LT Bukra Wide Bold"/>
              <a:cs typeface="29LT Bukra Wide Bold"/>
              <a:sym typeface="29LT Bukra Wide Bold"/>
              <a:rtl/>
            </a:endParaRPr>
          </a:p>
          <a:p>
            <a:pPr algn="ctr" rtl="1">
              <a:lnSpc>
                <a:spcPts val="3024"/>
              </a:lnSpc>
            </a:pPr>
            <a:endParaRPr lang="ar-EG" sz="1800" b="1">
              <a:solidFill>
                <a:srgbClr val="FEF6EE"/>
              </a:solidFill>
              <a:latin typeface="29LT Bukra Wide Bold"/>
              <a:ea typeface="29LT Bukra Wide Bold"/>
              <a:cs typeface="29LT Bukra Wide Bold"/>
              <a:sym typeface="29LT Bukra Wide Bold"/>
              <a:rtl/>
            </a:endParaRPr>
          </a:p>
        </p:txBody>
      </p:sp>
      <p:sp>
        <p:nvSpPr>
          <p:cNvPr id="17" name="TextBox 17"/>
          <p:cNvSpPr txBox="1"/>
          <p:nvPr/>
        </p:nvSpPr>
        <p:spPr>
          <a:xfrm>
            <a:off x="544380" y="8329958"/>
            <a:ext cx="6487650" cy="1552827"/>
          </a:xfrm>
          <a:prstGeom prst="rect">
            <a:avLst/>
          </a:prstGeom>
        </p:spPr>
        <p:txBody>
          <a:bodyPr lIns="0" tIns="0" rIns="0" bIns="0" rtlCol="0" anchor="t">
            <a:spAutoFit/>
          </a:bodyPr>
          <a:lstStyle/>
          <a:p>
            <a:pPr algn="ctr" rtl="1">
              <a:lnSpc>
                <a:spcPts val="2068"/>
              </a:lnSpc>
            </a:pPr>
            <a:r>
              <a:rPr lang="ar-EG" sz="1100" b="1">
                <a:solidFill>
                  <a:srgbClr val="FEF6EE"/>
                </a:solidFill>
                <a:latin typeface="29LT Bukra Wide Bold"/>
                <a:ea typeface="29LT Bukra Wide Bold"/>
                <a:cs typeface="29LT Bukra Wide Bold"/>
                <a:sym typeface="29LT Bukra Wide Bold"/>
                <a:rtl/>
              </a:rPr>
              <a:t>يشهد سوق المقاهي في مدينة الرياض نمواً متسارعاً يعكس تزايد الطلب على مشروبات القهوة وتجارب المقاهي المتنوعة. وفقاً لتقرير حديث، يُقدر حجم سوق القهوة في المملكة العربية السعودية بنحو </a:t>
            </a:r>
            <a:r>
              <a:rPr lang="en-US" sz="1100" b="1">
                <a:solidFill>
                  <a:srgbClr val="FEF6EE"/>
                </a:solidFill>
                <a:latin typeface="29LT Bukra Wide Bold"/>
                <a:ea typeface="29LT Bukra Wide Bold"/>
                <a:cs typeface="29LT Bukra Wide Bold"/>
                <a:sym typeface="29LT Bukra Wide Bold"/>
              </a:rPr>
              <a:t>4.3</a:t>
            </a:r>
            <a:r>
              <a:rPr lang="ar-EG" sz="1100" b="1">
                <a:solidFill>
                  <a:srgbClr val="FEF6EE"/>
                </a:solidFill>
                <a:latin typeface="29LT Bukra Wide Bold"/>
                <a:ea typeface="29LT Bukra Wide Bold"/>
                <a:cs typeface="29LT Bukra Wide Bold"/>
                <a:sym typeface="29LT Bukra Wide Bold"/>
                <a:rtl/>
              </a:rPr>
              <a:t> مليار دولار أمريكي في عام </a:t>
            </a:r>
            <a:r>
              <a:rPr lang="en-US" sz="1100" b="1">
                <a:solidFill>
                  <a:srgbClr val="FEF6EE"/>
                </a:solidFill>
                <a:latin typeface="29LT Bukra Wide Bold"/>
                <a:ea typeface="29LT Bukra Wide Bold"/>
                <a:cs typeface="29LT Bukra Wide Bold"/>
                <a:sym typeface="29LT Bukra Wide Bold"/>
              </a:rPr>
              <a:t>2024</a:t>
            </a:r>
            <a:r>
              <a:rPr lang="ar-EG" sz="1100" b="1">
                <a:solidFill>
                  <a:srgbClr val="FEF6EE"/>
                </a:solidFill>
                <a:latin typeface="29LT Bukra Wide Bold"/>
                <a:ea typeface="29LT Bukra Wide Bold"/>
                <a:cs typeface="29LT Bukra Wide Bold"/>
                <a:sym typeface="29LT Bukra Wide Bold"/>
                <a:rtl/>
              </a:rPr>
              <a:t>، مع توقعات بنمو سنوي مركب يبلغ حوالي </a:t>
            </a:r>
            <a:r>
              <a:rPr lang="en-US" sz="1100" b="1">
                <a:solidFill>
                  <a:srgbClr val="FEF6EE"/>
                </a:solidFill>
                <a:latin typeface="29LT Bukra Wide Bold"/>
                <a:ea typeface="29LT Bukra Wide Bold"/>
                <a:cs typeface="29LT Bukra Wide Bold"/>
                <a:sym typeface="29LT Bukra Wide Bold"/>
              </a:rPr>
              <a:t>5.6</a:t>
            </a:r>
            <a:r>
              <a:rPr lang="ar-EG" sz="1100" b="1">
                <a:solidFill>
                  <a:srgbClr val="FEF6EE"/>
                </a:solidFill>
                <a:latin typeface="29LT Bukra Wide Bold"/>
                <a:ea typeface="29LT Bukra Wide Bold"/>
                <a:cs typeface="29LT Bukra Wide Bold"/>
                <a:sym typeface="29LT Bukra Wide Bold"/>
                <a:rtl/>
              </a:rPr>
              <a:t>% حتى عام </a:t>
            </a:r>
            <a:r>
              <a:rPr lang="en-US" sz="1100" b="1">
                <a:solidFill>
                  <a:srgbClr val="FEF6EE"/>
                </a:solidFill>
                <a:latin typeface="29LT Bukra Wide Bold"/>
                <a:ea typeface="29LT Bukra Wide Bold"/>
                <a:cs typeface="29LT Bukra Wide Bold"/>
                <a:sym typeface="29LT Bukra Wide Bold"/>
              </a:rPr>
              <a:t>2030</a:t>
            </a:r>
            <a:r>
              <a:rPr lang="ar-EG" sz="1100" b="1">
                <a:solidFill>
                  <a:srgbClr val="FEF6EE"/>
                </a:solidFill>
                <a:latin typeface="29LT Bukra Wide Bold"/>
                <a:ea typeface="29LT Bukra Wide Bold"/>
                <a:cs typeface="29LT Bukra Wide Bold"/>
                <a:sym typeface="29LT Bukra Wide Bold"/>
                <a:rtl/>
              </a:rPr>
              <a:t>، مما يعكس فرصاً كبيرة للنمو في قطاع المقاهي.</a:t>
            </a:r>
          </a:p>
          <a:p>
            <a:pPr algn="ctr" rtl="1">
              <a:lnSpc>
                <a:spcPts val="2068"/>
              </a:lnSpc>
            </a:pPr>
            <a:endParaRPr lang="ar-EG" sz="1100" b="1">
              <a:solidFill>
                <a:srgbClr val="FEF6EE"/>
              </a:solidFill>
              <a:latin typeface="29LT Bukra Wide Bold"/>
              <a:ea typeface="29LT Bukra Wide Bold"/>
              <a:cs typeface="29LT Bukra Wide Bold"/>
              <a:sym typeface="29LT Bukra Wide Bold"/>
              <a:rtl/>
            </a:endParaRPr>
          </a:p>
        </p:txBody>
      </p:sp>
      <p:sp>
        <p:nvSpPr>
          <p:cNvPr id="18" name="TextBox 18"/>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2259" y="-76932"/>
            <a:ext cx="7582961" cy="464246"/>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764" y="10560012"/>
            <a:ext cx="7572330" cy="485253"/>
            <a:chOff x="0" y="0"/>
            <a:chExt cx="2899236" cy="17390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grpSp>
        <p:nvGrpSpPr>
          <p:cNvPr id="8" name="Group 8"/>
          <p:cNvGrpSpPr/>
          <p:nvPr/>
        </p:nvGrpSpPr>
        <p:grpSpPr>
          <a:xfrm>
            <a:off x="377756" y="1594814"/>
            <a:ext cx="4254524" cy="3960133"/>
            <a:chOff x="0" y="0"/>
            <a:chExt cx="1524726" cy="1419222"/>
          </a:xfrm>
        </p:grpSpPr>
        <p:sp>
          <p:nvSpPr>
            <p:cNvPr id="9" name="Freeform 9"/>
            <p:cNvSpPr/>
            <p:nvPr/>
          </p:nvSpPr>
          <p:spPr>
            <a:xfrm>
              <a:off x="0" y="0"/>
              <a:ext cx="1524726" cy="1419222"/>
            </a:xfrm>
            <a:custGeom>
              <a:avLst/>
              <a:gdLst/>
              <a:ahLst/>
              <a:cxnLst/>
              <a:rect l="l" t="t" r="r" b="b"/>
              <a:pathLst>
                <a:path w="1524726" h="1419222">
                  <a:moveTo>
                    <a:pt x="47312" y="0"/>
                  </a:moveTo>
                  <a:lnTo>
                    <a:pt x="1477414" y="0"/>
                  </a:lnTo>
                  <a:cubicBezTo>
                    <a:pt x="1489961" y="0"/>
                    <a:pt x="1501995" y="4985"/>
                    <a:pt x="1510868" y="13857"/>
                  </a:cubicBezTo>
                  <a:cubicBezTo>
                    <a:pt x="1519741" y="22730"/>
                    <a:pt x="1524726" y="34764"/>
                    <a:pt x="1524726" y="47312"/>
                  </a:cubicBezTo>
                  <a:lnTo>
                    <a:pt x="1524726" y="1371910"/>
                  </a:lnTo>
                  <a:cubicBezTo>
                    <a:pt x="1524726" y="1398040"/>
                    <a:pt x="1503543" y="1419222"/>
                    <a:pt x="1477414" y="1419222"/>
                  </a:cubicBezTo>
                  <a:lnTo>
                    <a:pt x="47312" y="1419222"/>
                  </a:lnTo>
                  <a:cubicBezTo>
                    <a:pt x="21182" y="1419222"/>
                    <a:pt x="0" y="1398040"/>
                    <a:pt x="0" y="1371910"/>
                  </a:cubicBezTo>
                  <a:lnTo>
                    <a:pt x="0" y="47312"/>
                  </a:lnTo>
                  <a:cubicBezTo>
                    <a:pt x="0" y="21182"/>
                    <a:pt x="21182" y="0"/>
                    <a:pt x="47312" y="0"/>
                  </a:cubicBezTo>
                  <a:close/>
                </a:path>
              </a:pathLst>
            </a:custGeom>
            <a:solidFill>
              <a:srgbClr val="AB5B38"/>
            </a:solidFill>
          </p:spPr>
        </p:sp>
        <p:sp>
          <p:nvSpPr>
            <p:cNvPr id="10" name="TextBox 10"/>
            <p:cNvSpPr txBox="1"/>
            <p:nvPr/>
          </p:nvSpPr>
          <p:spPr>
            <a:xfrm>
              <a:off x="0" y="-28575"/>
              <a:ext cx="1524726" cy="1447797"/>
            </a:xfrm>
            <a:prstGeom prst="rect">
              <a:avLst/>
            </a:prstGeom>
          </p:spPr>
          <p:txBody>
            <a:bodyPr lIns="50800" tIns="50800" rIns="50800" bIns="50800" rtlCol="0" anchor="ctr"/>
            <a:lstStyle/>
            <a:p>
              <a:pPr algn="ctr">
                <a:lnSpc>
                  <a:spcPts val="1400"/>
                </a:lnSpc>
              </a:pPr>
              <a:endParaRPr/>
            </a:p>
          </p:txBody>
        </p:sp>
      </p:grpSp>
      <p:grpSp>
        <p:nvGrpSpPr>
          <p:cNvPr id="11" name="Group 11"/>
          <p:cNvGrpSpPr/>
          <p:nvPr/>
        </p:nvGrpSpPr>
        <p:grpSpPr>
          <a:xfrm>
            <a:off x="386083" y="6128438"/>
            <a:ext cx="6804244" cy="1167638"/>
            <a:chOff x="0" y="0"/>
            <a:chExt cx="2438487" cy="418455"/>
          </a:xfrm>
        </p:grpSpPr>
        <p:sp>
          <p:nvSpPr>
            <p:cNvPr id="12" name="Freeform 12"/>
            <p:cNvSpPr/>
            <p:nvPr/>
          </p:nvSpPr>
          <p:spPr>
            <a:xfrm>
              <a:off x="0" y="0"/>
              <a:ext cx="2438487" cy="418455"/>
            </a:xfrm>
            <a:custGeom>
              <a:avLst/>
              <a:gdLst/>
              <a:ahLst/>
              <a:cxnLst/>
              <a:rect l="l" t="t" r="r" b="b"/>
              <a:pathLst>
                <a:path w="2438487" h="418455">
                  <a:moveTo>
                    <a:pt x="29583" y="0"/>
                  </a:moveTo>
                  <a:lnTo>
                    <a:pt x="2408904" y="0"/>
                  </a:lnTo>
                  <a:cubicBezTo>
                    <a:pt x="2425243" y="0"/>
                    <a:pt x="2438487" y="13245"/>
                    <a:pt x="2438487" y="29583"/>
                  </a:cubicBezTo>
                  <a:lnTo>
                    <a:pt x="2438487" y="388872"/>
                  </a:lnTo>
                  <a:cubicBezTo>
                    <a:pt x="2438487" y="405210"/>
                    <a:pt x="2425243" y="418455"/>
                    <a:pt x="2408904" y="418455"/>
                  </a:cubicBezTo>
                  <a:lnTo>
                    <a:pt x="29583" y="418455"/>
                  </a:lnTo>
                  <a:cubicBezTo>
                    <a:pt x="13245" y="418455"/>
                    <a:pt x="0" y="405210"/>
                    <a:pt x="0" y="388872"/>
                  </a:cubicBezTo>
                  <a:lnTo>
                    <a:pt x="0" y="29583"/>
                  </a:lnTo>
                  <a:cubicBezTo>
                    <a:pt x="0" y="13245"/>
                    <a:pt x="13245" y="0"/>
                    <a:pt x="29583" y="0"/>
                  </a:cubicBezTo>
                  <a:close/>
                </a:path>
              </a:pathLst>
            </a:custGeom>
            <a:solidFill>
              <a:srgbClr val="B5886D"/>
            </a:solidFill>
          </p:spPr>
        </p:sp>
        <p:sp>
          <p:nvSpPr>
            <p:cNvPr id="13" name="TextBox 13"/>
            <p:cNvSpPr txBox="1"/>
            <p:nvPr/>
          </p:nvSpPr>
          <p:spPr>
            <a:xfrm>
              <a:off x="0" y="-28575"/>
              <a:ext cx="2438487" cy="447030"/>
            </a:xfrm>
            <a:prstGeom prst="rect">
              <a:avLst/>
            </a:prstGeom>
          </p:spPr>
          <p:txBody>
            <a:bodyPr lIns="50800" tIns="50800" rIns="50800" bIns="50800" rtlCol="0" anchor="ctr"/>
            <a:lstStyle/>
            <a:p>
              <a:pPr algn="ctr">
                <a:lnSpc>
                  <a:spcPts val="1400"/>
                </a:lnSpc>
              </a:pPr>
              <a:endParaRPr/>
            </a:p>
          </p:txBody>
        </p:sp>
      </p:grpSp>
      <p:sp>
        <p:nvSpPr>
          <p:cNvPr id="14" name="Freeform 14"/>
          <p:cNvSpPr/>
          <p:nvPr/>
        </p:nvSpPr>
        <p:spPr>
          <a:xfrm>
            <a:off x="4974381" y="242484"/>
            <a:ext cx="2585619" cy="5340928"/>
          </a:xfrm>
          <a:custGeom>
            <a:avLst/>
            <a:gdLst/>
            <a:ahLst/>
            <a:cxnLst/>
            <a:rect l="l" t="t" r="r" b="b"/>
            <a:pathLst>
              <a:path w="2585619" h="5340928">
                <a:moveTo>
                  <a:pt x="0" y="0"/>
                </a:moveTo>
                <a:lnTo>
                  <a:pt x="2585619" y="0"/>
                </a:lnTo>
                <a:lnTo>
                  <a:pt x="2585619" y="5340929"/>
                </a:lnTo>
                <a:lnTo>
                  <a:pt x="0" y="5340929"/>
                </a:lnTo>
                <a:lnTo>
                  <a:pt x="0" y="0"/>
                </a:lnTo>
                <a:close/>
              </a:path>
            </a:pathLst>
          </a:custGeom>
          <a:blipFill>
            <a:blip r:embed="rId2"/>
            <a:stretch>
              <a:fillRect l="-22933" t="-9614" r="-64449" b="-26333"/>
            </a:stretch>
          </a:blipFill>
        </p:spPr>
      </p:sp>
      <p:sp>
        <p:nvSpPr>
          <p:cNvPr id="15" name="TextBox 15"/>
          <p:cNvSpPr txBox="1"/>
          <p:nvPr/>
        </p:nvSpPr>
        <p:spPr>
          <a:xfrm>
            <a:off x="822806" y="396298"/>
            <a:ext cx="3011011" cy="873252"/>
          </a:xfrm>
          <a:prstGeom prst="rect">
            <a:avLst/>
          </a:prstGeom>
        </p:spPr>
        <p:txBody>
          <a:bodyPr lIns="0" tIns="0" rIns="0" bIns="0" rtlCol="0" anchor="t">
            <a:spAutoFit/>
          </a:bodyPr>
          <a:lstStyle/>
          <a:p>
            <a:pPr algn="ctr" rtl="1">
              <a:lnSpc>
                <a:spcPts val="3383"/>
              </a:lnSpc>
            </a:pPr>
            <a:r>
              <a:rPr lang="ar-EG" sz="1800" b="1">
                <a:solidFill>
                  <a:srgbClr val="000000"/>
                </a:solidFill>
                <a:latin typeface="29LT Bukra Wide Bold"/>
                <a:ea typeface="29LT Bukra Wide Bold"/>
                <a:cs typeface="29LT Bukra Wide Bold"/>
                <a:sym typeface="29LT Bukra Wide Bold"/>
                <a:rtl/>
              </a:rPr>
              <a:t>تابع. تحليل حجم الطلب </a:t>
            </a:r>
          </a:p>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على المقاهي:</a:t>
            </a:r>
          </a:p>
        </p:txBody>
      </p:sp>
      <p:sp>
        <p:nvSpPr>
          <p:cNvPr id="16" name="TextBox 16"/>
          <p:cNvSpPr txBox="1"/>
          <p:nvPr/>
        </p:nvSpPr>
        <p:spPr>
          <a:xfrm>
            <a:off x="529870" y="1711800"/>
            <a:ext cx="3950297" cy="3843147"/>
          </a:xfrm>
          <a:prstGeom prst="rect">
            <a:avLst/>
          </a:prstGeom>
        </p:spPr>
        <p:txBody>
          <a:bodyPr lIns="0" tIns="0" rIns="0" bIns="0" rtlCol="0" anchor="t">
            <a:spAutoFit/>
          </a:bodyPr>
          <a:lstStyle/>
          <a:p>
            <a:pPr algn="ctr" rtl="1">
              <a:lnSpc>
                <a:spcPts val="3024"/>
              </a:lnSpc>
            </a:pPr>
            <a:r>
              <a:rPr lang="ar-EG" sz="1800" b="1">
                <a:solidFill>
                  <a:srgbClr val="FEF6EE"/>
                </a:solidFill>
                <a:latin typeface="29LT Bukra Wide Bold"/>
                <a:ea typeface="29LT Bukra Wide Bold"/>
                <a:cs typeface="29LT Bukra Wide Bold"/>
                <a:sym typeface="29LT Bukra Wide Bold"/>
                <a:rtl/>
              </a:rPr>
              <a:t>تشير البيانات إلى أن متوسط الإنفاق السنوي للفرد على القهوة في السعودية يتجاوز </a:t>
            </a:r>
            <a:r>
              <a:rPr lang="en-US" sz="1800" b="1">
                <a:solidFill>
                  <a:srgbClr val="FEF6EE"/>
                </a:solidFill>
                <a:latin typeface="29LT Bukra Wide Bold"/>
                <a:ea typeface="29LT Bukra Wide Bold"/>
                <a:cs typeface="29LT Bukra Wide Bold"/>
                <a:sym typeface="29LT Bukra Wide Bold"/>
              </a:rPr>
              <a:t>40</a:t>
            </a:r>
            <a:r>
              <a:rPr lang="ar-EG" sz="1800" b="1">
                <a:solidFill>
                  <a:srgbClr val="FEF6EE"/>
                </a:solidFill>
                <a:latin typeface="29LT Bukra Wide Bold"/>
                <a:ea typeface="29LT Bukra Wide Bold"/>
                <a:cs typeface="29LT Bukra Wide Bold"/>
                <a:sym typeface="29LT Bukra Wide Bold"/>
                <a:rtl/>
              </a:rPr>
              <a:t> دولاراً أمريكياً، مع تفضيل متزايد للمقاهي التي تقدم منتجات عضوية ومستدامة، بالإضافة إلى استخدام التكنولوجيا في تسهيل الطلب والدفع.</a:t>
            </a:r>
          </a:p>
          <a:p>
            <a:pPr algn="ctr" rtl="1">
              <a:lnSpc>
                <a:spcPts val="3024"/>
              </a:lnSpc>
            </a:pPr>
            <a:endParaRPr lang="ar-EG" sz="1800" b="1">
              <a:solidFill>
                <a:srgbClr val="FEF6EE"/>
              </a:solidFill>
              <a:latin typeface="29LT Bukra Wide Bold"/>
              <a:ea typeface="29LT Bukra Wide Bold"/>
              <a:cs typeface="29LT Bukra Wide Bold"/>
              <a:sym typeface="29LT Bukra Wide Bold"/>
              <a:rtl/>
            </a:endParaRPr>
          </a:p>
        </p:txBody>
      </p:sp>
      <p:sp>
        <p:nvSpPr>
          <p:cNvPr id="17" name="TextBox 17"/>
          <p:cNvSpPr txBox="1"/>
          <p:nvPr/>
        </p:nvSpPr>
        <p:spPr>
          <a:xfrm>
            <a:off x="544380" y="6257599"/>
            <a:ext cx="6487650" cy="1038477"/>
          </a:xfrm>
          <a:prstGeom prst="rect">
            <a:avLst/>
          </a:prstGeom>
        </p:spPr>
        <p:txBody>
          <a:bodyPr lIns="0" tIns="0" rIns="0" bIns="0" rtlCol="0" anchor="t">
            <a:spAutoFit/>
          </a:bodyPr>
          <a:lstStyle/>
          <a:p>
            <a:pPr algn="ctr" rtl="1">
              <a:lnSpc>
                <a:spcPts val="2068"/>
              </a:lnSpc>
            </a:pPr>
            <a:r>
              <a:rPr lang="ar-EG" sz="1100" b="1">
                <a:solidFill>
                  <a:srgbClr val="FEF6EE"/>
                </a:solidFill>
                <a:latin typeface="29LT Bukra Wide Bold"/>
                <a:ea typeface="29LT Bukra Wide Bold"/>
                <a:cs typeface="29LT Bukra Wide Bold"/>
                <a:sym typeface="29LT Bukra Wide Bold"/>
                <a:rtl/>
              </a:rPr>
              <a:t>بالإضافة إلى ذلك، تؤثر الاتجاهات الحديثة مثل الطلب على القهوة المختصة، المشروبات الباردة، وخيارات القهوة الصحية على زيادة حجم الطلب. كما أن توسع القنوات الرقمية والتوصيل يعزز من وصول المقاهي إلى شرائح أوسع من العملاء.</a:t>
            </a:r>
          </a:p>
          <a:p>
            <a:pPr algn="ctr" rtl="1">
              <a:lnSpc>
                <a:spcPts val="2068"/>
              </a:lnSpc>
            </a:pPr>
            <a:endParaRPr lang="ar-EG" sz="1100" b="1">
              <a:solidFill>
                <a:srgbClr val="FEF6EE"/>
              </a:solidFill>
              <a:latin typeface="29LT Bukra Wide Bold"/>
              <a:ea typeface="29LT Bukra Wide Bold"/>
              <a:cs typeface="29LT Bukra Wide Bold"/>
              <a:sym typeface="29LT Bukra Wide Bold"/>
              <a:rtl/>
            </a:endParaRPr>
          </a:p>
        </p:txBody>
      </p:sp>
      <p:grpSp>
        <p:nvGrpSpPr>
          <p:cNvPr id="18" name="Group 18"/>
          <p:cNvGrpSpPr/>
          <p:nvPr/>
        </p:nvGrpSpPr>
        <p:grpSpPr>
          <a:xfrm>
            <a:off x="431695" y="7619926"/>
            <a:ext cx="6804244" cy="1167638"/>
            <a:chOff x="0" y="0"/>
            <a:chExt cx="2438487" cy="418455"/>
          </a:xfrm>
        </p:grpSpPr>
        <p:sp>
          <p:nvSpPr>
            <p:cNvPr id="19" name="Freeform 19"/>
            <p:cNvSpPr/>
            <p:nvPr/>
          </p:nvSpPr>
          <p:spPr>
            <a:xfrm>
              <a:off x="0" y="0"/>
              <a:ext cx="2438487" cy="418455"/>
            </a:xfrm>
            <a:custGeom>
              <a:avLst/>
              <a:gdLst/>
              <a:ahLst/>
              <a:cxnLst/>
              <a:rect l="l" t="t" r="r" b="b"/>
              <a:pathLst>
                <a:path w="2438487" h="418455">
                  <a:moveTo>
                    <a:pt x="29583" y="0"/>
                  </a:moveTo>
                  <a:lnTo>
                    <a:pt x="2408904" y="0"/>
                  </a:lnTo>
                  <a:cubicBezTo>
                    <a:pt x="2425243" y="0"/>
                    <a:pt x="2438487" y="13245"/>
                    <a:pt x="2438487" y="29583"/>
                  </a:cubicBezTo>
                  <a:lnTo>
                    <a:pt x="2438487" y="388872"/>
                  </a:lnTo>
                  <a:cubicBezTo>
                    <a:pt x="2438487" y="405210"/>
                    <a:pt x="2425243" y="418455"/>
                    <a:pt x="2408904" y="418455"/>
                  </a:cubicBezTo>
                  <a:lnTo>
                    <a:pt x="29583" y="418455"/>
                  </a:lnTo>
                  <a:cubicBezTo>
                    <a:pt x="13245" y="418455"/>
                    <a:pt x="0" y="405210"/>
                    <a:pt x="0" y="388872"/>
                  </a:cubicBezTo>
                  <a:lnTo>
                    <a:pt x="0" y="29583"/>
                  </a:lnTo>
                  <a:cubicBezTo>
                    <a:pt x="0" y="13245"/>
                    <a:pt x="13245" y="0"/>
                    <a:pt x="29583" y="0"/>
                  </a:cubicBezTo>
                  <a:close/>
                </a:path>
              </a:pathLst>
            </a:custGeom>
            <a:solidFill>
              <a:srgbClr val="B5886D"/>
            </a:solidFill>
          </p:spPr>
        </p:sp>
        <p:sp>
          <p:nvSpPr>
            <p:cNvPr id="20" name="TextBox 20"/>
            <p:cNvSpPr txBox="1"/>
            <p:nvPr/>
          </p:nvSpPr>
          <p:spPr>
            <a:xfrm>
              <a:off x="0" y="-28575"/>
              <a:ext cx="2438487" cy="447030"/>
            </a:xfrm>
            <a:prstGeom prst="rect">
              <a:avLst/>
            </a:prstGeom>
          </p:spPr>
          <p:txBody>
            <a:bodyPr lIns="50800" tIns="50800" rIns="50800" bIns="50800" rtlCol="0" anchor="ctr"/>
            <a:lstStyle/>
            <a:p>
              <a:pPr algn="ctr">
                <a:lnSpc>
                  <a:spcPts val="1400"/>
                </a:lnSpc>
              </a:pPr>
              <a:endParaRPr/>
            </a:p>
          </p:txBody>
        </p:sp>
      </p:grpSp>
      <p:sp>
        <p:nvSpPr>
          <p:cNvPr id="21" name="TextBox 21"/>
          <p:cNvSpPr txBox="1"/>
          <p:nvPr/>
        </p:nvSpPr>
        <p:spPr>
          <a:xfrm>
            <a:off x="589992" y="7749087"/>
            <a:ext cx="6487650" cy="1038477"/>
          </a:xfrm>
          <a:prstGeom prst="rect">
            <a:avLst/>
          </a:prstGeom>
        </p:spPr>
        <p:txBody>
          <a:bodyPr lIns="0" tIns="0" rIns="0" bIns="0" rtlCol="0" anchor="t">
            <a:spAutoFit/>
          </a:bodyPr>
          <a:lstStyle/>
          <a:p>
            <a:pPr algn="ctr" rtl="1">
              <a:lnSpc>
                <a:spcPts val="2068"/>
              </a:lnSpc>
            </a:pPr>
            <a:r>
              <a:rPr lang="ar-EG" sz="1100" b="1">
                <a:solidFill>
                  <a:srgbClr val="FEF6EE"/>
                </a:solidFill>
                <a:latin typeface="29LT Bukra Wide Bold"/>
                <a:ea typeface="29LT Bukra Wide Bold"/>
                <a:cs typeface="29LT Bukra Wide Bold"/>
                <a:sym typeface="29LT Bukra Wide Bold"/>
                <a:rtl/>
              </a:rPr>
              <a:t>بناءً على هذه المعطيات، يمكن القول إن حجم الطلب على المقاهي في الرياض في حالة نمو مستمر، مما يفتح فرصاً واعدة للمشاريع الجديدة التي تركز على الجودة، الابتكار، وتجربة العميل المميزة.</a:t>
            </a:r>
          </a:p>
          <a:p>
            <a:pPr algn="ctr" rtl="1">
              <a:lnSpc>
                <a:spcPts val="2068"/>
              </a:lnSpc>
            </a:pPr>
            <a:endParaRPr lang="ar-EG" sz="1100" b="1">
              <a:solidFill>
                <a:srgbClr val="FEF6EE"/>
              </a:solidFill>
              <a:latin typeface="29LT Bukra Wide Bold"/>
              <a:ea typeface="29LT Bukra Wide Bold"/>
              <a:cs typeface="29LT Bukra Wide Bold"/>
              <a:sym typeface="29LT Bukra Wide Bold"/>
              <a:rtl/>
            </a:endParaRPr>
          </a:p>
        </p:txBody>
      </p:sp>
      <p:sp>
        <p:nvSpPr>
          <p:cNvPr id="22" name="TextBox 22"/>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2259" y="-242484"/>
            <a:ext cx="7603664" cy="443522"/>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20028" y="10299618"/>
            <a:ext cx="7593033" cy="745647"/>
            <a:chOff x="0" y="-100746"/>
            <a:chExt cx="2899236" cy="274650"/>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132440" y="-100746"/>
              <a:ext cx="2642122" cy="274650"/>
            </a:xfrm>
            <a:prstGeom prst="rect">
              <a:avLst/>
            </a:prstGeom>
          </p:spPr>
          <p:txBody>
            <a:bodyPr lIns="50800" tIns="50800" rIns="50800" bIns="50800" rtlCol="0" anchor="ctr"/>
            <a:lstStyle/>
            <a:p>
              <a:pPr algn="ctr">
                <a:lnSpc>
                  <a:spcPts val="1399"/>
                </a:lnSpc>
              </a:pPr>
              <a:endParaRPr/>
            </a:p>
          </p:txBody>
        </p:sp>
      </p:grpSp>
      <p:grpSp>
        <p:nvGrpSpPr>
          <p:cNvPr id="8" name="Group 8"/>
          <p:cNvGrpSpPr/>
          <p:nvPr/>
        </p:nvGrpSpPr>
        <p:grpSpPr>
          <a:xfrm>
            <a:off x="377756" y="1091030"/>
            <a:ext cx="4254524" cy="4254970"/>
            <a:chOff x="0" y="0"/>
            <a:chExt cx="1524726" cy="1524885"/>
          </a:xfrm>
        </p:grpSpPr>
        <p:sp>
          <p:nvSpPr>
            <p:cNvPr id="9" name="Freeform 9"/>
            <p:cNvSpPr/>
            <p:nvPr/>
          </p:nvSpPr>
          <p:spPr>
            <a:xfrm>
              <a:off x="0" y="0"/>
              <a:ext cx="1524726" cy="1524885"/>
            </a:xfrm>
            <a:custGeom>
              <a:avLst/>
              <a:gdLst/>
              <a:ahLst/>
              <a:cxnLst/>
              <a:rect l="l" t="t" r="r" b="b"/>
              <a:pathLst>
                <a:path w="1524726" h="1524885">
                  <a:moveTo>
                    <a:pt x="47312" y="0"/>
                  </a:moveTo>
                  <a:lnTo>
                    <a:pt x="1477414" y="0"/>
                  </a:lnTo>
                  <a:cubicBezTo>
                    <a:pt x="1489961" y="0"/>
                    <a:pt x="1501995" y="4985"/>
                    <a:pt x="1510868" y="13857"/>
                  </a:cubicBezTo>
                  <a:cubicBezTo>
                    <a:pt x="1519741" y="22730"/>
                    <a:pt x="1524726" y="34764"/>
                    <a:pt x="1524726" y="47312"/>
                  </a:cubicBezTo>
                  <a:lnTo>
                    <a:pt x="1524726" y="1477573"/>
                  </a:lnTo>
                  <a:cubicBezTo>
                    <a:pt x="1524726" y="1503703"/>
                    <a:pt x="1503543" y="1524885"/>
                    <a:pt x="1477414" y="1524885"/>
                  </a:cubicBezTo>
                  <a:lnTo>
                    <a:pt x="47312" y="1524885"/>
                  </a:lnTo>
                  <a:cubicBezTo>
                    <a:pt x="21182" y="1524885"/>
                    <a:pt x="0" y="1503703"/>
                    <a:pt x="0" y="1477573"/>
                  </a:cubicBezTo>
                  <a:lnTo>
                    <a:pt x="0" y="47312"/>
                  </a:lnTo>
                  <a:cubicBezTo>
                    <a:pt x="0" y="21182"/>
                    <a:pt x="21182" y="0"/>
                    <a:pt x="47312" y="0"/>
                  </a:cubicBezTo>
                  <a:close/>
                </a:path>
              </a:pathLst>
            </a:custGeom>
            <a:solidFill>
              <a:srgbClr val="AB5B38"/>
            </a:solidFill>
          </p:spPr>
        </p:sp>
        <p:sp>
          <p:nvSpPr>
            <p:cNvPr id="10" name="TextBox 10"/>
            <p:cNvSpPr txBox="1"/>
            <p:nvPr/>
          </p:nvSpPr>
          <p:spPr>
            <a:xfrm>
              <a:off x="0" y="-28575"/>
              <a:ext cx="1524726" cy="1553460"/>
            </a:xfrm>
            <a:prstGeom prst="rect">
              <a:avLst/>
            </a:prstGeom>
          </p:spPr>
          <p:txBody>
            <a:bodyPr lIns="50800" tIns="50800" rIns="50800" bIns="50800" rtlCol="0" anchor="ctr"/>
            <a:lstStyle/>
            <a:p>
              <a:pPr algn="ctr">
                <a:lnSpc>
                  <a:spcPts val="1400"/>
                </a:lnSpc>
              </a:pPr>
              <a:endParaRPr/>
            </a:p>
          </p:txBody>
        </p:sp>
      </p:grpSp>
      <p:grpSp>
        <p:nvGrpSpPr>
          <p:cNvPr id="11" name="Group 11"/>
          <p:cNvGrpSpPr/>
          <p:nvPr/>
        </p:nvGrpSpPr>
        <p:grpSpPr>
          <a:xfrm>
            <a:off x="3917465" y="5756013"/>
            <a:ext cx="3452861" cy="3156812"/>
            <a:chOff x="0" y="0"/>
            <a:chExt cx="1237428" cy="1131330"/>
          </a:xfrm>
        </p:grpSpPr>
        <p:sp>
          <p:nvSpPr>
            <p:cNvPr id="12" name="Freeform 12"/>
            <p:cNvSpPr/>
            <p:nvPr/>
          </p:nvSpPr>
          <p:spPr>
            <a:xfrm>
              <a:off x="0" y="0"/>
              <a:ext cx="1237428" cy="1131330"/>
            </a:xfrm>
            <a:custGeom>
              <a:avLst/>
              <a:gdLst/>
              <a:ahLst/>
              <a:cxnLst/>
              <a:rect l="l" t="t" r="r" b="b"/>
              <a:pathLst>
                <a:path w="1237428" h="1131330">
                  <a:moveTo>
                    <a:pt x="58297" y="0"/>
                  </a:moveTo>
                  <a:lnTo>
                    <a:pt x="1179131" y="0"/>
                  </a:lnTo>
                  <a:cubicBezTo>
                    <a:pt x="1211327" y="0"/>
                    <a:pt x="1237428" y="26100"/>
                    <a:pt x="1237428" y="58297"/>
                  </a:cubicBezTo>
                  <a:lnTo>
                    <a:pt x="1237428" y="1073034"/>
                  </a:lnTo>
                  <a:cubicBezTo>
                    <a:pt x="1237428" y="1105230"/>
                    <a:pt x="1211327" y="1131330"/>
                    <a:pt x="1179131" y="1131330"/>
                  </a:cubicBezTo>
                  <a:lnTo>
                    <a:pt x="58297" y="1131330"/>
                  </a:lnTo>
                  <a:cubicBezTo>
                    <a:pt x="26100" y="1131330"/>
                    <a:pt x="0" y="1105230"/>
                    <a:pt x="0" y="1073034"/>
                  </a:cubicBezTo>
                  <a:lnTo>
                    <a:pt x="0" y="58297"/>
                  </a:lnTo>
                  <a:cubicBezTo>
                    <a:pt x="0" y="26100"/>
                    <a:pt x="26100" y="0"/>
                    <a:pt x="58297" y="0"/>
                  </a:cubicBezTo>
                  <a:close/>
                </a:path>
              </a:pathLst>
            </a:custGeom>
            <a:solidFill>
              <a:srgbClr val="B5886D"/>
            </a:solidFill>
          </p:spPr>
        </p:sp>
        <p:sp>
          <p:nvSpPr>
            <p:cNvPr id="13" name="TextBox 13"/>
            <p:cNvSpPr txBox="1"/>
            <p:nvPr/>
          </p:nvSpPr>
          <p:spPr>
            <a:xfrm>
              <a:off x="0" y="-28575"/>
              <a:ext cx="1237428" cy="1159905"/>
            </a:xfrm>
            <a:prstGeom prst="rect">
              <a:avLst/>
            </a:prstGeom>
          </p:spPr>
          <p:txBody>
            <a:bodyPr lIns="50800" tIns="50800" rIns="50800" bIns="50800" rtlCol="0" anchor="ctr"/>
            <a:lstStyle/>
            <a:p>
              <a:pPr algn="ctr">
                <a:lnSpc>
                  <a:spcPts val="1400"/>
                </a:lnSpc>
              </a:pPr>
              <a:endParaRPr/>
            </a:p>
          </p:txBody>
        </p:sp>
      </p:grpSp>
      <p:sp>
        <p:nvSpPr>
          <p:cNvPr id="14" name="Freeform 14"/>
          <p:cNvSpPr/>
          <p:nvPr/>
        </p:nvSpPr>
        <p:spPr>
          <a:xfrm rot="16200000">
            <a:off x="3658050" y="1494171"/>
            <a:ext cx="5189679" cy="2603530"/>
          </a:xfrm>
          <a:custGeom>
            <a:avLst/>
            <a:gdLst/>
            <a:ahLst/>
            <a:cxnLst/>
            <a:rect l="l" t="t" r="r" b="b"/>
            <a:pathLst>
              <a:path w="5189679" h="2603530">
                <a:moveTo>
                  <a:pt x="0" y="0"/>
                </a:moveTo>
                <a:lnTo>
                  <a:pt x="5189678" y="0"/>
                </a:lnTo>
                <a:lnTo>
                  <a:pt x="5189678" y="2603530"/>
                </a:lnTo>
                <a:lnTo>
                  <a:pt x="0" y="2603530"/>
                </a:lnTo>
                <a:lnTo>
                  <a:pt x="0" y="0"/>
                </a:lnTo>
                <a:close/>
              </a:path>
            </a:pathLst>
          </a:custGeom>
          <a:blipFill>
            <a:blip r:embed="rId2"/>
            <a:stretch>
              <a:fillRect l="-3281" t="-2801" r="-778" b="-35608"/>
            </a:stretch>
          </a:blipFill>
        </p:spPr>
      </p:sp>
      <p:sp>
        <p:nvSpPr>
          <p:cNvPr id="15" name="TextBox 15"/>
          <p:cNvSpPr txBox="1"/>
          <p:nvPr/>
        </p:nvSpPr>
        <p:spPr>
          <a:xfrm>
            <a:off x="527531" y="396298"/>
            <a:ext cx="3601561" cy="444627"/>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دراسة المنافسين المحليين:</a:t>
            </a:r>
          </a:p>
        </p:txBody>
      </p:sp>
      <p:sp>
        <p:nvSpPr>
          <p:cNvPr id="16" name="TextBox 16"/>
          <p:cNvSpPr txBox="1"/>
          <p:nvPr/>
        </p:nvSpPr>
        <p:spPr>
          <a:xfrm>
            <a:off x="529870" y="1208016"/>
            <a:ext cx="3950297" cy="4224147"/>
          </a:xfrm>
          <a:prstGeom prst="rect">
            <a:avLst/>
          </a:prstGeom>
        </p:spPr>
        <p:txBody>
          <a:bodyPr lIns="0" tIns="0" rIns="0" bIns="0" rtlCol="0" anchor="t">
            <a:spAutoFit/>
          </a:bodyPr>
          <a:lstStyle/>
          <a:p>
            <a:pPr algn="ctr" rtl="1">
              <a:lnSpc>
                <a:spcPts val="3024"/>
              </a:lnSpc>
            </a:pPr>
            <a:r>
              <a:rPr lang="ar-EG" sz="1800" b="1">
                <a:solidFill>
                  <a:srgbClr val="FEF6EE"/>
                </a:solidFill>
                <a:latin typeface="29LT Bukra Wide Bold"/>
                <a:ea typeface="29LT Bukra Wide Bold"/>
                <a:cs typeface="29LT Bukra Wide Bold"/>
                <a:sym typeface="29LT Bukra Wide Bold"/>
                <a:rtl/>
              </a:rPr>
              <a:t>تحليل المنافسين المحليين في سوق المقاهي بمدينة الرياض يُعد خطوة حيوية لفهم البيئة التنافسية وتحديد الفرص والتهديدات التي قد تواجه المشروع. يضم السوق مجموعة متنوعة من المقاهي التي تتفاوت في الحجم، نوعية المنتجات، الأسعار، والموقع.</a:t>
            </a:r>
          </a:p>
          <a:p>
            <a:pPr algn="ctr" rtl="1">
              <a:lnSpc>
                <a:spcPts val="3024"/>
              </a:lnSpc>
            </a:pPr>
            <a:endParaRPr lang="ar-EG" sz="1800" b="1">
              <a:solidFill>
                <a:srgbClr val="FEF6EE"/>
              </a:solidFill>
              <a:latin typeface="29LT Bukra Wide Bold"/>
              <a:ea typeface="29LT Bukra Wide Bold"/>
              <a:cs typeface="29LT Bukra Wide Bold"/>
              <a:sym typeface="29LT Bukra Wide Bold"/>
              <a:rtl/>
            </a:endParaRPr>
          </a:p>
        </p:txBody>
      </p:sp>
      <p:sp>
        <p:nvSpPr>
          <p:cNvPr id="17" name="TextBox 17"/>
          <p:cNvSpPr txBox="1"/>
          <p:nvPr/>
        </p:nvSpPr>
        <p:spPr>
          <a:xfrm>
            <a:off x="724380" y="5775063"/>
            <a:ext cx="6487650" cy="444627"/>
          </a:xfrm>
          <a:prstGeom prst="rect">
            <a:avLst/>
          </a:prstGeom>
        </p:spPr>
        <p:txBody>
          <a:bodyPr lIns="0" tIns="0" rIns="0" bIns="0" rtlCol="0" anchor="t">
            <a:spAutoFit/>
          </a:bodyPr>
          <a:lstStyle/>
          <a:p>
            <a:pPr algn="r" rtl="1">
              <a:lnSpc>
                <a:spcPts val="3383"/>
              </a:lnSpc>
            </a:pPr>
            <a:r>
              <a:rPr lang="ar-EG" sz="1800" b="1">
                <a:solidFill>
                  <a:srgbClr val="FEF6EE"/>
                </a:solidFill>
                <a:latin typeface="29LT Bukra Wide Bold"/>
                <a:ea typeface="29LT Bukra Wide Bold"/>
                <a:cs typeface="29LT Bukra Wide Bold"/>
                <a:sym typeface="29LT Bukra Wide Bold"/>
                <a:rtl/>
              </a:rPr>
              <a:t>نقاط القوة للمنافسين:</a:t>
            </a:r>
          </a:p>
        </p:txBody>
      </p:sp>
      <p:sp>
        <p:nvSpPr>
          <p:cNvPr id="18" name="TextBox 18"/>
          <p:cNvSpPr txBox="1"/>
          <p:nvPr/>
        </p:nvSpPr>
        <p:spPr>
          <a:xfrm>
            <a:off x="386083" y="9153924"/>
            <a:ext cx="6796160" cy="781081"/>
          </a:xfrm>
          <a:prstGeom prst="rect">
            <a:avLst/>
          </a:prstGeom>
        </p:spPr>
        <p:txBody>
          <a:bodyPr lIns="0" tIns="0" rIns="0" bIns="0" rtlCol="0" anchor="t">
            <a:spAutoFit/>
          </a:bodyPr>
          <a:lstStyle/>
          <a:p>
            <a:pPr algn="ctr" rtl="1">
              <a:lnSpc>
                <a:spcPts val="1573"/>
              </a:lnSpc>
            </a:pPr>
            <a:r>
              <a:rPr lang="ar-EG" sz="1123" b="1" spc="3">
                <a:solidFill>
                  <a:srgbClr val="000000"/>
                </a:solidFill>
                <a:latin typeface="29LT Bukra Wide Bold"/>
                <a:ea typeface="29LT Bukra Wide Bold"/>
                <a:cs typeface="29LT Bukra Wide Bold"/>
                <a:sym typeface="29LT Bukra Wide Bold"/>
                <a:rtl/>
              </a:rPr>
              <a:t>استراتيجيات التسعير:</a:t>
            </a:r>
          </a:p>
          <a:p>
            <a:pPr algn="ctr" rtl="1">
              <a:lnSpc>
                <a:spcPts val="1573"/>
              </a:lnSpc>
            </a:pPr>
            <a:r>
              <a:rPr lang="ar-EG" sz="1123" b="1" spc="3">
                <a:solidFill>
                  <a:srgbClr val="000000"/>
                </a:solidFill>
                <a:latin typeface="29LT Bukra Wide Bold"/>
                <a:ea typeface="29LT Bukra Wide Bold"/>
                <a:cs typeface="29LT Bukra Wide Bold"/>
                <a:sym typeface="29LT Bukra Wide Bold"/>
                <a:rtl/>
              </a:rPr>
              <a:t>تتراوح الأسعار بين المتوسط إلى المرتفع، مع تقديم عروض وخصومات موسمية لجذب العملاء.</a:t>
            </a:r>
          </a:p>
          <a:p>
            <a:pPr algn="ctr" rtl="1">
              <a:lnSpc>
                <a:spcPts val="1573"/>
              </a:lnSpc>
              <a:spcBef>
                <a:spcPct val="0"/>
              </a:spcBef>
            </a:pPr>
            <a:endParaRPr lang="ar-EG" sz="1123" b="1" spc="3">
              <a:solidFill>
                <a:srgbClr val="000000"/>
              </a:solidFill>
              <a:latin typeface="29LT Bukra Wide Bold"/>
              <a:ea typeface="29LT Bukra Wide Bold"/>
              <a:cs typeface="29LT Bukra Wide Bold"/>
              <a:sym typeface="29LT Bukra Wide Bold"/>
              <a:rtl/>
            </a:endParaRPr>
          </a:p>
        </p:txBody>
      </p:sp>
      <p:sp>
        <p:nvSpPr>
          <p:cNvPr id="19" name="TextBox 19"/>
          <p:cNvSpPr txBox="1"/>
          <p:nvPr/>
        </p:nvSpPr>
        <p:spPr>
          <a:xfrm>
            <a:off x="4309092" y="6274281"/>
            <a:ext cx="2994825" cy="3095877"/>
          </a:xfrm>
          <a:prstGeom prst="rect">
            <a:avLst/>
          </a:prstGeom>
        </p:spPr>
        <p:txBody>
          <a:bodyPr lIns="0" tIns="0" rIns="0" bIns="0" rtlCol="0" anchor="t">
            <a:spAutoFit/>
          </a:bodyPr>
          <a:lstStyle/>
          <a:p>
            <a:pPr marL="237494" lvl="1" indent="-118747" algn="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وجود علامات تجارية معروفة وراسخة في السوق.</a:t>
            </a:r>
          </a:p>
          <a:p>
            <a:pPr marL="237494" lvl="1" indent="-118747" algn="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تنوع قوائم المشروبات والمنتجات المقدمة.</a:t>
            </a:r>
          </a:p>
          <a:p>
            <a:pPr marL="237494" lvl="1" indent="-118747" algn="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مواقع استراتيجية في مناطق حيوية ذات كثافة سكانية عالية.</a:t>
            </a:r>
          </a:p>
          <a:p>
            <a:pPr marL="237494" lvl="1" indent="-118747" algn="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تقديم خدمات إضافية مثل الواي فاي المجاني، جلسات العمل، والفعاليات الثقافية</a:t>
            </a:r>
          </a:p>
          <a:p>
            <a:pPr algn="r" rtl="1">
              <a:lnSpc>
                <a:spcPts val="2068"/>
              </a:lnSpc>
            </a:pPr>
            <a:endParaRPr lang="ar-EG" sz="1100" b="1">
              <a:solidFill>
                <a:srgbClr val="FEF6EE"/>
              </a:solidFill>
              <a:latin typeface="29LT Bukra Wide Bold"/>
              <a:ea typeface="29LT Bukra Wide Bold"/>
              <a:cs typeface="29LT Bukra Wide Bold"/>
              <a:sym typeface="29LT Bukra Wide Bold"/>
              <a:rtl/>
            </a:endParaRPr>
          </a:p>
          <a:p>
            <a:pPr algn="r" rtl="1">
              <a:lnSpc>
                <a:spcPts val="2068"/>
              </a:lnSpc>
            </a:pPr>
            <a:endParaRPr lang="ar-EG" sz="1100" b="1">
              <a:solidFill>
                <a:srgbClr val="FEF6EE"/>
              </a:solidFill>
              <a:latin typeface="29LT Bukra Wide Bold"/>
              <a:ea typeface="29LT Bukra Wide Bold"/>
              <a:cs typeface="29LT Bukra Wide Bold"/>
              <a:sym typeface="29LT Bukra Wide Bold"/>
              <a:rtl/>
            </a:endParaRPr>
          </a:p>
          <a:p>
            <a:pPr algn="r" rtl="1">
              <a:lnSpc>
                <a:spcPts val="2068"/>
              </a:lnSpc>
            </a:pPr>
            <a:endParaRPr lang="ar-EG" sz="1100" b="1">
              <a:solidFill>
                <a:srgbClr val="FEF6EE"/>
              </a:solidFill>
              <a:latin typeface="29LT Bukra Wide Bold"/>
              <a:ea typeface="29LT Bukra Wide Bold"/>
              <a:cs typeface="29LT Bukra Wide Bold"/>
              <a:sym typeface="29LT Bukra Wide Bold"/>
              <a:rtl/>
            </a:endParaRPr>
          </a:p>
        </p:txBody>
      </p:sp>
      <p:grpSp>
        <p:nvGrpSpPr>
          <p:cNvPr id="20" name="Group 20"/>
          <p:cNvGrpSpPr/>
          <p:nvPr/>
        </p:nvGrpSpPr>
        <p:grpSpPr>
          <a:xfrm>
            <a:off x="256195" y="5756013"/>
            <a:ext cx="3452861" cy="3156812"/>
            <a:chOff x="0" y="0"/>
            <a:chExt cx="1237428" cy="1131330"/>
          </a:xfrm>
        </p:grpSpPr>
        <p:sp>
          <p:nvSpPr>
            <p:cNvPr id="21" name="Freeform 21"/>
            <p:cNvSpPr/>
            <p:nvPr/>
          </p:nvSpPr>
          <p:spPr>
            <a:xfrm>
              <a:off x="0" y="0"/>
              <a:ext cx="1237428" cy="1131330"/>
            </a:xfrm>
            <a:custGeom>
              <a:avLst/>
              <a:gdLst/>
              <a:ahLst/>
              <a:cxnLst/>
              <a:rect l="l" t="t" r="r" b="b"/>
              <a:pathLst>
                <a:path w="1237428" h="1131330">
                  <a:moveTo>
                    <a:pt x="58297" y="0"/>
                  </a:moveTo>
                  <a:lnTo>
                    <a:pt x="1179131" y="0"/>
                  </a:lnTo>
                  <a:cubicBezTo>
                    <a:pt x="1211327" y="0"/>
                    <a:pt x="1237428" y="26100"/>
                    <a:pt x="1237428" y="58297"/>
                  </a:cubicBezTo>
                  <a:lnTo>
                    <a:pt x="1237428" y="1073034"/>
                  </a:lnTo>
                  <a:cubicBezTo>
                    <a:pt x="1237428" y="1105230"/>
                    <a:pt x="1211327" y="1131330"/>
                    <a:pt x="1179131" y="1131330"/>
                  </a:cubicBezTo>
                  <a:lnTo>
                    <a:pt x="58297" y="1131330"/>
                  </a:lnTo>
                  <a:cubicBezTo>
                    <a:pt x="26100" y="1131330"/>
                    <a:pt x="0" y="1105230"/>
                    <a:pt x="0" y="1073034"/>
                  </a:cubicBezTo>
                  <a:lnTo>
                    <a:pt x="0" y="58297"/>
                  </a:lnTo>
                  <a:cubicBezTo>
                    <a:pt x="0" y="26100"/>
                    <a:pt x="26100" y="0"/>
                    <a:pt x="58297" y="0"/>
                  </a:cubicBezTo>
                  <a:close/>
                </a:path>
              </a:pathLst>
            </a:custGeom>
            <a:solidFill>
              <a:srgbClr val="B5886D"/>
            </a:solidFill>
          </p:spPr>
        </p:sp>
        <p:sp>
          <p:nvSpPr>
            <p:cNvPr id="22" name="TextBox 22"/>
            <p:cNvSpPr txBox="1"/>
            <p:nvPr/>
          </p:nvSpPr>
          <p:spPr>
            <a:xfrm>
              <a:off x="0" y="-28575"/>
              <a:ext cx="1237428" cy="1159905"/>
            </a:xfrm>
            <a:prstGeom prst="rect">
              <a:avLst/>
            </a:prstGeom>
          </p:spPr>
          <p:txBody>
            <a:bodyPr lIns="50800" tIns="50800" rIns="50800" bIns="50800" rtlCol="0" anchor="ctr"/>
            <a:lstStyle/>
            <a:p>
              <a:pPr algn="ctr">
                <a:lnSpc>
                  <a:spcPts val="1400"/>
                </a:lnSpc>
              </a:pPr>
              <a:endParaRPr/>
            </a:p>
          </p:txBody>
        </p:sp>
      </p:grpSp>
      <p:sp>
        <p:nvSpPr>
          <p:cNvPr id="23" name="TextBox 23"/>
          <p:cNvSpPr txBox="1"/>
          <p:nvPr/>
        </p:nvSpPr>
        <p:spPr>
          <a:xfrm>
            <a:off x="-85069" y="5775063"/>
            <a:ext cx="3635829" cy="444627"/>
          </a:xfrm>
          <a:prstGeom prst="rect">
            <a:avLst/>
          </a:prstGeom>
        </p:spPr>
        <p:txBody>
          <a:bodyPr lIns="0" tIns="0" rIns="0" bIns="0" rtlCol="0" anchor="t">
            <a:spAutoFit/>
          </a:bodyPr>
          <a:lstStyle/>
          <a:p>
            <a:pPr algn="r" rtl="1">
              <a:lnSpc>
                <a:spcPts val="3383"/>
              </a:lnSpc>
            </a:pPr>
            <a:r>
              <a:rPr lang="ar-EG" sz="1800" b="1">
                <a:solidFill>
                  <a:srgbClr val="FEF6EE"/>
                </a:solidFill>
                <a:latin typeface="29LT Bukra Wide Bold"/>
                <a:ea typeface="29LT Bukra Wide Bold"/>
                <a:cs typeface="29LT Bukra Wide Bold"/>
                <a:sym typeface="29LT Bukra Wide Bold"/>
                <a:rtl/>
              </a:rPr>
              <a:t>نقاط الضعف للمنافسين:</a:t>
            </a:r>
          </a:p>
        </p:txBody>
      </p:sp>
      <p:sp>
        <p:nvSpPr>
          <p:cNvPr id="24" name="TextBox 24"/>
          <p:cNvSpPr txBox="1"/>
          <p:nvPr/>
        </p:nvSpPr>
        <p:spPr>
          <a:xfrm>
            <a:off x="659699" y="6274281"/>
            <a:ext cx="2994825" cy="1810002"/>
          </a:xfrm>
          <a:prstGeom prst="rect">
            <a:avLst/>
          </a:prstGeom>
        </p:spPr>
        <p:txBody>
          <a:bodyPr lIns="0" tIns="0" rIns="0" bIns="0" rtlCol="0" anchor="t">
            <a:spAutoFit/>
          </a:bodyPr>
          <a:lstStyle/>
          <a:p>
            <a:pPr marL="237494" lvl="1" indent="-118747" algn="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بعض المقاهي تعاني من ضعف في جودة الخدمة أو عدم استمرارية في تقديم المنتجات.</a:t>
            </a:r>
          </a:p>
          <a:p>
            <a:pPr marL="237494" lvl="1" indent="-118747" algn="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ارتفاع الأسعار في بعض الأماكن مقارنة بالقيمة المقدمة.</a:t>
            </a:r>
          </a:p>
          <a:p>
            <a:pPr marL="237494" lvl="1" indent="-118747" algn="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محدودية الابتكار في بعض القوائم أو تجربة العميل.</a:t>
            </a:r>
          </a:p>
        </p:txBody>
      </p:sp>
      <p:sp>
        <p:nvSpPr>
          <p:cNvPr id="25" name="TextBox 25"/>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2259" y="-242484"/>
            <a:ext cx="7603664" cy="464246"/>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764" y="10746524"/>
            <a:ext cx="7593033" cy="298741"/>
            <a:chOff x="0" y="0"/>
            <a:chExt cx="2899236" cy="17390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grpSp>
        <p:nvGrpSpPr>
          <p:cNvPr id="8" name="Group 8"/>
          <p:cNvGrpSpPr/>
          <p:nvPr/>
        </p:nvGrpSpPr>
        <p:grpSpPr>
          <a:xfrm>
            <a:off x="377756" y="1091030"/>
            <a:ext cx="4254524" cy="2943058"/>
            <a:chOff x="0" y="0"/>
            <a:chExt cx="1524726" cy="1054726"/>
          </a:xfrm>
        </p:grpSpPr>
        <p:sp>
          <p:nvSpPr>
            <p:cNvPr id="9" name="Freeform 9"/>
            <p:cNvSpPr/>
            <p:nvPr/>
          </p:nvSpPr>
          <p:spPr>
            <a:xfrm>
              <a:off x="0" y="0"/>
              <a:ext cx="1524726" cy="1054726"/>
            </a:xfrm>
            <a:custGeom>
              <a:avLst/>
              <a:gdLst/>
              <a:ahLst/>
              <a:cxnLst/>
              <a:rect l="l" t="t" r="r" b="b"/>
              <a:pathLst>
                <a:path w="1524726" h="1054726">
                  <a:moveTo>
                    <a:pt x="47312" y="0"/>
                  </a:moveTo>
                  <a:lnTo>
                    <a:pt x="1477414" y="0"/>
                  </a:lnTo>
                  <a:cubicBezTo>
                    <a:pt x="1489961" y="0"/>
                    <a:pt x="1501995" y="4985"/>
                    <a:pt x="1510868" y="13857"/>
                  </a:cubicBezTo>
                  <a:cubicBezTo>
                    <a:pt x="1519741" y="22730"/>
                    <a:pt x="1524726" y="34764"/>
                    <a:pt x="1524726" y="47312"/>
                  </a:cubicBezTo>
                  <a:lnTo>
                    <a:pt x="1524726" y="1007414"/>
                  </a:lnTo>
                  <a:cubicBezTo>
                    <a:pt x="1524726" y="1033543"/>
                    <a:pt x="1503543" y="1054726"/>
                    <a:pt x="1477414" y="1054726"/>
                  </a:cubicBezTo>
                  <a:lnTo>
                    <a:pt x="47312" y="1054726"/>
                  </a:lnTo>
                  <a:cubicBezTo>
                    <a:pt x="21182" y="1054726"/>
                    <a:pt x="0" y="1033543"/>
                    <a:pt x="0" y="1007414"/>
                  </a:cubicBezTo>
                  <a:lnTo>
                    <a:pt x="0" y="47312"/>
                  </a:lnTo>
                  <a:cubicBezTo>
                    <a:pt x="0" y="21182"/>
                    <a:pt x="21182" y="0"/>
                    <a:pt x="47312" y="0"/>
                  </a:cubicBezTo>
                  <a:close/>
                </a:path>
              </a:pathLst>
            </a:custGeom>
            <a:solidFill>
              <a:srgbClr val="AB5B38"/>
            </a:solidFill>
          </p:spPr>
        </p:sp>
        <p:sp>
          <p:nvSpPr>
            <p:cNvPr id="10" name="TextBox 10"/>
            <p:cNvSpPr txBox="1"/>
            <p:nvPr/>
          </p:nvSpPr>
          <p:spPr>
            <a:xfrm>
              <a:off x="0" y="-28575"/>
              <a:ext cx="1524726" cy="1083301"/>
            </a:xfrm>
            <a:prstGeom prst="rect">
              <a:avLst/>
            </a:prstGeom>
          </p:spPr>
          <p:txBody>
            <a:bodyPr lIns="50800" tIns="50800" rIns="50800" bIns="50800" rtlCol="0" anchor="ctr"/>
            <a:lstStyle/>
            <a:p>
              <a:pPr algn="ctr">
                <a:lnSpc>
                  <a:spcPts val="1400"/>
                </a:lnSpc>
              </a:pPr>
              <a:endParaRPr/>
            </a:p>
          </p:txBody>
        </p:sp>
      </p:grpSp>
      <p:grpSp>
        <p:nvGrpSpPr>
          <p:cNvPr id="11" name="Group 11"/>
          <p:cNvGrpSpPr/>
          <p:nvPr/>
        </p:nvGrpSpPr>
        <p:grpSpPr>
          <a:xfrm>
            <a:off x="386083" y="6398818"/>
            <a:ext cx="6984244" cy="1335730"/>
            <a:chOff x="0" y="0"/>
            <a:chExt cx="2502995" cy="478695"/>
          </a:xfrm>
        </p:grpSpPr>
        <p:sp>
          <p:nvSpPr>
            <p:cNvPr id="12" name="Freeform 12"/>
            <p:cNvSpPr/>
            <p:nvPr/>
          </p:nvSpPr>
          <p:spPr>
            <a:xfrm>
              <a:off x="0" y="0"/>
              <a:ext cx="2502995" cy="478695"/>
            </a:xfrm>
            <a:custGeom>
              <a:avLst/>
              <a:gdLst/>
              <a:ahLst/>
              <a:cxnLst/>
              <a:rect l="l" t="t" r="r" b="b"/>
              <a:pathLst>
                <a:path w="2502995" h="478695">
                  <a:moveTo>
                    <a:pt x="28821" y="0"/>
                  </a:moveTo>
                  <a:lnTo>
                    <a:pt x="2474175" y="0"/>
                  </a:lnTo>
                  <a:cubicBezTo>
                    <a:pt x="2481818" y="0"/>
                    <a:pt x="2489149" y="3036"/>
                    <a:pt x="2494554" y="8441"/>
                  </a:cubicBezTo>
                  <a:cubicBezTo>
                    <a:pt x="2499959" y="13846"/>
                    <a:pt x="2502995" y="21177"/>
                    <a:pt x="2502995" y="28821"/>
                  </a:cubicBezTo>
                  <a:lnTo>
                    <a:pt x="2502995" y="449875"/>
                  </a:lnTo>
                  <a:cubicBezTo>
                    <a:pt x="2502995" y="457519"/>
                    <a:pt x="2499959" y="464849"/>
                    <a:pt x="2494554" y="470254"/>
                  </a:cubicBezTo>
                  <a:cubicBezTo>
                    <a:pt x="2489149" y="475659"/>
                    <a:pt x="2481818" y="478695"/>
                    <a:pt x="2474175" y="478695"/>
                  </a:cubicBezTo>
                  <a:lnTo>
                    <a:pt x="28821" y="478695"/>
                  </a:lnTo>
                  <a:cubicBezTo>
                    <a:pt x="21177" y="478695"/>
                    <a:pt x="13846" y="475659"/>
                    <a:pt x="8441" y="470254"/>
                  </a:cubicBezTo>
                  <a:cubicBezTo>
                    <a:pt x="3036" y="464849"/>
                    <a:pt x="0" y="457519"/>
                    <a:pt x="0" y="449875"/>
                  </a:cubicBezTo>
                  <a:lnTo>
                    <a:pt x="0" y="28821"/>
                  </a:lnTo>
                  <a:cubicBezTo>
                    <a:pt x="0" y="21177"/>
                    <a:pt x="3036" y="13846"/>
                    <a:pt x="8441" y="8441"/>
                  </a:cubicBezTo>
                  <a:cubicBezTo>
                    <a:pt x="13846" y="3036"/>
                    <a:pt x="21177" y="0"/>
                    <a:pt x="28821" y="0"/>
                  </a:cubicBezTo>
                  <a:close/>
                </a:path>
              </a:pathLst>
            </a:custGeom>
            <a:solidFill>
              <a:srgbClr val="B5886D"/>
            </a:solidFill>
          </p:spPr>
        </p:sp>
        <p:sp>
          <p:nvSpPr>
            <p:cNvPr id="13" name="TextBox 13"/>
            <p:cNvSpPr txBox="1"/>
            <p:nvPr/>
          </p:nvSpPr>
          <p:spPr>
            <a:xfrm>
              <a:off x="0" y="-28575"/>
              <a:ext cx="2502995" cy="507270"/>
            </a:xfrm>
            <a:prstGeom prst="rect">
              <a:avLst/>
            </a:prstGeom>
          </p:spPr>
          <p:txBody>
            <a:bodyPr lIns="50800" tIns="50800" rIns="50800" bIns="50800" rtlCol="0" anchor="ctr"/>
            <a:lstStyle/>
            <a:p>
              <a:pPr algn="ctr">
                <a:lnSpc>
                  <a:spcPts val="1400"/>
                </a:lnSpc>
              </a:pPr>
              <a:endParaRPr/>
            </a:p>
          </p:txBody>
        </p:sp>
      </p:grpSp>
      <p:sp>
        <p:nvSpPr>
          <p:cNvPr id="14" name="Freeform 14"/>
          <p:cNvSpPr/>
          <p:nvPr/>
        </p:nvSpPr>
        <p:spPr>
          <a:xfrm rot="16200000">
            <a:off x="3332580" y="1840334"/>
            <a:ext cx="5840617" cy="2603530"/>
          </a:xfrm>
          <a:custGeom>
            <a:avLst/>
            <a:gdLst/>
            <a:ahLst/>
            <a:cxnLst/>
            <a:rect l="l" t="t" r="r" b="b"/>
            <a:pathLst>
              <a:path w="5840617" h="2603530">
                <a:moveTo>
                  <a:pt x="0" y="0"/>
                </a:moveTo>
                <a:lnTo>
                  <a:pt x="5840618" y="0"/>
                </a:lnTo>
                <a:lnTo>
                  <a:pt x="5840618" y="2603530"/>
                </a:lnTo>
                <a:lnTo>
                  <a:pt x="0" y="2603530"/>
                </a:lnTo>
                <a:lnTo>
                  <a:pt x="0" y="0"/>
                </a:lnTo>
                <a:close/>
              </a:path>
            </a:pathLst>
          </a:custGeom>
          <a:blipFill>
            <a:blip r:embed="rId2"/>
            <a:stretch>
              <a:fillRect t="-7535" r="-753" b="-43284"/>
            </a:stretch>
          </a:blipFill>
        </p:spPr>
      </p:sp>
      <p:grpSp>
        <p:nvGrpSpPr>
          <p:cNvPr id="15" name="Group 15"/>
          <p:cNvGrpSpPr/>
          <p:nvPr/>
        </p:nvGrpSpPr>
        <p:grpSpPr>
          <a:xfrm>
            <a:off x="377756" y="4216736"/>
            <a:ext cx="4316632" cy="1907812"/>
            <a:chOff x="0" y="0"/>
            <a:chExt cx="1524726" cy="676290"/>
          </a:xfrm>
        </p:grpSpPr>
        <p:sp>
          <p:nvSpPr>
            <p:cNvPr id="16" name="Freeform 16"/>
            <p:cNvSpPr/>
            <p:nvPr/>
          </p:nvSpPr>
          <p:spPr>
            <a:xfrm>
              <a:off x="0" y="0"/>
              <a:ext cx="1524726" cy="676290"/>
            </a:xfrm>
            <a:custGeom>
              <a:avLst/>
              <a:gdLst/>
              <a:ahLst/>
              <a:cxnLst/>
              <a:rect l="l" t="t" r="r" b="b"/>
              <a:pathLst>
                <a:path w="1524726" h="676290">
                  <a:moveTo>
                    <a:pt x="47312" y="0"/>
                  </a:moveTo>
                  <a:lnTo>
                    <a:pt x="1477414" y="0"/>
                  </a:lnTo>
                  <a:cubicBezTo>
                    <a:pt x="1489961" y="0"/>
                    <a:pt x="1501995" y="4985"/>
                    <a:pt x="1510868" y="13857"/>
                  </a:cubicBezTo>
                  <a:cubicBezTo>
                    <a:pt x="1519741" y="22730"/>
                    <a:pt x="1524726" y="34764"/>
                    <a:pt x="1524726" y="47312"/>
                  </a:cubicBezTo>
                  <a:lnTo>
                    <a:pt x="1524726" y="628978"/>
                  </a:lnTo>
                  <a:cubicBezTo>
                    <a:pt x="1524726" y="655108"/>
                    <a:pt x="1503543" y="676290"/>
                    <a:pt x="1477414" y="676290"/>
                  </a:cubicBezTo>
                  <a:lnTo>
                    <a:pt x="47312" y="676290"/>
                  </a:lnTo>
                  <a:cubicBezTo>
                    <a:pt x="21182" y="676290"/>
                    <a:pt x="0" y="655108"/>
                    <a:pt x="0" y="628978"/>
                  </a:cubicBezTo>
                  <a:lnTo>
                    <a:pt x="0" y="47312"/>
                  </a:lnTo>
                  <a:cubicBezTo>
                    <a:pt x="0" y="21182"/>
                    <a:pt x="21182" y="0"/>
                    <a:pt x="47312" y="0"/>
                  </a:cubicBezTo>
                  <a:close/>
                </a:path>
              </a:pathLst>
            </a:custGeom>
            <a:solidFill>
              <a:srgbClr val="B5886D"/>
            </a:solidFill>
          </p:spPr>
        </p:sp>
        <p:sp>
          <p:nvSpPr>
            <p:cNvPr id="17" name="TextBox 17"/>
            <p:cNvSpPr txBox="1"/>
            <p:nvPr/>
          </p:nvSpPr>
          <p:spPr>
            <a:xfrm>
              <a:off x="0" y="-28575"/>
              <a:ext cx="1524726" cy="704865"/>
            </a:xfrm>
            <a:prstGeom prst="rect">
              <a:avLst/>
            </a:prstGeom>
          </p:spPr>
          <p:txBody>
            <a:bodyPr lIns="50800" tIns="50800" rIns="50800" bIns="50800" rtlCol="0" anchor="ctr"/>
            <a:lstStyle/>
            <a:p>
              <a:pPr algn="ctr">
                <a:lnSpc>
                  <a:spcPts val="1400"/>
                </a:lnSpc>
              </a:pPr>
              <a:endParaRPr/>
            </a:p>
          </p:txBody>
        </p:sp>
      </p:grpSp>
      <p:sp>
        <p:nvSpPr>
          <p:cNvPr id="18" name="TextBox 18"/>
          <p:cNvSpPr txBox="1"/>
          <p:nvPr/>
        </p:nvSpPr>
        <p:spPr>
          <a:xfrm>
            <a:off x="198204" y="396298"/>
            <a:ext cx="4260215" cy="444627"/>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تابع: دراسة المنافسين المحليين:</a:t>
            </a:r>
          </a:p>
        </p:txBody>
      </p:sp>
      <p:sp>
        <p:nvSpPr>
          <p:cNvPr id="19" name="TextBox 19"/>
          <p:cNvSpPr txBox="1"/>
          <p:nvPr/>
        </p:nvSpPr>
        <p:spPr>
          <a:xfrm>
            <a:off x="529870" y="1208016"/>
            <a:ext cx="3950297" cy="1480947"/>
          </a:xfrm>
          <a:prstGeom prst="rect">
            <a:avLst/>
          </a:prstGeom>
        </p:spPr>
        <p:txBody>
          <a:bodyPr lIns="0" tIns="0" rIns="0" bIns="0" rtlCol="0" anchor="t">
            <a:spAutoFit/>
          </a:bodyPr>
          <a:lstStyle/>
          <a:p>
            <a:pPr algn="ctr" rtl="1">
              <a:lnSpc>
                <a:spcPts val="3024"/>
              </a:lnSpc>
            </a:pPr>
            <a:r>
              <a:rPr lang="ar-EG" sz="1800" b="1">
                <a:solidFill>
                  <a:srgbClr val="FEF6EE"/>
                </a:solidFill>
                <a:latin typeface="29LT Bukra Wide Bold"/>
                <a:ea typeface="29LT Bukra Wide Bold"/>
                <a:cs typeface="29LT Bukra Wide Bold"/>
                <a:sym typeface="29LT Bukra Wide Bold"/>
                <a:rtl/>
              </a:rPr>
              <a:t>الموقع الجغرافي:</a:t>
            </a:r>
          </a:p>
          <a:p>
            <a:pPr algn="ctr" rtl="1">
              <a:lnSpc>
                <a:spcPts val="1848"/>
              </a:lnSpc>
            </a:pPr>
            <a:r>
              <a:rPr lang="ar-EG" sz="1100" b="1">
                <a:solidFill>
                  <a:srgbClr val="FEF6EE"/>
                </a:solidFill>
                <a:latin typeface="29LT Bukra Wide Bold"/>
                <a:ea typeface="29LT Bukra Wide Bold"/>
                <a:cs typeface="29LT Bukra Wide Bold"/>
                <a:sym typeface="29LT Bukra Wide Bold"/>
                <a:rtl/>
              </a:rPr>
              <a:t>تتركز المقاهي في أحياء الأعمال، الجامعات، والمناطق التجارية، مما يوفر سهولة الوصول للعملاء المستهدفين.</a:t>
            </a:r>
          </a:p>
          <a:p>
            <a:pPr algn="ctr" rtl="1">
              <a:lnSpc>
                <a:spcPts val="3024"/>
              </a:lnSpc>
            </a:pPr>
            <a:endParaRPr lang="ar-EG" sz="1100" b="1">
              <a:solidFill>
                <a:srgbClr val="FEF6EE"/>
              </a:solidFill>
              <a:latin typeface="29LT Bukra Wide Bold"/>
              <a:ea typeface="29LT Bukra Wide Bold"/>
              <a:cs typeface="29LT Bukra Wide Bold"/>
              <a:sym typeface="29LT Bukra Wide Bold"/>
              <a:rtl/>
            </a:endParaRPr>
          </a:p>
        </p:txBody>
      </p:sp>
      <p:sp>
        <p:nvSpPr>
          <p:cNvPr id="20" name="TextBox 20"/>
          <p:cNvSpPr txBox="1"/>
          <p:nvPr/>
        </p:nvSpPr>
        <p:spPr>
          <a:xfrm>
            <a:off x="386083" y="6329250"/>
            <a:ext cx="666405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التهديدات:</a:t>
            </a:r>
          </a:p>
        </p:txBody>
      </p:sp>
      <p:sp>
        <p:nvSpPr>
          <p:cNvPr id="21" name="TextBox 21"/>
          <p:cNvSpPr txBox="1"/>
          <p:nvPr/>
        </p:nvSpPr>
        <p:spPr>
          <a:xfrm>
            <a:off x="386083" y="6811977"/>
            <a:ext cx="6849913" cy="78130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المنافسة الشديدة من المقاهي القائمة.</a:t>
            </a:r>
          </a:p>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تغيرات في تفضيلات العملاء.</a:t>
            </a:r>
          </a:p>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التحديات الاقتصادية التي قد تؤثر على الإنفاق الاستهلاكي</a:t>
            </a:r>
          </a:p>
        </p:txBody>
      </p:sp>
      <p:sp>
        <p:nvSpPr>
          <p:cNvPr id="22" name="TextBox 22"/>
          <p:cNvSpPr txBox="1"/>
          <p:nvPr/>
        </p:nvSpPr>
        <p:spPr>
          <a:xfrm>
            <a:off x="198204" y="2295043"/>
            <a:ext cx="4383555"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الحصة السوقية:</a:t>
            </a:r>
          </a:p>
        </p:txBody>
      </p:sp>
      <p:sp>
        <p:nvSpPr>
          <p:cNvPr id="23" name="TextBox 23"/>
          <p:cNvSpPr txBox="1"/>
          <p:nvPr/>
        </p:nvSpPr>
        <p:spPr>
          <a:xfrm>
            <a:off x="529870" y="2797686"/>
            <a:ext cx="3928549" cy="1038477"/>
          </a:xfrm>
          <a:prstGeom prst="rect">
            <a:avLst/>
          </a:prstGeom>
        </p:spPr>
        <p:txBody>
          <a:bodyPr lIns="0" tIns="0" rIns="0" bIns="0" rtlCol="0" anchor="t">
            <a:spAutoFit/>
          </a:bodyPr>
          <a:lstStyle/>
          <a:p>
            <a:pPr algn="ctr" rtl="1">
              <a:lnSpc>
                <a:spcPts val="2068"/>
              </a:lnSpc>
            </a:pPr>
            <a:r>
              <a:rPr lang="ar-EG" sz="1100" b="1">
                <a:solidFill>
                  <a:srgbClr val="FEF6EE"/>
                </a:solidFill>
                <a:latin typeface="29LT Bukra Wide Bold"/>
                <a:ea typeface="29LT Bukra Wide Bold"/>
                <a:cs typeface="29LT Bukra Wide Bold"/>
                <a:sym typeface="29LT Bukra Wide Bold"/>
                <a:rtl/>
              </a:rPr>
              <a:t>تهيمن بعض العلامات التجارية الكبرى على نسبة كبيرة من السوق، بينما تتركز الفرص للمشاريع الجديدة في الشرائح المتخصصة مثل القهوة المختصة والمقاهي ذات الطابع الفريد.</a:t>
            </a:r>
          </a:p>
        </p:txBody>
      </p:sp>
      <p:sp>
        <p:nvSpPr>
          <p:cNvPr id="24" name="TextBox 24"/>
          <p:cNvSpPr txBox="1"/>
          <p:nvPr/>
        </p:nvSpPr>
        <p:spPr>
          <a:xfrm>
            <a:off x="313241" y="4222488"/>
            <a:ext cx="4383555"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الفرص المتاحة:</a:t>
            </a:r>
          </a:p>
        </p:txBody>
      </p:sp>
      <p:sp>
        <p:nvSpPr>
          <p:cNvPr id="25" name="TextBox 25"/>
          <p:cNvSpPr txBox="1"/>
          <p:nvPr/>
        </p:nvSpPr>
        <p:spPr>
          <a:xfrm>
            <a:off x="540744" y="4598340"/>
            <a:ext cx="3928549" cy="155282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تقديم منتجات مبتكرة ومتنوعة تلبي أذواق العملاء المتغيرة.</a:t>
            </a:r>
          </a:p>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تحسين تجربة العميل من خلال خدمات مميزة وبيئة مريحة.</a:t>
            </a:r>
          </a:p>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استغلال القنوات الرقمية للتسويق والتوصيل.</a:t>
            </a:r>
          </a:p>
          <a:p>
            <a:pPr algn="ctr" rtl="1">
              <a:lnSpc>
                <a:spcPts val="2068"/>
              </a:lnSpc>
            </a:pPr>
            <a:endParaRPr lang="ar-EG" sz="1100" b="1">
              <a:solidFill>
                <a:srgbClr val="FEF6EE"/>
              </a:solidFill>
              <a:latin typeface="29LT Bukra Wide Bold"/>
              <a:ea typeface="29LT Bukra Wide Bold"/>
              <a:cs typeface="29LT Bukra Wide Bold"/>
              <a:sym typeface="29LT Bukra Wide Bold"/>
              <a:rtl/>
            </a:endParaRPr>
          </a:p>
        </p:txBody>
      </p:sp>
      <p:sp>
        <p:nvSpPr>
          <p:cNvPr id="26" name="TextBox 26"/>
          <p:cNvSpPr txBox="1"/>
          <p:nvPr/>
        </p:nvSpPr>
        <p:spPr>
          <a:xfrm>
            <a:off x="482011" y="8084112"/>
            <a:ext cx="6796160" cy="1306830"/>
          </a:xfrm>
          <a:prstGeom prst="rect">
            <a:avLst/>
          </a:prstGeom>
        </p:spPr>
        <p:txBody>
          <a:bodyPr lIns="0" tIns="0" rIns="0" bIns="0" rtlCol="0" anchor="t">
            <a:spAutoFit/>
          </a:bodyPr>
          <a:lstStyle/>
          <a:p>
            <a:pPr algn="ctr" rtl="1">
              <a:lnSpc>
                <a:spcPts val="2520"/>
              </a:lnSpc>
              <a:spcBef>
                <a:spcPct val="0"/>
              </a:spcBef>
            </a:pPr>
            <a:r>
              <a:rPr lang="ar-EG" sz="1800" b="1" spc="5">
                <a:solidFill>
                  <a:srgbClr val="000000"/>
                </a:solidFill>
                <a:latin typeface="29LT Bukra Wide Bold"/>
                <a:ea typeface="29LT Bukra Wide Bold"/>
                <a:cs typeface="29LT Bukra Wide Bold"/>
                <a:sym typeface="29LT Bukra Wide Bold"/>
                <a:rtl/>
              </a:rPr>
              <a:t>في سوق المقاهي بمدينة الرياض، توجد عدة علامات تجارية محلية تنافس بقوة وتلعب دوراً محورياً في تشكيل المشهد التنافسي. من أبرز هذه العلامات:</a:t>
            </a:r>
          </a:p>
        </p:txBody>
      </p:sp>
      <p:sp>
        <p:nvSpPr>
          <p:cNvPr id="27" name="TextBox 27"/>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2259" y="-242484"/>
            <a:ext cx="7603664" cy="443522"/>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19938" y="10746524"/>
            <a:ext cx="7593033" cy="298741"/>
            <a:chOff x="0" y="0"/>
            <a:chExt cx="2899236" cy="17390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graphicFrame>
        <p:nvGraphicFramePr>
          <p:cNvPr id="8" name="Table 8"/>
          <p:cNvGraphicFramePr>
            <a:graphicFrameLocks noGrp="1"/>
          </p:cNvGraphicFramePr>
          <p:nvPr/>
        </p:nvGraphicFramePr>
        <p:xfrm>
          <a:off x="198204" y="1164775"/>
          <a:ext cx="4611826" cy="7458075"/>
        </p:xfrm>
        <a:graphic>
          <a:graphicData uri="http://schemas.openxmlformats.org/drawingml/2006/table">
            <a:tbl>
              <a:tblPr/>
              <a:tblGrid>
                <a:gridCol w="1908214">
                  <a:extLst>
                    <a:ext uri="{9D8B030D-6E8A-4147-A177-3AD203B41FA5}">
                      <a16:colId xmlns:a16="http://schemas.microsoft.com/office/drawing/2014/main" val="20000"/>
                    </a:ext>
                  </a:extLst>
                </a:gridCol>
                <a:gridCol w="2703612">
                  <a:extLst>
                    <a:ext uri="{9D8B030D-6E8A-4147-A177-3AD203B41FA5}">
                      <a16:colId xmlns:a16="http://schemas.microsoft.com/office/drawing/2014/main" val="20001"/>
                    </a:ext>
                  </a:extLst>
                </a:gridCol>
              </a:tblGrid>
              <a:tr h="1785736">
                <a:tc>
                  <a:txBody>
                    <a:bodyPr/>
                    <a:lstStyle/>
                    <a:p>
                      <a:pPr algn="l">
                        <a:lnSpc>
                          <a:spcPts val="1679"/>
                        </a:lnSpc>
                        <a:defRPr/>
                      </a:pPr>
                      <a:r>
                        <a:rPr lang="en-US" sz="1200" b="1">
                          <a:solidFill>
                            <a:srgbClr val="000000"/>
                          </a:solidFill>
                          <a:latin typeface="29LT Bukra Wide Bold"/>
                          <a:ea typeface="29LT Bukra Wide Bold"/>
                          <a:cs typeface="29LT Bukra Wide Bold"/>
                          <a:sym typeface="29LT Bukra Wide Bold"/>
                        </a:rPr>
                        <a:t>Brew92:</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200">
                          <a:solidFill>
                            <a:srgbClr val="000000"/>
                          </a:solidFill>
                          <a:latin typeface="29LT Bukra Wide"/>
                          <a:ea typeface="29LT Bukra Wide"/>
                          <a:cs typeface="29LT Bukra Wide"/>
                          <a:sym typeface="29LT Bukra Wide"/>
                          <a:rtl/>
                        </a:rPr>
                        <a:t>تُعتبر </a:t>
                      </a:r>
                      <a:r>
                        <a:rPr lang="en-US" sz="1200">
                          <a:solidFill>
                            <a:srgbClr val="000000"/>
                          </a:solidFill>
                          <a:latin typeface="29LT Bukra Wide"/>
                          <a:ea typeface="29LT Bukra Wide"/>
                          <a:cs typeface="29LT Bukra Wide"/>
                          <a:sym typeface="29LT Bukra Wide"/>
                        </a:rPr>
                        <a:t>Brew92</a:t>
                      </a:r>
                      <a:r>
                        <a:rPr lang="ar-EG" sz="1200">
                          <a:solidFill>
                            <a:srgbClr val="000000"/>
                          </a:solidFill>
                          <a:latin typeface="29LT Bukra Wide"/>
                          <a:ea typeface="29LT Bukra Wide"/>
                          <a:cs typeface="29LT Bukra Wide"/>
                          <a:sym typeface="29LT Bukra Wide"/>
                          <a:rtl/>
                        </a:rPr>
                        <a:t> من أشهر المقاهي المتخصصة في الرياض، وتتميز بجودة القهوة العالية وتجربة العملاء المميزة، مما جعلها تحظى بشعبية واسعة بين عشاق القهوة المختصة.</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575650">
                <a:tc>
                  <a:txBody>
                    <a:bodyPr/>
                    <a:lstStyle/>
                    <a:p>
                      <a:pPr algn="l">
                        <a:lnSpc>
                          <a:spcPts val="1679"/>
                        </a:lnSpc>
                        <a:defRPr/>
                      </a:pPr>
                      <a:r>
                        <a:rPr lang="en-US" sz="1200" b="1">
                          <a:solidFill>
                            <a:srgbClr val="000000"/>
                          </a:solidFill>
                          <a:latin typeface="29LT Bukra Wide Bold"/>
                          <a:ea typeface="29LT Bukra Wide Bold"/>
                          <a:cs typeface="29LT Bukra Wide Bold"/>
                          <a:sym typeface="29LT Bukra Wide Bold"/>
                        </a:rPr>
                        <a:t>Cafe Bateel:</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200">
                          <a:solidFill>
                            <a:srgbClr val="000000"/>
                          </a:solidFill>
                          <a:latin typeface="29LT Bukra Wide"/>
                          <a:ea typeface="29LT Bukra Wide"/>
                          <a:cs typeface="29LT Bukra Wide"/>
                          <a:sym typeface="29LT Bukra Wide"/>
                          <a:rtl/>
                        </a:rPr>
                        <a:t>علامة معروفة تقدم تجربة فريدة تجمع بين القهوة الفاخرة والمنتجات الغذائية الصحية، مع انتشار جيد في مواقع استراتيجية.</a:t>
                      </a:r>
                      <a:endParaRPr lang="en-US" sz="1100"/>
                    </a:p>
                    <a:p>
                      <a:pPr algn="ctr">
                        <a:lnSpc>
                          <a:spcPts val="1679"/>
                        </a:lnSpc>
                      </a:pP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365563">
                <a:tc>
                  <a:txBody>
                    <a:bodyPr/>
                    <a:lstStyle/>
                    <a:p>
                      <a:pPr algn="l">
                        <a:lnSpc>
                          <a:spcPts val="1679"/>
                        </a:lnSpc>
                        <a:defRPr/>
                      </a:pPr>
                      <a:r>
                        <a:rPr lang="en-US" sz="1200" b="1">
                          <a:solidFill>
                            <a:srgbClr val="000000"/>
                          </a:solidFill>
                          <a:latin typeface="29LT Bukra Wide Bold"/>
                          <a:ea typeface="29LT Bukra Wide Bold"/>
                          <a:cs typeface="29LT Bukra Wide Bold"/>
                          <a:sym typeface="29LT Bukra Wide Bold"/>
                        </a:rPr>
                        <a:t>Avril Resto Cafe:</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lnSpc>
                          <a:spcPts val="1679"/>
                        </a:lnSpc>
                        <a:defRPr/>
                      </a:pPr>
                      <a:r>
                        <a:rPr lang="ar-EG" sz="1200">
                          <a:solidFill>
                            <a:srgbClr val="000000"/>
                          </a:solidFill>
                          <a:latin typeface="29LT Bukra Wide"/>
                          <a:ea typeface="29LT Bukra Wide"/>
                          <a:cs typeface="29LT Bukra Wide"/>
                          <a:sym typeface="29LT Bukra Wide"/>
                          <a:rtl/>
                        </a:rPr>
                        <a:t>مقهى يجمع بين الأجواء الراقية والقهوة الممتازة، ويشتهر بتقديم خيارات متنوعة تناسب مختلف الأذواق</a:t>
                      </a:r>
                      <a:r>
                        <a:rPr lang="en-US" sz="1200">
                          <a:solidFill>
                            <a:srgbClr val="000000"/>
                          </a:solidFill>
                          <a:latin typeface="29LT Bukra Wide"/>
                          <a:ea typeface="29LT Bukra Wide"/>
                          <a:cs typeface="29LT Bukra Wide"/>
                          <a:sym typeface="29LT Bukra Wide"/>
                        </a:rPr>
                        <a:t>.</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365563">
                <a:tc>
                  <a:txBody>
                    <a:bodyPr/>
                    <a:lstStyle/>
                    <a:p>
                      <a:pPr algn="l">
                        <a:lnSpc>
                          <a:spcPts val="1679"/>
                        </a:lnSpc>
                        <a:defRPr/>
                      </a:pPr>
                      <a:r>
                        <a:rPr lang="en-US" sz="1200" b="1">
                          <a:solidFill>
                            <a:srgbClr val="000000"/>
                          </a:solidFill>
                          <a:latin typeface="29LT Bukra Wide Bold"/>
                          <a:ea typeface="29LT Bukra Wide Bold"/>
                          <a:cs typeface="29LT Bukra Wide Bold"/>
                          <a:sym typeface="29LT Bukra Wide Bold"/>
                        </a:rPr>
                        <a:t>The Capital Lounge:</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lnSpc>
                          <a:spcPts val="1679"/>
                        </a:lnSpc>
                        <a:defRPr/>
                      </a:pPr>
                      <a:r>
                        <a:rPr lang="ar-EG" sz="1200">
                          <a:solidFill>
                            <a:srgbClr val="000000"/>
                          </a:solidFill>
                          <a:latin typeface="29LT Bukra Wide"/>
                          <a:ea typeface="29LT Bukra Wide"/>
                          <a:cs typeface="29LT Bukra Wide"/>
                          <a:sym typeface="29LT Bukra Wide"/>
                          <a:rtl/>
                        </a:rPr>
                        <a:t>يتميز بتقديم قهوة عالية الجودة مع خدمة متميزة وأجواء مريحة، مما يجعله وجهة مفضلة للقاءات الاجتماعية والمهنية</a:t>
                      </a:r>
                      <a:r>
                        <a:rPr lang="en-US" sz="1200">
                          <a:solidFill>
                            <a:srgbClr val="000000"/>
                          </a:solidFill>
                          <a:latin typeface="29LT Bukra Wide"/>
                          <a:ea typeface="29LT Bukra Wide"/>
                          <a:cs typeface="29LT Bukra Wide"/>
                          <a:sym typeface="29LT Bukra Wide"/>
                        </a:rPr>
                        <a:t>.</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365563">
                <a:tc>
                  <a:txBody>
                    <a:bodyPr/>
                    <a:lstStyle/>
                    <a:p>
                      <a:pPr algn="l">
                        <a:lnSpc>
                          <a:spcPts val="1679"/>
                        </a:lnSpc>
                        <a:defRPr/>
                      </a:pPr>
                      <a:r>
                        <a:rPr lang="en-US" sz="1200" b="1">
                          <a:solidFill>
                            <a:srgbClr val="000000"/>
                          </a:solidFill>
                          <a:latin typeface="29LT Bukra Wide Bold"/>
                          <a:ea typeface="29LT Bukra Wide Bold"/>
                          <a:cs typeface="29LT Bukra Wide Bold"/>
                          <a:sym typeface="29LT Bukra Wide Bold"/>
                        </a:rPr>
                        <a:t>Chorisia Lounge:</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a:lnSpc>
                          <a:spcPts val="1679"/>
                        </a:lnSpc>
                        <a:defRPr/>
                      </a:pPr>
                      <a:r>
                        <a:rPr lang="ar-EG" sz="1200">
                          <a:solidFill>
                            <a:srgbClr val="000000"/>
                          </a:solidFill>
                          <a:latin typeface="29LT Bukra Wide"/>
                          <a:ea typeface="29LT Bukra Wide"/>
                          <a:cs typeface="29LT Bukra Wide"/>
                          <a:sym typeface="29LT Bukra Wide"/>
                          <a:rtl/>
                        </a:rPr>
                        <a:t>يقدم تجربة فاخرة مع تركيز على جودة المشروبات والضيافة، ويستقطب شريحة من العملاء الباحثين عن الفخامة</a:t>
                      </a:r>
                      <a:r>
                        <a:rPr lang="en-US" sz="1200">
                          <a:solidFill>
                            <a:srgbClr val="000000"/>
                          </a:solidFill>
                          <a:latin typeface="29LT Bukra Wide"/>
                          <a:ea typeface="29LT Bukra Wide"/>
                          <a:cs typeface="29LT Bukra Wide"/>
                          <a:sym typeface="29LT Bukra Wide"/>
                        </a:rPr>
                        <a:t>.</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9" name="Freeform 9"/>
          <p:cNvSpPr/>
          <p:nvPr/>
        </p:nvSpPr>
        <p:spPr>
          <a:xfrm>
            <a:off x="4958771" y="221819"/>
            <a:ext cx="2628235" cy="8421813"/>
          </a:xfrm>
          <a:custGeom>
            <a:avLst/>
            <a:gdLst/>
            <a:ahLst/>
            <a:cxnLst/>
            <a:rect l="l" t="t" r="r" b="b"/>
            <a:pathLst>
              <a:path w="2586830" h="8380366">
                <a:moveTo>
                  <a:pt x="0" y="0"/>
                </a:moveTo>
                <a:lnTo>
                  <a:pt x="2586831" y="0"/>
                </a:lnTo>
                <a:lnTo>
                  <a:pt x="2586831" y="8380366"/>
                </a:lnTo>
                <a:lnTo>
                  <a:pt x="0" y="8380366"/>
                </a:lnTo>
                <a:lnTo>
                  <a:pt x="0" y="0"/>
                </a:lnTo>
                <a:close/>
              </a:path>
            </a:pathLst>
          </a:custGeom>
          <a:blipFill>
            <a:blip r:embed="rId2"/>
            <a:stretch>
              <a:fillRect l="-202739" r="-21223"/>
            </a:stretch>
          </a:blipFill>
        </p:spPr>
      </p:sp>
      <p:sp>
        <p:nvSpPr>
          <p:cNvPr id="10" name="TextBox 10"/>
          <p:cNvSpPr txBox="1"/>
          <p:nvPr/>
        </p:nvSpPr>
        <p:spPr>
          <a:xfrm>
            <a:off x="342204" y="396298"/>
            <a:ext cx="4260215" cy="444627"/>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تابع: دراسة المنافسين المحليين:</a:t>
            </a:r>
          </a:p>
        </p:txBody>
      </p:sp>
      <p:sp>
        <p:nvSpPr>
          <p:cNvPr id="11" name="TextBox 11"/>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2259" y="-242484"/>
            <a:ext cx="7562259" cy="464246"/>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21467" y="10560012"/>
            <a:ext cx="7551627" cy="485253"/>
            <a:chOff x="0" y="0"/>
            <a:chExt cx="2899236" cy="17390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grpSp>
        <p:nvGrpSpPr>
          <p:cNvPr id="8" name="Group 8"/>
          <p:cNvGrpSpPr/>
          <p:nvPr/>
        </p:nvGrpSpPr>
        <p:grpSpPr>
          <a:xfrm>
            <a:off x="377756" y="979494"/>
            <a:ext cx="4254524" cy="4634069"/>
            <a:chOff x="0" y="0"/>
            <a:chExt cx="1524726" cy="1660746"/>
          </a:xfrm>
        </p:grpSpPr>
        <p:sp>
          <p:nvSpPr>
            <p:cNvPr id="9" name="Freeform 9"/>
            <p:cNvSpPr/>
            <p:nvPr/>
          </p:nvSpPr>
          <p:spPr>
            <a:xfrm>
              <a:off x="0" y="0"/>
              <a:ext cx="1524726" cy="1660746"/>
            </a:xfrm>
            <a:custGeom>
              <a:avLst/>
              <a:gdLst/>
              <a:ahLst/>
              <a:cxnLst/>
              <a:rect l="l" t="t" r="r" b="b"/>
              <a:pathLst>
                <a:path w="1524726" h="1660746">
                  <a:moveTo>
                    <a:pt x="47312" y="0"/>
                  </a:moveTo>
                  <a:lnTo>
                    <a:pt x="1477414" y="0"/>
                  </a:lnTo>
                  <a:cubicBezTo>
                    <a:pt x="1489961" y="0"/>
                    <a:pt x="1501995" y="4985"/>
                    <a:pt x="1510868" y="13857"/>
                  </a:cubicBezTo>
                  <a:cubicBezTo>
                    <a:pt x="1519741" y="22730"/>
                    <a:pt x="1524726" y="34764"/>
                    <a:pt x="1524726" y="47312"/>
                  </a:cubicBezTo>
                  <a:lnTo>
                    <a:pt x="1524726" y="1613434"/>
                  </a:lnTo>
                  <a:cubicBezTo>
                    <a:pt x="1524726" y="1639563"/>
                    <a:pt x="1503543" y="1660746"/>
                    <a:pt x="1477414" y="1660746"/>
                  </a:cubicBezTo>
                  <a:lnTo>
                    <a:pt x="47312" y="1660746"/>
                  </a:lnTo>
                  <a:cubicBezTo>
                    <a:pt x="21182" y="1660746"/>
                    <a:pt x="0" y="1639563"/>
                    <a:pt x="0" y="1613434"/>
                  </a:cubicBezTo>
                  <a:lnTo>
                    <a:pt x="0" y="47312"/>
                  </a:lnTo>
                  <a:cubicBezTo>
                    <a:pt x="0" y="21182"/>
                    <a:pt x="21182" y="0"/>
                    <a:pt x="47312" y="0"/>
                  </a:cubicBezTo>
                  <a:close/>
                </a:path>
              </a:pathLst>
            </a:custGeom>
            <a:solidFill>
              <a:srgbClr val="AB5B38"/>
            </a:solidFill>
          </p:spPr>
        </p:sp>
        <p:sp>
          <p:nvSpPr>
            <p:cNvPr id="10" name="TextBox 10"/>
            <p:cNvSpPr txBox="1"/>
            <p:nvPr/>
          </p:nvSpPr>
          <p:spPr>
            <a:xfrm>
              <a:off x="0" y="-28575"/>
              <a:ext cx="1524726" cy="1689321"/>
            </a:xfrm>
            <a:prstGeom prst="rect">
              <a:avLst/>
            </a:prstGeom>
          </p:spPr>
          <p:txBody>
            <a:bodyPr lIns="50800" tIns="50800" rIns="50800" bIns="50800" rtlCol="0" anchor="ctr"/>
            <a:lstStyle/>
            <a:p>
              <a:pPr algn="ctr">
                <a:lnSpc>
                  <a:spcPts val="1400"/>
                </a:lnSpc>
              </a:pPr>
              <a:endParaRPr/>
            </a:p>
          </p:txBody>
        </p:sp>
      </p:grpSp>
      <p:grpSp>
        <p:nvGrpSpPr>
          <p:cNvPr id="11" name="Group 11"/>
          <p:cNvGrpSpPr/>
          <p:nvPr/>
        </p:nvGrpSpPr>
        <p:grpSpPr>
          <a:xfrm>
            <a:off x="386083" y="5735551"/>
            <a:ext cx="6804244" cy="2192923"/>
            <a:chOff x="0" y="0"/>
            <a:chExt cx="2438487" cy="785894"/>
          </a:xfrm>
        </p:grpSpPr>
        <p:sp>
          <p:nvSpPr>
            <p:cNvPr id="12" name="Freeform 12"/>
            <p:cNvSpPr/>
            <p:nvPr/>
          </p:nvSpPr>
          <p:spPr>
            <a:xfrm>
              <a:off x="0" y="0"/>
              <a:ext cx="2438487" cy="785894"/>
            </a:xfrm>
            <a:custGeom>
              <a:avLst/>
              <a:gdLst/>
              <a:ahLst/>
              <a:cxnLst/>
              <a:rect l="l" t="t" r="r" b="b"/>
              <a:pathLst>
                <a:path w="2438487" h="785894">
                  <a:moveTo>
                    <a:pt x="29583" y="0"/>
                  </a:moveTo>
                  <a:lnTo>
                    <a:pt x="2408904" y="0"/>
                  </a:lnTo>
                  <a:cubicBezTo>
                    <a:pt x="2425243" y="0"/>
                    <a:pt x="2438487" y="13245"/>
                    <a:pt x="2438487" y="29583"/>
                  </a:cubicBezTo>
                  <a:lnTo>
                    <a:pt x="2438487" y="756311"/>
                  </a:lnTo>
                  <a:cubicBezTo>
                    <a:pt x="2438487" y="772649"/>
                    <a:pt x="2425243" y="785894"/>
                    <a:pt x="2408904" y="785894"/>
                  </a:cubicBezTo>
                  <a:lnTo>
                    <a:pt x="29583" y="785894"/>
                  </a:lnTo>
                  <a:cubicBezTo>
                    <a:pt x="13245" y="785894"/>
                    <a:pt x="0" y="772649"/>
                    <a:pt x="0" y="756311"/>
                  </a:cubicBezTo>
                  <a:lnTo>
                    <a:pt x="0" y="29583"/>
                  </a:lnTo>
                  <a:cubicBezTo>
                    <a:pt x="0" y="13245"/>
                    <a:pt x="13245" y="0"/>
                    <a:pt x="29583" y="0"/>
                  </a:cubicBezTo>
                  <a:close/>
                </a:path>
              </a:pathLst>
            </a:custGeom>
            <a:solidFill>
              <a:srgbClr val="B5886D"/>
            </a:solidFill>
          </p:spPr>
        </p:sp>
        <p:sp>
          <p:nvSpPr>
            <p:cNvPr id="13" name="TextBox 13"/>
            <p:cNvSpPr txBox="1"/>
            <p:nvPr/>
          </p:nvSpPr>
          <p:spPr>
            <a:xfrm>
              <a:off x="0" y="-28575"/>
              <a:ext cx="2438487" cy="814469"/>
            </a:xfrm>
            <a:prstGeom prst="rect">
              <a:avLst/>
            </a:prstGeom>
          </p:spPr>
          <p:txBody>
            <a:bodyPr lIns="50800" tIns="50800" rIns="50800" bIns="50800" rtlCol="0" anchor="ctr"/>
            <a:lstStyle/>
            <a:p>
              <a:pPr algn="ctr">
                <a:lnSpc>
                  <a:spcPts val="1400"/>
                </a:lnSpc>
              </a:pPr>
              <a:endParaRPr/>
            </a:p>
          </p:txBody>
        </p:sp>
      </p:grpSp>
      <p:sp>
        <p:nvSpPr>
          <p:cNvPr id="14" name="TextBox 14"/>
          <p:cNvSpPr txBox="1"/>
          <p:nvPr/>
        </p:nvSpPr>
        <p:spPr>
          <a:xfrm>
            <a:off x="756000" y="396298"/>
            <a:ext cx="3330734" cy="444627"/>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تحديد الفئة المستهدفة:</a:t>
            </a:r>
          </a:p>
        </p:txBody>
      </p:sp>
      <p:sp>
        <p:nvSpPr>
          <p:cNvPr id="15" name="TextBox 15"/>
          <p:cNvSpPr txBox="1"/>
          <p:nvPr/>
        </p:nvSpPr>
        <p:spPr>
          <a:xfrm>
            <a:off x="529870" y="1110356"/>
            <a:ext cx="3950297" cy="4224147"/>
          </a:xfrm>
          <a:prstGeom prst="rect">
            <a:avLst/>
          </a:prstGeom>
        </p:spPr>
        <p:txBody>
          <a:bodyPr lIns="0" tIns="0" rIns="0" bIns="0" rtlCol="0" anchor="t">
            <a:spAutoFit/>
          </a:bodyPr>
          <a:lstStyle/>
          <a:p>
            <a:pPr algn="ctr" rtl="1">
              <a:lnSpc>
                <a:spcPts val="3024"/>
              </a:lnSpc>
            </a:pPr>
            <a:r>
              <a:rPr lang="ar-EG" sz="1800" b="1">
                <a:solidFill>
                  <a:srgbClr val="FEF6EE"/>
                </a:solidFill>
                <a:latin typeface="29LT Bukra Wide Bold"/>
                <a:ea typeface="29LT Bukra Wide Bold"/>
                <a:cs typeface="29LT Bukra Wide Bold"/>
                <a:sym typeface="29LT Bukra Wide Bold"/>
                <a:rtl/>
              </a:rPr>
              <a:t>تحديد الفئة المستهدفة هو خطوة حاسمة لضمان نجاح مشروع المقهى في الرياض، حيث يتم التركيز على الشرائح السكانية التي تمتلك القدرة والرغبة في استهلاك منتجات المقهى. يعتمد هذا التحليل على معايير ديموغرافية، سلوكية، ونفسية لفهم احتياجات وتفضيلات العملاء المحتملين.</a:t>
            </a:r>
          </a:p>
        </p:txBody>
      </p:sp>
      <p:sp>
        <p:nvSpPr>
          <p:cNvPr id="16" name="Freeform 16"/>
          <p:cNvSpPr/>
          <p:nvPr/>
        </p:nvSpPr>
        <p:spPr>
          <a:xfrm>
            <a:off x="4974381" y="242998"/>
            <a:ext cx="2585619" cy="5370566"/>
          </a:xfrm>
          <a:custGeom>
            <a:avLst/>
            <a:gdLst/>
            <a:ahLst/>
            <a:cxnLst/>
            <a:rect l="l" t="t" r="r" b="b"/>
            <a:pathLst>
              <a:path w="2585619" h="5370566">
                <a:moveTo>
                  <a:pt x="0" y="0"/>
                </a:moveTo>
                <a:lnTo>
                  <a:pt x="2585619" y="0"/>
                </a:lnTo>
                <a:lnTo>
                  <a:pt x="2585619" y="5370566"/>
                </a:lnTo>
                <a:lnTo>
                  <a:pt x="0" y="5370566"/>
                </a:lnTo>
                <a:lnTo>
                  <a:pt x="0" y="0"/>
                </a:lnTo>
                <a:close/>
              </a:path>
            </a:pathLst>
          </a:custGeom>
          <a:blipFill>
            <a:blip r:embed="rId2"/>
            <a:stretch>
              <a:fillRect l="-177883" r="-33397"/>
            </a:stretch>
          </a:blipFill>
        </p:spPr>
      </p:sp>
      <p:sp>
        <p:nvSpPr>
          <p:cNvPr id="17" name="TextBox 17"/>
          <p:cNvSpPr txBox="1"/>
          <p:nvPr/>
        </p:nvSpPr>
        <p:spPr>
          <a:xfrm>
            <a:off x="1688314" y="5670619"/>
            <a:ext cx="4383555"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المعايير الديموغرافية:</a:t>
            </a:r>
          </a:p>
        </p:txBody>
      </p:sp>
      <p:sp>
        <p:nvSpPr>
          <p:cNvPr id="18" name="TextBox 18"/>
          <p:cNvSpPr txBox="1"/>
          <p:nvPr/>
        </p:nvSpPr>
        <p:spPr>
          <a:xfrm>
            <a:off x="529870" y="6153346"/>
            <a:ext cx="6660457" cy="155282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العمر: الشباب من </a:t>
            </a:r>
            <a:r>
              <a:rPr lang="en-US" sz="1100" b="1">
                <a:solidFill>
                  <a:srgbClr val="FEF6EE"/>
                </a:solidFill>
                <a:latin typeface="29LT Bukra Wide Bold"/>
                <a:ea typeface="29LT Bukra Wide Bold"/>
                <a:cs typeface="29LT Bukra Wide Bold"/>
                <a:sym typeface="29LT Bukra Wide Bold"/>
              </a:rPr>
              <a:t>18</a:t>
            </a:r>
            <a:r>
              <a:rPr lang="ar-EG" sz="1100" b="1">
                <a:solidFill>
                  <a:srgbClr val="FEF6EE"/>
                </a:solidFill>
                <a:latin typeface="29LT Bukra Wide Bold"/>
                <a:ea typeface="29LT Bukra Wide Bold"/>
                <a:cs typeface="29LT Bukra Wide Bold"/>
                <a:sym typeface="29LT Bukra Wide Bold"/>
                <a:rtl/>
              </a:rPr>
              <a:t> إلى </a:t>
            </a:r>
            <a:r>
              <a:rPr lang="en-US" sz="1100" b="1">
                <a:solidFill>
                  <a:srgbClr val="FEF6EE"/>
                </a:solidFill>
                <a:latin typeface="29LT Bukra Wide Bold"/>
                <a:ea typeface="29LT Bukra Wide Bold"/>
                <a:cs typeface="29LT Bukra Wide Bold"/>
                <a:sym typeface="29LT Bukra Wide Bold"/>
              </a:rPr>
              <a:t>35</a:t>
            </a:r>
            <a:r>
              <a:rPr lang="ar-EG" sz="1100" b="1">
                <a:solidFill>
                  <a:srgbClr val="FEF6EE"/>
                </a:solidFill>
                <a:latin typeface="29LT Bukra Wide Bold"/>
                <a:ea typeface="29LT Bukra Wide Bold"/>
                <a:cs typeface="29LT Bukra Wide Bold"/>
                <a:sym typeface="29LT Bukra Wide Bold"/>
                <a:rtl/>
              </a:rPr>
              <a:t> سنة يشكلون الشريحة الأكبر، نظراً لاهتمامهم بثقافة القهوة وتجارب المقاهي.</a:t>
            </a:r>
          </a:p>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الدخل: الطبقة المتوسطة والعليا التي تمتلك القدرة على الإنفاق على منتجات القهوة المختصة والخدمات المميزة.</a:t>
            </a:r>
          </a:p>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المهنة: الطلاب، العاملون في المكاتب، ورواد الأعمال الذين يبحثون عن أماكن للعمل والاجتماعات.</a:t>
            </a:r>
          </a:p>
        </p:txBody>
      </p:sp>
      <p:grpSp>
        <p:nvGrpSpPr>
          <p:cNvPr id="19" name="Group 19"/>
          <p:cNvGrpSpPr/>
          <p:nvPr/>
        </p:nvGrpSpPr>
        <p:grpSpPr>
          <a:xfrm>
            <a:off x="386083" y="8016299"/>
            <a:ext cx="6804244" cy="2105020"/>
            <a:chOff x="0" y="0"/>
            <a:chExt cx="2438487" cy="754392"/>
          </a:xfrm>
        </p:grpSpPr>
        <p:sp>
          <p:nvSpPr>
            <p:cNvPr id="20" name="Freeform 20"/>
            <p:cNvSpPr/>
            <p:nvPr/>
          </p:nvSpPr>
          <p:spPr>
            <a:xfrm>
              <a:off x="0" y="0"/>
              <a:ext cx="2438487" cy="754392"/>
            </a:xfrm>
            <a:custGeom>
              <a:avLst/>
              <a:gdLst/>
              <a:ahLst/>
              <a:cxnLst/>
              <a:rect l="l" t="t" r="r" b="b"/>
              <a:pathLst>
                <a:path w="2438487" h="754392">
                  <a:moveTo>
                    <a:pt x="29583" y="0"/>
                  </a:moveTo>
                  <a:lnTo>
                    <a:pt x="2408904" y="0"/>
                  </a:lnTo>
                  <a:cubicBezTo>
                    <a:pt x="2425243" y="0"/>
                    <a:pt x="2438487" y="13245"/>
                    <a:pt x="2438487" y="29583"/>
                  </a:cubicBezTo>
                  <a:lnTo>
                    <a:pt x="2438487" y="724809"/>
                  </a:lnTo>
                  <a:cubicBezTo>
                    <a:pt x="2438487" y="741147"/>
                    <a:pt x="2425243" y="754392"/>
                    <a:pt x="2408904" y="754392"/>
                  </a:cubicBezTo>
                  <a:lnTo>
                    <a:pt x="29583" y="754392"/>
                  </a:lnTo>
                  <a:cubicBezTo>
                    <a:pt x="13245" y="754392"/>
                    <a:pt x="0" y="741147"/>
                    <a:pt x="0" y="724809"/>
                  </a:cubicBezTo>
                  <a:lnTo>
                    <a:pt x="0" y="29583"/>
                  </a:lnTo>
                  <a:cubicBezTo>
                    <a:pt x="0" y="13245"/>
                    <a:pt x="13245" y="0"/>
                    <a:pt x="29583" y="0"/>
                  </a:cubicBezTo>
                  <a:close/>
                </a:path>
              </a:pathLst>
            </a:custGeom>
            <a:solidFill>
              <a:srgbClr val="B5886D"/>
            </a:solidFill>
          </p:spPr>
        </p:sp>
        <p:sp>
          <p:nvSpPr>
            <p:cNvPr id="21" name="TextBox 21"/>
            <p:cNvSpPr txBox="1"/>
            <p:nvPr/>
          </p:nvSpPr>
          <p:spPr>
            <a:xfrm>
              <a:off x="0" y="-28575"/>
              <a:ext cx="2438487" cy="782967"/>
            </a:xfrm>
            <a:prstGeom prst="rect">
              <a:avLst/>
            </a:prstGeom>
          </p:spPr>
          <p:txBody>
            <a:bodyPr lIns="50800" tIns="50800" rIns="50800" bIns="50800" rtlCol="0" anchor="ctr"/>
            <a:lstStyle/>
            <a:p>
              <a:pPr algn="ctr">
                <a:lnSpc>
                  <a:spcPts val="1400"/>
                </a:lnSpc>
              </a:pPr>
              <a:endParaRPr/>
            </a:p>
          </p:txBody>
        </p:sp>
      </p:grpSp>
      <p:sp>
        <p:nvSpPr>
          <p:cNvPr id="22" name="TextBox 22"/>
          <p:cNvSpPr txBox="1"/>
          <p:nvPr/>
        </p:nvSpPr>
        <p:spPr>
          <a:xfrm>
            <a:off x="1724207" y="7951367"/>
            <a:ext cx="4383555"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المعايير السلوكية:</a:t>
            </a:r>
          </a:p>
        </p:txBody>
      </p:sp>
      <p:sp>
        <p:nvSpPr>
          <p:cNvPr id="23" name="TextBox 23"/>
          <p:cNvSpPr txBox="1"/>
          <p:nvPr/>
        </p:nvSpPr>
        <p:spPr>
          <a:xfrm>
            <a:off x="529870" y="8383173"/>
            <a:ext cx="6660457" cy="155282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أنماط الاستهلاك: تكرار زيارة المقاهي، تفضيل القهوة المختصة، الاهتمام بالتجارب الجديدة.</a:t>
            </a:r>
          </a:p>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الولاء للعلامة التجارية: العملاء الذين يفضلون مقاهي تقدم جودة عالية وخدمة متميزة.</a:t>
            </a:r>
          </a:p>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القنوات المفضلة: الطلب عبر التطبيقات الرقمية، الزيارة المباشرة، والاستفادة من العروض الترويجية.</a:t>
            </a:r>
          </a:p>
        </p:txBody>
      </p:sp>
      <p:sp>
        <p:nvSpPr>
          <p:cNvPr id="24" name="TextBox 24"/>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2259" y="-242484"/>
            <a:ext cx="7582961" cy="422799"/>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377756" y="1440984"/>
            <a:ext cx="4254524" cy="3513517"/>
            <a:chOff x="0" y="0"/>
            <a:chExt cx="1524726" cy="1259165"/>
          </a:xfrm>
        </p:grpSpPr>
        <p:sp>
          <p:nvSpPr>
            <p:cNvPr id="6" name="Freeform 6"/>
            <p:cNvSpPr/>
            <p:nvPr/>
          </p:nvSpPr>
          <p:spPr>
            <a:xfrm>
              <a:off x="0" y="0"/>
              <a:ext cx="1524726" cy="1259165"/>
            </a:xfrm>
            <a:custGeom>
              <a:avLst/>
              <a:gdLst/>
              <a:ahLst/>
              <a:cxnLst/>
              <a:rect l="l" t="t" r="r" b="b"/>
              <a:pathLst>
                <a:path w="1524726" h="1259165">
                  <a:moveTo>
                    <a:pt x="47312" y="0"/>
                  </a:moveTo>
                  <a:lnTo>
                    <a:pt x="1477414" y="0"/>
                  </a:lnTo>
                  <a:cubicBezTo>
                    <a:pt x="1489961" y="0"/>
                    <a:pt x="1501995" y="4985"/>
                    <a:pt x="1510868" y="13857"/>
                  </a:cubicBezTo>
                  <a:cubicBezTo>
                    <a:pt x="1519741" y="22730"/>
                    <a:pt x="1524726" y="34764"/>
                    <a:pt x="1524726" y="47312"/>
                  </a:cubicBezTo>
                  <a:lnTo>
                    <a:pt x="1524726" y="1211853"/>
                  </a:lnTo>
                  <a:cubicBezTo>
                    <a:pt x="1524726" y="1237983"/>
                    <a:pt x="1503543" y="1259165"/>
                    <a:pt x="1477414" y="1259165"/>
                  </a:cubicBezTo>
                  <a:lnTo>
                    <a:pt x="47312" y="1259165"/>
                  </a:lnTo>
                  <a:cubicBezTo>
                    <a:pt x="21182" y="1259165"/>
                    <a:pt x="0" y="1237983"/>
                    <a:pt x="0" y="1211853"/>
                  </a:cubicBezTo>
                  <a:lnTo>
                    <a:pt x="0" y="47312"/>
                  </a:lnTo>
                  <a:cubicBezTo>
                    <a:pt x="0" y="21182"/>
                    <a:pt x="21182" y="0"/>
                    <a:pt x="47312" y="0"/>
                  </a:cubicBezTo>
                  <a:close/>
                </a:path>
              </a:pathLst>
            </a:custGeom>
            <a:solidFill>
              <a:srgbClr val="AB5B38"/>
            </a:solidFill>
          </p:spPr>
        </p:sp>
        <p:sp>
          <p:nvSpPr>
            <p:cNvPr id="7" name="TextBox 7"/>
            <p:cNvSpPr txBox="1"/>
            <p:nvPr/>
          </p:nvSpPr>
          <p:spPr>
            <a:xfrm>
              <a:off x="0" y="-28575"/>
              <a:ext cx="1524726" cy="1287740"/>
            </a:xfrm>
            <a:prstGeom prst="rect">
              <a:avLst/>
            </a:prstGeom>
          </p:spPr>
          <p:txBody>
            <a:bodyPr lIns="50800" tIns="50800" rIns="50800" bIns="50800" rtlCol="0" anchor="ctr"/>
            <a:lstStyle/>
            <a:p>
              <a:pPr algn="ctr">
                <a:lnSpc>
                  <a:spcPts val="1400"/>
                </a:lnSpc>
              </a:pPr>
              <a:endParaRPr/>
            </a:p>
          </p:txBody>
        </p:sp>
      </p:grpSp>
      <p:grpSp>
        <p:nvGrpSpPr>
          <p:cNvPr id="8" name="Group 8"/>
          <p:cNvGrpSpPr/>
          <p:nvPr/>
        </p:nvGrpSpPr>
        <p:grpSpPr>
          <a:xfrm>
            <a:off x="422030" y="5125951"/>
            <a:ext cx="6804244" cy="1101144"/>
            <a:chOff x="0" y="0"/>
            <a:chExt cx="2438487" cy="394625"/>
          </a:xfrm>
        </p:grpSpPr>
        <p:sp>
          <p:nvSpPr>
            <p:cNvPr id="9" name="Freeform 9"/>
            <p:cNvSpPr/>
            <p:nvPr/>
          </p:nvSpPr>
          <p:spPr>
            <a:xfrm>
              <a:off x="0" y="0"/>
              <a:ext cx="2438487" cy="394625"/>
            </a:xfrm>
            <a:custGeom>
              <a:avLst/>
              <a:gdLst/>
              <a:ahLst/>
              <a:cxnLst/>
              <a:rect l="l" t="t" r="r" b="b"/>
              <a:pathLst>
                <a:path w="2438487" h="394625">
                  <a:moveTo>
                    <a:pt x="29583" y="0"/>
                  </a:moveTo>
                  <a:lnTo>
                    <a:pt x="2408904" y="0"/>
                  </a:lnTo>
                  <a:cubicBezTo>
                    <a:pt x="2425243" y="0"/>
                    <a:pt x="2438487" y="13245"/>
                    <a:pt x="2438487" y="29583"/>
                  </a:cubicBezTo>
                  <a:lnTo>
                    <a:pt x="2438487" y="365042"/>
                  </a:lnTo>
                  <a:cubicBezTo>
                    <a:pt x="2438487" y="381380"/>
                    <a:pt x="2425243" y="394625"/>
                    <a:pt x="2408904" y="394625"/>
                  </a:cubicBezTo>
                  <a:lnTo>
                    <a:pt x="29583" y="394625"/>
                  </a:lnTo>
                  <a:cubicBezTo>
                    <a:pt x="13245" y="394625"/>
                    <a:pt x="0" y="381380"/>
                    <a:pt x="0" y="365042"/>
                  </a:cubicBezTo>
                  <a:lnTo>
                    <a:pt x="0" y="29583"/>
                  </a:lnTo>
                  <a:cubicBezTo>
                    <a:pt x="0" y="13245"/>
                    <a:pt x="13245" y="0"/>
                    <a:pt x="29583" y="0"/>
                  </a:cubicBezTo>
                  <a:close/>
                </a:path>
              </a:pathLst>
            </a:custGeom>
            <a:solidFill>
              <a:srgbClr val="B5886D"/>
            </a:solidFill>
          </p:spPr>
        </p:sp>
        <p:sp>
          <p:nvSpPr>
            <p:cNvPr id="10" name="TextBox 10"/>
            <p:cNvSpPr txBox="1"/>
            <p:nvPr/>
          </p:nvSpPr>
          <p:spPr>
            <a:xfrm>
              <a:off x="0" y="-28575"/>
              <a:ext cx="2438487" cy="423200"/>
            </a:xfrm>
            <a:prstGeom prst="rect">
              <a:avLst/>
            </a:prstGeom>
          </p:spPr>
          <p:txBody>
            <a:bodyPr lIns="50800" tIns="50800" rIns="50800" bIns="50800" rtlCol="0" anchor="ctr"/>
            <a:lstStyle/>
            <a:p>
              <a:pPr algn="ctr">
                <a:lnSpc>
                  <a:spcPts val="1400"/>
                </a:lnSpc>
              </a:pPr>
              <a:endParaRPr/>
            </a:p>
          </p:txBody>
        </p:sp>
      </p:grpSp>
      <p:sp>
        <p:nvSpPr>
          <p:cNvPr id="11" name="TextBox 11"/>
          <p:cNvSpPr txBox="1"/>
          <p:nvPr/>
        </p:nvSpPr>
        <p:spPr>
          <a:xfrm>
            <a:off x="0" y="396298"/>
            <a:ext cx="4842734" cy="873252"/>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تحليل الاتجاهات الحديثة في صناعة القهوة:</a:t>
            </a:r>
          </a:p>
        </p:txBody>
      </p:sp>
      <p:sp>
        <p:nvSpPr>
          <p:cNvPr id="12" name="TextBox 12"/>
          <p:cNvSpPr txBox="1"/>
          <p:nvPr/>
        </p:nvSpPr>
        <p:spPr>
          <a:xfrm>
            <a:off x="529870" y="1583404"/>
            <a:ext cx="3950297" cy="3081147"/>
          </a:xfrm>
          <a:prstGeom prst="rect">
            <a:avLst/>
          </a:prstGeom>
        </p:spPr>
        <p:txBody>
          <a:bodyPr lIns="0" tIns="0" rIns="0" bIns="0" rtlCol="0" anchor="t">
            <a:spAutoFit/>
          </a:bodyPr>
          <a:lstStyle/>
          <a:p>
            <a:pPr algn="ctr" rtl="1">
              <a:lnSpc>
                <a:spcPts val="3024"/>
              </a:lnSpc>
            </a:pPr>
            <a:r>
              <a:rPr lang="ar-EG" sz="1800" b="1">
                <a:solidFill>
                  <a:srgbClr val="FEF6EE"/>
                </a:solidFill>
                <a:latin typeface="29LT Bukra Wide Bold"/>
                <a:ea typeface="29LT Bukra Wide Bold"/>
                <a:cs typeface="29LT Bukra Wide Bold"/>
                <a:sym typeface="29LT Bukra Wide Bold"/>
                <a:rtl/>
              </a:rPr>
              <a:t>تشهد صناعة القهوة في عام </a:t>
            </a:r>
            <a:r>
              <a:rPr lang="en-US" sz="1800" b="1">
                <a:solidFill>
                  <a:srgbClr val="FEF6EE"/>
                </a:solidFill>
                <a:latin typeface="29LT Bukra Wide Bold"/>
                <a:ea typeface="29LT Bukra Wide Bold"/>
                <a:cs typeface="29LT Bukra Wide Bold"/>
                <a:sym typeface="29LT Bukra Wide Bold"/>
              </a:rPr>
              <a:t>2024</a:t>
            </a:r>
            <a:r>
              <a:rPr lang="ar-EG" sz="1800" b="1">
                <a:solidFill>
                  <a:srgbClr val="FEF6EE"/>
                </a:solidFill>
                <a:latin typeface="29LT Bukra Wide Bold"/>
                <a:ea typeface="29LT Bukra Wide Bold"/>
                <a:cs typeface="29LT Bukra Wide Bold"/>
                <a:sym typeface="29LT Bukra Wide Bold"/>
                <a:rtl/>
              </a:rPr>
              <a:t> عدة توجهات حديثة تؤثر بشكل كبير على السوق وسلوك المستهلكين، مما يفتح فرصاً جديدة للمشاريع في هذا القطاع. من أبرز هذه الاتجاهات:</a:t>
            </a:r>
          </a:p>
        </p:txBody>
      </p:sp>
      <p:sp>
        <p:nvSpPr>
          <p:cNvPr id="13" name="TextBox 13"/>
          <p:cNvSpPr txBox="1"/>
          <p:nvPr/>
        </p:nvSpPr>
        <p:spPr>
          <a:xfrm>
            <a:off x="1122065" y="5070901"/>
            <a:ext cx="5315869"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الطلب المتزايد على القهوة المختصة:</a:t>
            </a:r>
          </a:p>
        </p:txBody>
      </p:sp>
      <p:sp>
        <p:nvSpPr>
          <p:cNvPr id="14" name="TextBox 14"/>
          <p:cNvSpPr txBox="1"/>
          <p:nvPr/>
        </p:nvSpPr>
        <p:spPr>
          <a:xfrm>
            <a:off x="493923" y="5495517"/>
            <a:ext cx="6660457" cy="52412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يزداد اهتمام المستهلكين بالقهوة عالية الجودة والمصنوعة بطرق احترافية، مما يعزز الطلب على المقاهي التي تقدم تجارب فريدة ومميزة.</a:t>
            </a:r>
          </a:p>
        </p:txBody>
      </p:sp>
      <p:sp>
        <p:nvSpPr>
          <p:cNvPr id="15" name="Freeform 15"/>
          <p:cNvSpPr/>
          <p:nvPr/>
        </p:nvSpPr>
        <p:spPr>
          <a:xfrm>
            <a:off x="4953708" y="201096"/>
            <a:ext cx="2585619" cy="4712016"/>
          </a:xfrm>
          <a:custGeom>
            <a:avLst/>
            <a:gdLst/>
            <a:ahLst/>
            <a:cxnLst/>
            <a:rect l="l" t="t" r="r" b="b"/>
            <a:pathLst>
              <a:path w="2585619" h="4712016">
                <a:moveTo>
                  <a:pt x="0" y="0"/>
                </a:moveTo>
                <a:lnTo>
                  <a:pt x="2585619" y="0"/>
                </a:lnTo>
                <a:lnTo>
                  <a:pt x="2585619" y="4712017"/>
                </a:lnTo>
                <a:lnTo>
                  <a:pt x="0" y="4712017"/>
                </a:lnTo>
                <a:lnTo>
                  <a:pt x="0" y="0"/>
                </a:lnTo>
                <a:close/>
              </a:path>
            </a:pathLst>
          </a:custGeom>
          <a:blipFill>
            <a:blip r:embed="rId2"/>
            <a:stretch>
              <a:fillRect l="-19045" t="-13559" r="-19045"/>
            </a:stretch>
          </a:blipFill>
        </p:spPr>
      </p:sp>
      <p:grpSp>
        <p:nvGrpSpPr>
          <p:cNvPr id="16" name="Group 16"/>
          <p:cNvGrpSpPr/>
          <p:nvPr/>
        </p:nvGrpSpPr>
        <p:grpSpPr>
          <a:xfrm>
            <a:off x="422030" y="6321455"/>
            <a:ext cx="6804244" cy="1123119"/>
            <a:chOff x="0" y="0"/>
            <a:chExt cx="2438487" cy="402501"/>
          </a:xfrm>
        </p:grpSpPr>
        <p:sp>
          <p:nvSpPr>
            <p:cNvPr id="17" name="Freeform 17"/>
            <p:cNvSpPr/>
            <p:nvPr/>
          </p:nvSpPr>
          <p:spPr>
            <a:xfrm>
              <a:off x="0" y="0"/>
              <a:ext cx="2438487" cy="402501"/>
            </a:xfrm>
            <a:custGeom>
              <a:avLst/>
              <a:gdLst/>
              <a:ahLst/>
              <a:cxnLst/>
              <a:rect l="l" t="t" r="r" b="b"/>
              <a:pathLst>
                <a:path w="2438487" h="402501">
                  <a:moveTo>
                    <a:pt x="29583" y="0"/>
                  </a:moveTo>
                  <a:lnTo>
                    <a:pt x="2408904" y="0"/>
                  </a:lnTo>
                  <a:cubicBezTo>
                    <a:pt x="2425243" y="0"/>
                    <a:pt x="2438487" y="13245"/>
                    <a:pt x="2438487" y="29583"/>
                  </a:cubicBezTo>
                  <a:lnTo>
                    <a:pt x="2438487" y="372918"/>
                  </a:lnTo>
                  <a:cubicBezTo>
                    <a:pt x="2438487" y="389256"/>
                    <a:pt x="2425243" y="402501"/>
                    <a:pt x="2408904" y="402501"/>
                  </a:cubicBezTo>
                  <a:lnTo>
                    <a:pt x="29583" y="402501"/>
                  </a:lnTo>
                  <a:cubicBezTo>
                    <a:pt x="13245" y="402501"/>
                    <a:pt x="0" y="389256"/>
                    <a:pt x="0" y="372918"/>
                  </a:cubicBezTo>
                  <a:lnTo>
                    <a:pt x="0" y="29583"/>
                  </a:lnTo>
                  <a:cubicBezTo>
                    <a:pt x="0" y="13245"/>
                    <a:pt x="13245" y="0"/>
                    <a:pt x="29583" y="0"/>
                  </a:cubicBezTo>
                  <a:close/>
                </a:path>
              </a:pathLst>
            </a:custGeom>
            <a:solidFill>
              <a:srgbClr val="B5886D"/>
            </a:solidFill>
          </p:spPr>
        </p:sp>
        <p:sp>
          <p:nvSpPr>
            <p:cNvPr id="18" name="TextBox 18"/>
            <p:cNvSpPr txBox="1"/>
            <p:nvPr/>
          </p:nvSpPr>
          <p:spPr>
            <a:xfrm>
              <a:off x="0" y="-28575"/>
              <a:ext cx="2438487" cy="431076"/>
            </a:xfrm>
            <a:prstGeom prst="rect">
              <a:avLst/>
            </a:prstGeom>
          </p:spPr>
          <p:txBody>
            <a:bodyPr lIns="50800" tIns="50800" rIns="50800" bIns="50800" rtlCol="0" anchor="ctr"/>
            <a:lstStyle/>
            <a:p>
              <a:pPr algn="ctr">
                <a:lnSpc>
                  <a:spcPts val="1400"/>
                </a:lnSpc>
              </a:pPr>
              <a:endParaRPr/>
            </a:p>
          </p:txBody>
        </p:sp>
      </p:grpSp>
      <p:sp>
        <p:nvSpPr>
          <p:cNvPr id="19" name="TextBox 19"/>
          <p:cNvSpPr txBox="1"/>
          <p:nvPr/>
        </p:nvSpPr>
        <p:spPr>
          <a:xfrm>
            <a:off x="974202" y="6305395"/>
            <a:ext cx="5535626"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الاهتمام بالقهوة العضوية والمستدامة:</a:t>
            </a:r>
          </a:p>
        </p:txBody>
      </p:sp>
      <p:sp>
        <p:nvSpPr>
          <p:cNvPr id="20" name="TextBox 20"/>
          <p:cNvSpPr txBox="1"/>
          <p:nvPr/>
        </p:nvSpPr>
        <p:spPr>
          <a:xfrm>
            <a:off x="601763" y="6778240"/>
            <a:ext cx="6660457" cy="52412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يفضل عدد متزايد من العملاء المنتجات العضوية والصديقة للبيئة، مما يدفع المقاهي إلى تبني ممارسات مستدامة في الإنتاج والتغليف.</a:t>
            </a:r>
          </a:p>
        </p:txBody>
      </p:sp>
      <p:grpSp>
        <p:nvGrpSpPr>
          <p:cNvPr id="21" name="Group 21"/>
          <p:cNvGrpSpPr/>
          <p:nvPr/>
        </p:nvGrpSpPr>
        <p:grpSpPr>
          <a:xfrm>
            <a:off x="422030" y="7539825"/>
            <a:ext cx="6804244" cy="1123119"/>
            <a:chOff x="0" y="0"/>
            <a:chExt cx="2438487" cy="402501"/>
          </a:xfrm>
        </p:grpSpPr>
        <p:sp>
          <p:nvSpPr>
            <p:cNvPr id="22" name="Freeform 22"/>
            <p:cNvSpPr/>
            <p:nvPr/>
          </p:nvSpPr>
          <p:spPr>
            <a:xfrm>
              <a:off x="0" y="0"/>
              <a:ext cx="2438487" cy="402501"/>
            </a:xfrm>
            <a:custGeom>
              <a:avLst/>
              <a:gdLst/>
              <a:ahLst/>
              <a:cxnLst/>
              <a:rect l="l" t="t" r="r" b="b"/>
              <a:pathLst>
                <a:path w="2438487" h="402501">
                  <a:moveTo>
                    <a:pt x="29583" y="0"/>
                  </a:moveTo>
                  <a:lnTo>
                    <a:pt x="2408904" y="0"/>
                  </a:lnTo>
                  <a:cubicBezTo>
                    <a:pt x="2425243" y="0"/>
                    <a:pt x="2438487" y="13245"/>
                    <a:pt x="2438487" y="29583"/>
                  </a:cubicBezTo>
                  <a:lnTo>
                    <a:pt x="2438487" y="372918"/>
                  </a:lnTo>
                  <a:cubicBezTo>
                    <a:pt x="2438487" y="389256"/>
                    <a:pt x="2425243" y="402501"/>
                    <a:pt x="2408904" y="402501"/>
                  </a:cubicBezTo>
                  <a:lnTo>
                    <a:pt x="29583" y="402501"/>
                  </a:lnTo>
                  <a:cubicBezTo>
                    <a:pt x="13245" y="402501"/>
                    <a:pt x="0" y="389256"/>
                    <a:pt x="0" y="372918"/>
                  </a:cubicBezTo>
                  <a:lnTo>
                    <a:pt x="0" y="29583"/>
                  </a:lnTo>
                  <a:cubicBezTo>
                    <a:pt x="0" y="13245"/>
                    <a:pt x="13245" y="0"/>
                    <a:pt x="29583" y="0"/>
                  </a:cubicBezTo>
                  <a:close/>
                </a:path>
              </a:pathLst>
            </a:custGeom>
            <a:solidFill>
              <a:srgbClr val="B5886D"/>
            </a:solidFill>
          </p:spPr>
        </p:sp>
        <p:sp>
          <p:nvSpPr>
            <p:cNvPr id="23" name="TextBox 23"/>
            <p:cNvSpPr txBox="1"/>
            <p:nvPr/>
          </p:nvSpPr>
          <p:spPr>
            <a:xfrm>
              <a:off x="0" y="-28575"/>
              <a:ext cx="2438487" cy="431076"/>
            </a:xfrm>
            <a:prstGeom prst="rect">
              <a:avLst/>
            </a:prstGeom>
          </p:spPr>
          <p:txBody>
            <a:bodyPr lIns="50800" tIns="50800" rIns="50800" bIns="50800" rtlCol="0" anchor="ctr"/>
            <a:lstStyle/>
            <a:p>
              <a:pPr algn="ctr">
                <a:lnSpc>
                  <a:spcPts val="1400"/>
                </a:lnSpc>
              </a:pPr>
              <a:endParaRPr/>
            </a:p>
          </p:txBody>
        </p:sp>
      </p:grpSp>
      <p:sp>
        <p:nvSpPr>
          <p:cNvPr id="24" name="TextBox 24"/>
          <p:cNvSpPr txBox="1"/>
          <p:nvPr/>
        </p:nvSpPr>
        <p:spPr>
          <a:xfrm>
            <a:off x="974202" y="7444575"/>
            <a:ext cx="5535626"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استخدام التكنولوجيا:</a:t>
            </a:r>
          </a:p>
        </p:txBody>
      </p:sp>
      <p:sp>
        <p:nvSpPr>
          <p:cNvPr id="25" name="TextBox 25"/>
          <p:cNvSpPr txBox="1"/>
          <p:nvPr/>
        </p:nvSpPr>
        <p:spPr>
          <a:xfrm>
            <a:off x="601763" y="7879677"/>
            <a:ext cx="6660457" cy="52412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تتبنى المقاهي الحديثة حلولاً تقنية مثل الطلب والدفع الإلكتروني، تطبيقات الهواتف الذكية، وأنظمة الولاء الرقمية لتحسين تجربة العميل وزيادة الكفاءة.</a:t>
            </a:r>
          </a:p>
        </p:txBody>
      </p:sp>
      <p:grpSp>
        <p:nvGrpSpPr>
          <p:cNvPr id="26" name="Group 26"/>
          <p:cNvGrpSpPr/>
          <p:nvPr/>
        </p:nvGrpSpPr>
        <p:grpSpPr>
          <a:xfrm>
            <a:off x="422030" y="8798394"/>
            <a:ext cx="6804244" cy="1123119"/>
            <a:chOff x="0" y="0"/>
            <a:chExt cx="2438487" cy="402501"/>
          </a:xfrm>
        </p:grpSpPr>
        <p:sp>
          <p:nvSpPr>
            <p:cNvPr id="27" name="Freeform 27"/>
            <p:cNvSpPr/>
            <p:nvPr/>
          </p:nvSpPr>
          <p:spPr>
            <a:xfrm>
              <a:off x="0" y="0"/>
              <a:ext cx="2438487" cy="402501"/>
            </a:xfrm>
            <a:custGeom>
              <a:avLst/>
              <a:gdLst/>
              <a:ahLst/>
              <a:cxnLst/>
              <a:rect l="l" t="t" r="r" b="b"/>
              <a:pathLst>
                <a:path w="2438487" h="402501">
                  <a:moveTo>
                    <a:pt x="29583" y="0"/>
                  </a:moveTo>
                  <a:lnTo>
                    <a:pt x="2408904" y="0"/>
                  </a:lnTo>
                  <a:cubicBezTo>
                    <a:pt x="2425243" y="0"/>
                    <a:pt x="2438487" y="13245"/>
                    <a:pt x="2438487" y="29583"/>
                  </a:cubicBezTo>
                  <a:lnTo>
                    <a:pt x="2438487" y="372918"/>
                  </a:lnTo>
                  <a:cubicBezTo>
                    <a:pt x="2438487" y="389256"/>
                    <a:pt x="2425243" y="402501"/>
                    <a:pt x="2408904" y="402501"/>
                  </a:cubicBezTo>
                  <a:lnTo>
                    <a:pt x="29583" y="402501"/>
                  </a:lnTo>
                  <a:cubicBezTo>
                    <a:pt x="13245" y="402501"/>
                    <a:pt x="0" y="389256"/>
                    <a:pt x="0" y="372918"/>
                  </a:cubicBezTo>
                  <a:lnTo>
                    <a:pt x="0" y="29583"/>
                  </a:lnTo>
                  <a:cubicBezTo>
                    <a:pt x="0" y="13245"/>
                    <a:pt x="13245" y="0"/>
                    <a:pt x="29583" y="0"/>
                  </a:cubicBezTo>
                  <a:close/>
                </a:path>
              </a:pathLst>
            </a:custGeom>
            <a:solidFill>
              <a:srgbClr val="B5886D"/>
            </a:solidFill>
          </p:spPr>
        </p:sp>
        <p:sp>
          <p:nvSpPr>
            <p:cNvPr id="28" name="TextBox 28"/>
            <p:cNvSpPr txBox="1"/>
            <p:nvPr/>
          </p:nvSpPr>
          <p:spPr>
            <a:xfrm>
              <a:off x="0" y="-28575"/>
              <a:ext cx="2438487" cy="431076"/>
            </a:xfrm>
            <a:prstGeom prst="rect">
              <a:avLst/>
            </a:prstGeom>
          </p:spPr>
          <p:txBody>
            <a:bodyPr lIns="50800" tIns="50800" rIns="50800" bIns="50800" rtlCol="0" anchor="ctr"/>
            <a:lstStyle/>
            <a:p>
              <a:pPr algn="ctr">
                <a:lnSpc>
                  <a:spcPts val="1400"/>
                </a:lnSpc>
              </a:pPr>
              <a:endParaRPr/>
            </a:p>
          </p:txBody>
        </p:sp>
      </p:grpSp>
      <p:sp>
        <p:nvSpPr>
          <p:cNvPr id="29" name="TextBox 29"/>
          <p:cNvSpPr txBox="1"/>
          <p:nvPr/>
        </p:nvSpPr>
        <p:spPr>
          <a:xfrm>
            <a:off x="974202" y="8777244"/>
            <a:ext cx="5535626"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تغير أذواق المستهلكين:</a:t>
            </a:r>
          </a:p>
        </p:txBody>
      </p:sp>
      <p:sp>
        <p:nvSpPr>
          <p:cNvPr id="30" name="TextBox 30"/>
          <p:cNvSpPr txBox="1"/>
          <p:nvPr/>
        </p:nvSpPr>
        <p:spPr>
          <a:xfrm>
            <a:off x="601763" y="9250446"/>
            <a:ext cx="6660457" cy="52412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يبرز توجه نحو المشروبات الباردة، القهوة المنكهة، وخيارات صحية مثل القهوة الخالية من الكافيين أو منخفضة السعرات.</a:t>
            </a:r>
          </a:p>
        </p:txBody>
      </p:sp>
      <p:grpSp>
        <p:nvGrpSpPr>
          <p:cNvPr id="31" name="Group 31"/>
          <p:cNvGrpSpPr/>
          <p:nvPr/>
        </p:nvGrpSpPr>
        <p:grpSpPr>
          <a:xfrm>
            <a:off x="764" y="10746524"/>
            <a:ext cx="7572330" cy="298741"/>
            <a:chOff x="0" y="0"/>
            <a:chExt cx="2899236" cy="173904"/>
          </a:xfrm>
        </p:grpSpPr>
        <p:sp>
          <p:nvSpPr>
            <p:cNvPr id="32" name="Freeform 32"/>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33" name="TextBox 33"/>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sp>
        <p:nvSpPr>
          <p:cNvPr id="34" name="TextBox 34"/>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2259" y="-97419"/>
            <a:ext cx="7562259" cy="443522"/>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764" y="10746524"/>
            <a:ext cx="7551627" cy="298741"/>
            <a:chOff x="0" y="0"/>
            <a:chExt cx="2899236" cy="17390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grpSp>
        <p:nvGrpSpPr>
          <p:cNvPr id="8" name="Group 8"/>
          <p:cNvGrpSpPr/>
          <p:nvPr/>
        </p:nvGrpSpPr>
        <p:grpSpPr>
          <a:xfrm>
            <a:off x="377756" y="1925551"/>
            <a:ext cx="6804244" cy="1101144"/>
            <a:chOff x="0" y="0"/>
            <a:chExt cx="2438487" cy="394625"/>
          </a:xfrm>
        </p:grpSpPr>
        <p:sp>
          <p:nvSpPr>
            <p:cNvPr id="9" name="Freeform 9"/>
            <p:cNvSpPr/>
            <p:nvPr/>
          </p:nvSpPr>
          <p:spPr>
            <a:xfrm>
              <a:off x="0" y="0"/>
              <a:ext cx="2438487" cy="394625"/>
            </a:xfrm>
            <a:custGeom>
              <a:avLst/>
              <a:gdLst/>
              <a:ahLst/>
              <a:cxnLst/>
              <a:rect l="l" t="t" r="r" b="b"/>
              <a:pathLst>
                <a:path w="2438487" h="394625">
                  <a:moveTo>
                    <a:pt x="29583" y="0"/>
                  </a:moveTo>
                  <a:lnTo>
                    <a:pt x="2408904" y="0"/>
                  </a:lnTo>
                  <a:cubicBezTo>
                    <a:pt x="2425243" y="0"/>
                    <a:pt x="2438487" y="13245"/>
                    <a:pt x="2438487" y="29583"/>
                  </a:cubicBezTo>
                  <a:lnTo>
                    <a:pt x="2438487" y="365042"/>
                  </a:lnTo>
                  <a:cubicBezTo>
                    <a:pt x="2438487" y="381380"/>
                    <a:pt x="2425243" y="394625"/>
                    <a:pt x="2408904" y="394625"/>
                  </a:cubicBezTo>
                  <a:lnTo>
                    <a:pt x="29583" y="394625"/>
                  </a:lnTo>
                  <a:cubicBezTo>
                    <a:pt x="13245" y="394625"/>
                    <a:pt x="0" y="381380"/>
                    <a:pt x="0" y="365042"/>
                  </a:cubicBezTo>
                  <a:lnTo>
                    <a:pt x="0" y="29583"/>
                  </a:lnTo>
                  <a:cubicBezTo>
                    <a:pt x="0" y="13245"/>
                    <a:pt x="13245" y="0"/>
                    <a:pt x="29583" y="0"/>
                  </a:cubicBezTo>
                  <a:close/>
                </a:path>
              </a:pathLst>
            </a:custGeom>
            <a:solidFill>
              <a:srgbClr val="B5886D"/>
            </a:solidFill>
          </p:spPr>
        </p:sp>
        <p:sp>
          <p:nvSpPr>
            <p:cNvPr id="10" name="TextBox 10"/>
            <p:cNvSpPr txBox="1"/>
            <p:nvPr/>
          </p:nvSpPr>
          <p:spPr>
            <a:xfrm>
              <a:off x="0" y="-28575"/>
              <a:ext cx="2438487" cy="423200"/>
            </a:xfrm>
            <a:prstGeom prst="rect">
              <a:avLst/>
            </a:prstGeom>
          </p:spPr>
          <p:txBody>
            <a:bodyPr lIns="50800" tIns="50800" rIns="50800" bIns="50800" rtlCol="0" anchor="ctr"/>
            <a:lstStyle/>
            <a:p>
              <a:pPr algn="ctr">
                <a:lnSpc>
                  <a:spcPts val="1400"/>
                </a:lnSpc>
              </a:pPr>
              <a:endParaRPr/>
            </a:p>
          </p:txBody>
        </p:sp>
      </p:grpSp>
      <p:grpSp>
        <p:nvGrpSpPr>
          <p:cNvPr id="11" name="Group 11"/>
          <p:cNvGrpSpPr/>
          <p:nvPr/>
        </p:nvGrpSpPr>
        <p:grpSpPr>
          <a:xfrm>
            <a:off x="377756" y="3160045"/>
            <a:ext cx="6804244" cy="1123119"/>
            <a:chOff x="0" y="0"/>
            <a:chExt cx="2438487" cy="402501"/>
          </a:xfrm>
        </p:grpSpPr>
        <p:sp>
          <p:nvSpPr>
            <p:cNvPr id="12" name="Freeform 12"/>
            <p:cNvSpPr/>
            <p:nvPr/>
          </p:nvSpPr>
          <p:spPr>
            <a:xfrm>
              <a:off x="0" y="0"/>
              <a:ext cx="2438487" cy="402501"/>
            </a:xfrm>
            <a:custGeom>
              <a:avLst/>
              <a:gdLst/>
              <a:ahLst/>
              <a:cxnLst/>
              <a:rect l="l" t="t" r="r" b="b"/>
              <a:pathLst>
                <a:path w="2438487" h="402501">
                  <a:moveTo>
                    <a:pt x="29583" y="0"/>
                  </a:moveTo>
                  <a:lnTo>
                    <a:pt x="2408904" y="0"/>
                  </a:lnTo>
                  <a:cubicBezTo>
                    <a:pt x="2425243" y="0"/>
                    <a:pt x="2438487" y="13245"/>
                    <a:pt x="2438487" y="29583"/>
                  </a:cubicBezTo>
                  <a:lnTo>
                    <a:pt x="2438487" y="372918"/>
                  </a:lnTo>
                  <a:cubicBezTo>
                    <a:pt x="2438487" y="389256"/>
                    <a:pt x="2425243" y="402501"/>
                    <a:pt x="2408904" y="402501"/>
                  </a:cubicBezTo>
                  <a:lnTo>
                    <a:pt x="29583" y="402501"/>
                  </a:lnTo>
                  <a:cubicBezTo>
                    <a:pt x="13245" y="402501"/>
                    <a:pt x="0" y="389256"/>
                    <a:pt x="0" y="372918"/>
                  </a:cubicBezTo>
                  <a:lnTo>
                    <a:pt x="0" y="29583"/>
                  </a:lnTo>
                  <a:cubicBezTo>
                    <a:pt x="0" y="13245"/>
                    <a:pt x="13245" y="0"/>
                    <a:pt x="29583" y="0"/>
                  </a:cubicBezTo>
                  <a:close/>
                </a:path>
              </a:pathLst>
            </a:custGeom>
            <a:solidFill>
              <a:srgbClr val="B5886D"/>
            </a:solidFill>
          </p:spPr>
        </p:sp>
        <p:sp>
          <p:nvSpPr>
            <p:cNvPr id="13" name="TextBox 13"/>
            <p:cNvSpPr txBox="1"/>
            <p:nvPr/>
          </p:nvSpPr>
          <p:spPr>
            <a:xfrm>
              <a:off x="0" y="-28575"/>
              <a:ext cx="2438487" cy="431076"/>
            </a:xfrm>
            <a:prstGeom prst="rect">
              <a:avLst/>
            </a:prstGeom>
          </p:spPr>
          <p:txBody>
            <a:bodyPr lIns="50800" tIns="50800" rIns="50800" bIns="50800" rtlCol="0" anchor="ctr"/>
            <a:lstStyle/>
            <a:p>
              <a:pPr algn="ctr">
                <a:lnSpc>
                  <a:spcPts val="1400"/>
                </a:lnSpc>
              </a:pPr>
              <a:endParaRPr/>
            </a:p>
          </p:txBody>
        </p:sp>
      </p:grpSp>
      <p:sp>
        <p:nvSpPr>
          <p:cNvPr id="14" name="Freeform 14"/>
          <p:cNvSpPr/>
          <p:nvPr/>
        </p:nvSpPr>
        <p:spPr>
          <a:xfrm>
            <a:off x="377756" y="4775520"/>
            <a:ext cx="6804244" cy="4540286"/>
          </a:xfrm>
          <a:custGeom>
            <a:avLst/>
            <a:gdLst/>
            <a:ahLst/>
            <a:cxnLst/>
            <a:rect l="l" t="t" r="r" b="b"/>
            <a:pathLst>
              <a:path w="6804244" h="4540286">
                <a:moveTo>
                  <a:pt x="0" y="0"/>
                </a:moveTo>
                <a:lnTo>
                  <a:pt x="6804244" y="0"/>
                </a:lnTo>
                <a:lnTo>
                  <a:pt x="6804244" y="4540287"/>
                </a:lnTo>
                <a:lnTo>
                  <a:pt x="0" y="4540287"/>
                </a:lnTo>
                <a:lnTo>
                  <a:pt x="0" y="0"/>
                </a:lnTo>
                <a:close/>
              </a:path>
            </a:pathLst>
          </a:custGeom>
          <a:blipFill>
            <a:blip r:embed="rId2"/>
            <a:stretch>
              <a:fillRect/>
            </a:stretch>
          </a:blipFill>
        </p:spPr>
      </p:sp>
      <p:sp>
        <p:nvSpPr>
          <p:cNvPr id="15" name="TextBox 15"/>
          <p:cNvSpPr txBox="1"/>
          <p:nvPr/>
        </p:nvSpPr>
        <p:spPr>
          <a:xfrm>
            <a:off x="1358633" y="347449"/>
            <a:ext cx="4842734" cy="1301877"/>
          </a:xfrm>
          <a:prstGeom prst="rect">
            <a:avLst/>
          </a:prstGeom>
        </p:spPr>
        <p:txBody>
          <a:bodyPr lIns="0" tIns="0" rIns="0" bIns="0" rtlCol="0" anchor="t">
            <a:spAutoFit/>
          </a:bodyPr>
          <a:lstStyle/>
          <a:p>
            <a:pPr algn="ctr" rtl="1">
              <a:lnSpc>
                <a:spcPts val="3383"/>
              </a:lnSpc>
            </a:pPr>
            <a:r>
              <a:rPr lang="ar-EG" sz="1800" b="1">
                <a:solidFill>
                  <a:srgbClr val="000000"/>
                </a:solidFill>
                <a:latin typeface="29LT Bukra Wide Bold"/>
                <a:ea typeface="29LT Bukra Wide Bold"/>
                <a:cs typeface="29LT Bukra Wide Bold"/>
                <a:sym typeface="29LT Bukra Wide Bold"/>
                <a:rtl/>
              </a:rPr>
              <a:t>تابع.</a:t>
            </a:r>
          </a:p>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تحليل الاتجاهات الحديثة في صناعة القهوة:</a:t>
            </a:r>
          </a:p>
        </p:txBody>
      </p:sp>
      <p:sp>
        <p:nvSpPr>
          <p:cNvPr id="16" name="TextBox 16"/>
          <p:cNvSpPr txBox="1"/>
          <p:nvPr/>
        </p:nvSpPr>
        <p:spPr>
          <a:xfrm>
            <a:off x="1113738" y="1870501"/>
            <a:ext cx="5315869"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تجارب العملاء المخصصة:</a:t>
            </a:r>
          </a:p>
        </p:txBody>
      </p:sp>
      <p:sp>
        <p:nvSpPr>
          <p:cNvPr id="17" name="TextBox 17"/>
          <p:cNvSpPr txBox="1"/>
          <p:nvPr/>
        </p:nvSpPr>
        <p:spPr>
          <a:xfrm>
            <a:off x="521543" y="2343346"/>
            <a:ext cx="6660457" cy="52412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يفضل العملاء المقاهي التي تقدم خيارات تخصيص المشروبات وتجارب فريدة تلبي احتياجاتهم الفردية.</a:t>
            </a:r>
          </a:p>
        </p:txBody>
      </p:sp>
      <p:sp>
        <p:nvSpPr>
          <p:cNvPr id="18" name="TextBox 18"/>
          <p:cNvSpPr txBox="1"/>
          <p:nvPr/>
        </p:nvSpPr>
        <p:spPr>
          <a:xfrm>
            <a:off x="893982" y="3104995"/>
            <a:ext cx="5535626"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التركيز على الصحة والعافية:</a:t>
            </a:r>
          </a:p>
        </p:txBody>
      </p:sp>
      <p:sp>
        <p:nvSpPr>
          <p:cNvPr id="19" name="TextBox 19"/>
          <p:cNvSpPr txBox="1"/>
          <p:nvPr/>
        </p:nvSpPr>
        <p:spPr>
          <a:xfrm>
            <a:off x="521543" y="3577840"/>
            <a:ext cx="6660457" cy="52412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زيادة الطلب على المشروبات التي تحتوي على مكونات طبيعية وفوائد صحية، مثل القهوة مع الحليب النباتي أو الإضافات الصحية.</a:t>
            </a:r>
          </a:p>
        </p:txBody>
      </p:sp>
      <p:sp>
        <p:nvSpPr>
          <p:cNvPr id="20" name="TextBox 20"/>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4622" y="-242484"/>
            <a:ext cx="7555378" cy="574641"/>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7898" y="10425451"/>
            <a:ext cx="7574172" cy="305909"/>
            <a:chOff x="0" y="0"/>
            <a:chExt cx="2899236" cy="17390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sp>
        <p:nvSpPr>
          <p:cNvPr id="8" name="Freeform 8"/>
          <p:cNvSpPr/>
          <p:nvPr/>
        </p:nvSpPr>
        <p:spPr>
          <a:xfrm flipH="1" flipV="1">
            <a:off x="377756" y="4529463"/>
            <a:ext cx="3431192" cy="2695007"/>
          </a:xfrm>
          <a:custGeom>
            <a:avLst/>
            <a:gdLst/>
            <a:ahLst/>
            <a:cxnLst/>
            <a:rect l="l" t="t" r="r" b="b"/>
            <a:pathLst>
              <a:path w="3431192" h="2695007">
                <a:moveTo>
                  <a:pt x="3431192" y="2695008"/>
                </a:moveTo>
                <a:lnTo>
                  <a:pt x="0" y="2695008"/>
                </a:lnTo>
                <a:lnTo>
                  <a:pt x="0" y="0"/>
                </a:lnTo>
                <a:lnTo>
                  <a:pt x="3431192" y="0"/>
                </a:lnTo>
                <a:lnTo>
                  <a:pt x="3431192" y="2695008"/>
                </a:lnTo>
                <a:close/>
              </a:path>
            </a:pathLst>
          </a:custGeom>
          <a:blipFill>
            <a:blip>
              <a:extLst>
                <a:ext uri="{96DAC541-7B7A-43D3-8B79-37D633B846F1}">
                  <asvg:svgBlip xmlns:asvg="http://schemas.microsoft.com/office/drawing/2016/SVG/main" r:embed="rId2"/>
                </a:ext>
              </a:extLst>
            </a:blip>
            <a:stretch>
              <a:fillRect l="-2865" b="-32790"/>
            </a:stretch>
          </a:blipFill>
        </p:spPr>
      </p:sp>
      <p:sp>
        <p:nvSpPr>
          <p:cNvPr id="9" name="Freeform 9"/>
          <p:cNvSpPr/>
          <p:nvPr/>
        </p:nvSpPr>
        <p:spPr>
          <a:xfrm flipV="1">
            <a:off x="3942413" y="4529463"/>
            <a:ext cx="3431192" cy="2695007"/>
          </a:xfrm>
          <a:custGeom>
            <a:avLst/>
            <a:gdLst/>
            <a:ahLst/>
            <a:cxnLst/>
            <a:rect l="l" t="t" r="r" b="b"/>
            <a:pathLst>
              <a:path w="3431192" h="2695007">
                <a:moveTo>
                  <a:pt x="0" y="2695008"/>
                </a:moveTo>
                <a:lnTo>
                  <a:pt x="3431192" y="2695008"/>
                </a:lnTo>
                <a:lnTo>
                  <a:pt x="3431192" y="0"/>
                </a:lnTo>
                <a:lnTo>
                  <a:pt x="0" y="0"/>
                </a:lnTo>
                <a:lnTo>
                  <a:pt x="0" y="2695008"/>
                </a:lnTo>
                <a:close/>
              </a:path>
            </a:pathLst>
          </a:custGeom>
          <a:blipFill>
            <a:blip>
              <a:extLst>
                <a:ext uri="{96DAC541-7B7A-43D3-8B79-37D633B846F1}">
                  <asvg:svgBlip xmlns:asvg="http://schemas.microsoft.com/office/drawing/2016/SVG/main" r:embed="rId3"/>
                </a:ext>
              </a:extLst>
            </a:blip>
            <a:stretch>
              <a:fillRect l="-2865" b="-32790"/>
            </a:stretch>
          </a:blipFill>
        </p:spPr>
      </p:sp>
      <p:grpSp>
        <p:nvGrpSpPr>
          <p:cNvPr id="10" name="Group 10"/>
          <p:cNvGrpSpPr/>
          <p:nvPr/>
        </p:nvGrpSpPr>
        <p:grpSpPr>
          <a:xfrm>
            <a:off x="206578" y="7592212"/>
            <a:ext cx="7139755" cy="1056974"/>
            <a:chOff x="0" y="0"/>
            <a:chExt cx="2558727" cy="378795"/>
          </a:xfrm>
        </p:grpSpPr>
        <p:sp>
          <p:nvSpPr>
            <p:cNvPr id="11" name="Freeform 11"/>
            <p:cNvSpPr/>
            <p:nvPr/>
          </p:nvSpPr>
          <p:spPr>
            <a:xfrm>
              <a:off x="0" y="0"/>
              <a:ext cx="2558727" cy="378795"/>
            </a:xfrm>
            <a:custGeom>
              <a:avLst/>
              <a:gdLst/>
              <a:ahLst/>
              <a:cxnLst/>
              <a:rect l="l" t="t" r="r" b="b"/>
              <a:pathLst>
                <a:path w="2558727" h="378795">
                  <a:moveTo>
                    <a:pt x="28193" y="0"/>
                  </a:moveTo>
                  <a:lnTo>
                    <a:pt x="2530534" y="0"/>
                  </a:lnTo>
                  <a:cubicBezTo>
                    <a:pt x="2546105" y="0"/>
                    <a:pt x="2558727" y="12622"/>
                    <a:pt x="2558727" y="28193"/>
                  </a:cubicBezTo>
                  <a:lnTo>
                    <a:pt x="2558727" y="350603"/>
                  </a:lnTo>
                  <a:cubicBezTo>
                    <a:pt x="2558727" y="366173"/>
                    <a:pt x="2546105" y="378795"/>
                    <a:pt x="2530534" y="378795"/>
                  </a:cubicBezTo>
                  <a:lnTo>
                    <a:pt x="28193" y="378795"/>
                  </a:lnTo>
                  <a:cubicBezTo>
                    <a:pt x="12622" y="378795"/>
                    <a:pt x="0" y="366173"/>
                    <a:pt x="0" y="350603"/>
                  </a:cubicBezTo>
                  <a:lnTo>
                    <a:pt x="0" y="28193"/>
                  </a:lnTo>
                  <a:cubicBezTo>
                    <a:pt x="0" y="12622"/>
                    <a:pt x="12622" y="0"/>
                    <a:pt x="28193" y="0"/>
                  </a:cubicBezTo>
                  <a:close/>
                </a:path>
              </a:pathLst>
            </a:custGeom>
            <a:solidFill>
              <a:srgbClr val="B5886D"/>
            </a:solidFill>
          </p:spPr>
        </p:sp>
        <p:sp>
          <p:nvSpPr>
            <p:cNvPr id="12" name="TextBox 12"/>
            <p:cNvSpPr txBox="1"/>
            <p:nvPr/>
          </p:nvSpPr>
          <p:spPr>
            <a:xfrm>
              <a:off x="0" y="-28575"/>
              <a:ext cx="2558727" cy="407370"/>
            </a:xfrm>
            <a:prstGeom prst="rect">
              <a:avLst/>
            </a:prstGeom>
          </p:spPr>
          <p:txBody>
            <a:bodyPr lIns="50800" tIns="50800" rIns="50800" bIns="50800" rtlCol="0" anchor="ctr"/>
            <a:lstStyle/>
            <a:p>
              <a:pPr algn="ctr">
                <a:lnSpc>
                  <a:spcPts val="1400"/>
                </a:lnSpc>
              </a:pPr>
              <a:endParaRPr/>
            </a:p>
          </p:txBody>
        </p:sp>
      </p:grpSp>
      <p:sp>
        <p:nvSpPr>
          <p:cNvPr id="13" name="Freeform 13"/>
          <p:cNvSpPr/>
          <p:nvPr/>
        </p:nvSpPr>
        <p:spPr>
          <a:xfrm>
            <a:off x="0" y="8697262"/>
            <a:ext cx="7560000" cy="1237091"/>
          </a:xfrm>
          <a:custGeom>
            <a:avLst/>
            <a:gdLst/>
            <a:ahLst/>
            <a:cxnLst/>
            <a:rect l="l" t="t" r="r" b="b"/>
            <a:pathLst>
              <a:path w="7560000" h="1237091">
                <a:moveTo>
                  <a:pt x="0" y="0"/>
                </a:moveTo>
                <a:lnTo>
                  <a:pt x="7560000" y="0"/>
                </a:lnTo>
                <a:lnTo>
                  <a:pt x="7560000" y="1237091"/>
                </a:lnTo>
                <a:lnTo>
                  <a:pt x="0" y="1237091"/>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4" name="Freeform 14"/>
          <p:cNvSpPr/>
          <p:nvPr/>
        </p:nvSpPr>
        <p:spPr>
          <a:xfrm>
            <a:off x="3942413" y="1767279"/>
            <a:ext cx="3431192" cy="2695007"/>
          </a:xfrm>
          <a:custGeom>
            <a:avLst/>
            <a:gdLst/>
            <a:ahLst/>
            <a:cxnLst/>
            <a:rect l="l" t="t" r="r" b="b"/>
            <a:pathLst>
              <a:path w="3431192" h="2695007">
                <a:moveTo>
                  <a:pt x="0" y="0"/>
                </a:moveTo>
                <a:lnTo>
                  <a:pt x="3431192" y="0"/>
                </a:lnTo>
                <a:lnTo>
                  <a:pt x="3431192" y="2695007"/>
                </a:lnTo>
                <a:lnTo>
                  <a:pt x="0" y="2695007"/>
                </a:lnTo>
                <a:lnTo>
                  <a:pt x="0" y="0"/>
                </a:lnTo>
                <a:close/>
              </a:path>
            </a:pathLst>
          </a:custGeom>
          <a:blipFill>
            <a:blip>
              <a:extLst>
                <a:ext uri="{96DAC541-7B7A-43D3-8B79-37D633B846F1}">
                  <asvg:svgBlip xmlns:asvg="http://schemas.microsoft.com/office/drawing/2016/SVG/main" r:embed="rId5"/>
                </a:ext>
              </a:extLst>
            </a:blip>
            <a:stretch>
              <a:fillRect l="-2865" b="-32790"/>
            </a:stretch>
          </a:blipFill>
        </p:spPr>
      </p:sp>
      <p:sp>
        <p:nvSpPr>
          <p:cNvPr id="15" name="TextBox 15"/>
          <p:cNvSpPr txBox="1"/>
          <p:nvPr/>
        </p:nvSpPr>
        <p:spPr>
          <a:xfrm>
            <a:off x="2969819" y="311373"/>
            <a:ext cx="1820545" cy="444627"/>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تحليل </a:t>
            </a:r>
            <a:r>
              <a:rPr lang="en-US" sz="1800" b="1">
                <a:solidFill>
                  <a:srgbClr val="000000"/>
                </a:solidFill>
                <a:latin typeface="29LT Bukra Wide Bold"/>
                <a:ea typeface="29LT Bukra Wide Bold"/>
                <a:cs typeface="29LT Bukra Wide Bold"/>
                <a:sym typeface="29LT Bukra Wide Bold"/>
              </a:rPr>
              <a:t>SWOT</a:t>
            </a:r>
            <a:r>
              <a:rPr lang="ar-EG" sz="1800" b="1">
                <a:solidFill>
                  <a:srgbClr val="000000"/>
                </a:solidFill>
                <a:latin typeface="29LT Bukra Wide Bold"/>
                <a:ea typeface="29LT Bukra Wide Bold"/>
                <a:cs typeface="29LT Bukra Wide Bold"/>
                <a:sym typeface="29LT Bukra Wide Bold"/>
                <a:rtl/>
              </a:rPr>
              <a:t>:</a:t>
            </a:r>
          </a:p>
        </p:txBody>
      </p:sp>
      <p:sp>
        <p:nvSpPr>
          <p:cNvPr id="16" name="TextBox 16"/>
          <p:cNvSpPr txBox="1"/>
          <p:nvPr/>
        </p:nvSpPr>
        <p:spPr>
          <a:xfrm>
            <a:off x="356972" y="7721373"/>
            <a:ext cx="6796160" cy="781302"/>
          </a:xfrm>
          <a:prstGeom prst="rect">
            <a:avLst/>
          </a:prstGeom>
        </p:spPr>
        <p:txBody>
          <a:bodyPr lIns="0" tIns="0" rIns="0" bIns="0" rtlCol="0" anchor="t">
            <a:spAutoFit/>
          </a:bodyPr>
          <a:lstStyle/>
          <a:p>
            <a:pPr algn="ctr" rtl="1">
              <a:lnSpc>
                <a:spcPts val="2068"/>
              </a:lnSpc>
            </a:pPr>
            <a:r>
              <a:rPr lang="ar-EG" sz="1100" b="1">
                <a:solidFill>
                  <a:srgbClr val="FEF6EE"/>
                </a:solidFill>
                <a:latin typeface="29LT Bukra Wide Bold"/>
                <a:ea typeface="29LT Bukra Wide Bold"/>
                <a:cs typeface="29LT Bukra Wide Bold"/>
                <a:sym typeface="29LT Bukra Wide Bold"/>
                <a:rtl/>
              </a:rPr>
              <a:t>يساعد هذا التحليل في وضع استراتيجيات فعالة لتعزيز نقاط القوة، معالجة نقاط الضعف، استغلال الفرص المتاحة، والتقليل من تأثير التهديدات، مما يساهم في نجاح واستدامة مشروع المقهى.</a:t>
            </a:r>
          </a:p>
        </p:txBody>
      </p:sp>
      <p:sp>
        <p:nvSpPr>
          <p:cNvPr id="17" name="TextBox 17"/>
          <p:cNvSpPr txBox="1"/>
          <p:nvPr/>
        </p:nvSpPr>
        <p:spPr>
          <a:xfrm>
            <a:off x="356972" y="946500"/>
            <a:ext cx="6796160" cy="590581"/>
          </a:xfrm>
          <a:prstGeom prst="rect">
            <a:avLst/>
          </a:prstGeom>
        </p:spPr>
        <p:txBody>
          <a:bodyPr lIns="0" tIns="0" rIns="0" bIns="0" rtlCol="0" anchor="t">
            <a:spAutoFit/>
          </a:bodyPr>
          <a:lstStyle/>
          <a:p>
            <a:pPr algn="ctr" rtl="1">
              <a:lnSpc>
                <a:spcPts val="1573"/>
              </a:lnSpc>
              <a:spcBef>
                <a:spcPct val="0"/>
              </a:spcBef>
            </a:pPr>
            <a:r>
              <a:rPr lang="ar-EG" sz="1123" b="1" spc="3">
                <a:solidFill>
                  <a:srgbClr val="000000"/>
                </a:solidFill>
                <a:latin typeface="29LT Bukra Wide Bold"/>
                <a:ea typeface="29LT Bukra Wide Bold"/>
                <a:cs typeface="29LT Bukra Wide Bold"/>
                <a:sym typeface="29LT Bukra Wide Bold"/>
                <a:rtl/>
              </a:rPr>
              <a:t>يُعد تحليل </a:t>
            </a:r>
            <a:r>
              <a:rPr lang="en-US" sz="1123" b="1" spc="3">
                <a:solidFill>
                  <a:srgbClr val="000000"/>
                </a:solidFill>
                <a:latin typeface="29LT Bukra Wide Bold"/>
                <a:ea typeface="29LT Bukra Wide Bold"/>
                <a:cs typeface="29LT Bukra Wide Bold"/>
                <a:sym typeface="29LT Bukra Wide Bold"/>
              </a:rPr>
              <a:t>SWOT</a:t>
            </a:r>
            <a:r>
              <a:rPr lang="ar-EG" sz="1123" b="1" spc="3">
                <a:solidFill>
                  <a:srgbClr val="000000"/>
                </a:solidFill>
                <a:latin typeface="29LT Bukra Wide Bold"/>
                <a:ea typeface="29LT Bukra Wide Bold"/>
                <a:cs typeface="29LT Bukra Wide Bold"/>
                <a:sym typeface="29LT Bukra Wide Bold"/>
                <a:rtl/>
              </a:rPr>
              <a:t> أداة استراتيجية مهمة تساعد في تقييم الوضع الحالي لمشروع المقهى في الرياض من خلال تحديد نقاط القوة والضعف الداخلية، بالإضافة إلى الفرص والتهديدات الخارجية التي قد تؤثر على نجاح المشروع.</a:t>
            </a:r>
          </a:p>
        </p:txBody>
      </p:sp>
      <p:sp>
        <p:nvSpPr>
          <p:cNvPr id="18" name="TextBox 18"/>
          <p:cNvSpPr txBox="1"/>
          <p:nvPr/>
        </p:nvSpPr>
        <p:spPr>
          <a:xfrm>
            <a:off x="4416567" y="1955351"/>
            <a:ext cx="2393864" cy="316023"/>
          </a:xfrm>
          <a:prstGeom prst="rect">
            <a:avLst/>
          </a:prstGeom>
        </p:spPr>
        <p:txBody>
          <a:bodyPr lIns="0" tIns="0" rIns="0" bIns="0" rtlCol="0" anchor="t">
            <a:spAutoFit/>
          </a:bodyPr>
          <a:lstStyle/>
          <a:p>
            <a:pPr algn="ctr" rtl="1">
              <a:lnSpc>
                <a:spcPts val="2380"/>
              </a:lnSpc>
              <a:spcBef>
                <a:spcPct val="0"/>
              </a:spcBef>
            </a:pPr>
            <a:r>
              <a:rPr lang="ar-EG" sz="1266" b="1">
                <a:solidFill>
                  <a:srgbClr val="000000"/>
                </a:solidFill>
                <a:latin typeface="29LT Bukra Wide Bold"/>
                <a:ea typeface="29LT Bukra Wide Bold"/>
                <a:cs typeface="29LT Bukra Wide Bold"/>
                <a:sym typeface="29LT Bukra Wide Bold"/>
                <a:rtl/>
              </a:rPr>
              <a:t>نقاط القوة (</a:t>
            </a:r>
            <a:r>
              <a:rPr lang="en-US" sz="1266" b="1">
                <a:solidFill>
                  <a:srgbClr val="000000"/>
                </a:solidFill>
                <a:latin typeface="29LT Bukra Wide Bold"/>
                <a:ea typeface="29LT Bukra Wide Bold"/>
                <a:cs typeface="29LT Bukra Wide Bold"/>
                <a:sym typeface="29LT Bukra Wide Bold"/>
              </a:rPr>
              <a:t>Strengths</a:t>
            </a:r>
            <a:r>
              <a:rPr lang="ar-EG" sz="1266" b="1">
                <a:solidFill>
                  <a:srgbClr val="000000"/>
                </a:solidFill>
                <a:latin typeface="29LT Bukra Wide Bold"/>
                <a:ea typeface="29LT Bukra Wide Bold"/>
                <a:cs typeface="29LT Bukra Wide Bold"/>
                <a:sym typeface="29LT Bukra Wide Bold"/>
                <a:rtl/>
              </a:rPr>
              <a:t>)</a:t>
            </a:r>
          </a:p>
        </p:txBody>
      </p:sp>
      <p:sp>
        <p:nvSpPr>
          <p:cNvPr id="19" name="TextBox 19"/>
          <p:cNvSpPr txBox="1"/>
          <p:nvPr/>
        </p:nvSpPr>
        <p:spPr>
          <a:xfrm>
            <a:off x="4084610" y="2284983"/>
            <a:ext cx="3094468" cy="1893514"/>
          </a:xfrm>
          <a:prstGeom prst="rect">
            <a:avLst/>
          </a:prstGeom>
        </p:spPr>
        <p:txBody>
          <a:bodyPr lIns="0" tIns="0" rIns="0" bIns="0" rtlCol="0" anchor="t">
            <a:spAutoFit/>
          </a:bodyPr>
          <a:lstStyle/>
          <a:p>
            <a:pPr marL="195403" lvl="1" indent="-97701" algn="r" rtl="1">
              <a:lnSpc>
                <a:spcPts val="1701"/>
              </a:lnSpc>
              <a:buFont typeface="Arial"/>
              <a:buChar char="•"/>
            </a:pPr>
            <a:r>
              <a:rPr lang="ar-EG" sz="905" b="1">
                <a:solidFill>
                  <a:srgbClr val="000000"/>
                </a:solidFill>
                <a:latin typeface="29LT Bukra Wide Bold"/>
                <a:ea typeface="29LT Bukra Wide Bold"/>
                <a:cs typeface="29LT Bukra Wide Bold"/>
                <a:sym typeface="29LT Bukra Wide Bold"/>
                <a:rtl/>
              </a:rPr>
              <a:t>جودة عالية للقهوة والمنتجات المقدمة.</a:t>
            </a:r>
          </a:p>
          <a:p>
            <a:pPr marL="195403" lvl="1" indent="-97701" algn="r" rtl="1">
              <a:lnSpc>
                <a:spcPts val="1701"/>
              </a:lnSpc>
              <a:buFont typeface="Arial"/>
              <a:buChar char="•"/>
            </a:pPr>
            <a:r>
              <a:rPr lang="ar-EG" sz="905" b="1">
                <a:solidFill>
                  <a:srgbClr val="000000"/>
                </a:solidFill>
                <a:latin typeface="29LT Bukra Wide Bold"/>
                <a:ea typeface="29LT Bukra Wide Bold"/>
                <a:cs typeface="29LT Bukra Wide Bold"/>
                <a:sym typeface="29LT Bukra Wide Bold"/>
                <a:rtl/>
              </a:rPr>
              <a:t>موقع استراتيجي في منطقة ذات حركة مرور عالية.</a:t>
            </a:r>
          </a:p>
          <a:p>
            <a:pPr marL="195403" lvl="1" indent="-97701" algn="r" rtl="1">
              <a:lnSpc>
                <a:spcPts val="1701"/>
              </a:lnSpc>
              <a:buFont typeface="Arial"/>
              <a:buChar char="•"/>
            </a:pPr>
            <a:r>
              <a:rPr lang="ar-EG" sz="905" b="1">
                <a:solidFill>
                  <a:srgbClr val="000000"/>
                </a:solidFill>
                <a:latin typeface="29LT Bukra Wide Bold"/>
                <a:ea typeface="29LT Bukra Wide Bold"/>
                <a:cs typeface="29LT Bukra Wide Bold"/>
                <a:sym typeface="29LT Bukra Wide Bold"/>
                <a:rtl/>
              </a:rPr>
              <a:t>فريق عمل مدرب ومتمرس في تقديم خدمة مميزة.</a:t>
            </a:r>
          </a:p>
          <a:p>
            <a:pPr marL="195403" lvl="1" indent="-97701" algn="r" rtl="1">
              <a:lnSpc>
                <a:spcPts val="1701"/>
              </a:lnSpc>
              <a:buFont typeface="Arial"/>
              <a:buChar char="•"/>
            </a:pPr>
            <a:r>
              <a:rPr lang="ar-EG" sz="905" b="1">
                <a:solidFill>
                  <a:srgbClr val="000000"/>
                </a:solidFill>
                <a:latin typeface="29LT Bukra Wide Bold"/>
                <a:ea typeface="29LT Bukra Wide Bold"/>
                <a:cs typeface="29LT Bukra Wide Bold"/>
                <a:sym typeface="29LT Bukra Wide Bold"/>
                <a:rtl/>
              </a:rPr>
              <a:t>استخدام التكنولوجيا في تسهيل الطلب والدفع.</a:t>
            </a:r>
          </a:p>
          <a:p>
            <a:pPr marL="195403" lvl="1" indent="-97701" algn="r" rtl="1">
              <a:lnSpc>
                <a:spcPts val="1701"/>
              </a:lnSpc>
              <a:buFont typeface="Arial"/>
              <a:buChar char="•"/>
            </a:pPr>
            <a:r>
              <a:rPr lang="ar-EG" sz="905" b="1">
                <a:solidFill>
                  <a:srgbClr val="000000"/>
                </a:solidFill>
                <a:latin typeface="29LT Bukra Wide Bold"/>
                <a:ea typeface="29LT Bukra Wide Bold"/>
                <a:cs typeface="29LT Bukra Wide Bold"/>
                <a:sym typeface="29LT Bukra Wide Bold"/>
                <a:rtl/>
              </a:rPr>
              <a:t>تجربة عميل فريدة ومريحة تجذب شرائح متعددة.</a:t>
            </a:r>
          </a:p>
        </p:txBody>
      </p:sp>
      <p:sp>
        <p:nvSpPr>
          <p:cNvPr id="20" name="Freeform 20"/>
          <p:cNvSpPr/>
          <p:nvPr/>
        </p:nvSpPr>
        <p:spPr>
          <a:xfrm flipH="1">
            <a:off x="356972" y="1775206"/>
            <a:ext cx="3431192" cy="2695007"/>
          </a:xfrm>
          <a:custGeom>
            <a:avLst/>
            <a:gdLst/>
            <a:ahLst/>
            <a:cxnLst/>
            <a:rect l="l" t="t" r="r" b="b"/>
            <a:pathLst>
              <a:path w="3431192" h="2695007">
                <a:moveTo>
                  <a:pt x="3431192" y="0"/>
                </a:moveTo>
                <a:lnTo>
                  <a:pt x="0" y="0"/>
                </a:lnTo>
                <a:lnTo>
                  <a:pt x="0" y="2695007"/>
                </a:lnTo>
                <a:lnTo>
                  <a:pt x="3431192" y="2695007"/>
                </a:lnTo>
                <a:lnTo>
                  <a:pt x="3431192" y="0"/>
                </a:lnTo>
                <a:close/>
              </a:path>
            </a:pathLst>
          </a:custGeom>
          <a:blipFill>
            <a:blip>
              <a:extLst>
                <a:ext uri="{96DAC541-7B7A-43D3-8B79-37D633B846F1}">
                  <asvg:svgBlip xmlns:asvg="http://schemas.microsoft.com/office/drawing/2016/SVG/main" r:embed="rId6"/>
                </a:ext>
              </a:extLst>
            </a:blip>
            <a:stretch>
              <a:fillRect l="-2865" b="-32790"/>
            </a:stretch>
          </a:blipFill>
        </p:spPr>
      </p:sp>
      <p:sp>
        <p:nvSpPr>
          <p:cNvPr id="21" name="TextBox 21"/>
          <p:cNvSpPr txBox="1"/>
          <p:nvPr/>
        </p:nvSpPr>
        <p:spPr>
          <a:xfrm>
            <a:off x="744728" y="1955404"/>
            <a:ext cx="2901126" cy="279564"/>
          </a:xfrm>
          <a:prstGeom prst="rect">
            <a:avLst/>
          </a:prstGeom>
        </p:spPr>
        <p:txBody>
          <a:bodyPr wrap="square" lIns="0" tIns="0" rIns="0" bIns="0" rtlCol="0" anchor="t">
            <a:spAutoFit/>
          </a:bodyPr>
          <a:lstStyle/>
          <a:p>
            <a:pPr algn="ctr" rtl="1">
              <a:lnSpc>
                <a:spcPts val="2380"/>
              </a:lnSpc>
              <a:spcBef>
                <a:spcPct val="0"/>
              </a:spcBef>
            </a:pPr>
            <a:r>
              <a:rPr lang="ar-EG" sz="1266" b="1">
                <a:solidFill>
                  <a:srgbClr val="000000"/>
                </a:solidFill>
                <a:latin typeface="29LT Bukra Wide Bold"/>
                <a:ea typeface="29LT Bukra Wide Bold"/>
                <a:cs typeface="29LT Bukra Wide Bold"/>
                <a:sym typeface="29LT Bukra Wide Bold"/>
                <a:rtl/>
              </a:rPr>
              <a:t>نقاط الضعف (</a:t>
            </a:r>
            <a:r>
              <a:rPr lang="en-US" sz="1266" b="1">
                <a:solidFill>
                  <a:srgbClr val="000000"/>
                </a:solidFill>
                <a:latin typeface="29LT Bukra Wide Bold"/>
                <a:ea typeface="29LT Bukra Wide Bold"/>
                <a:cs typeface="29LT Bukra Wide Bold"/>
                <a:sym typeface="29LT Bukra Wide Bold"/>
              </a:rPr>
              <a:t>Weaknesses</a:t>
            </a:r>
            <a:r>
              <a:rPr lang="ar-EG" sz="1266" b="1">
                <a:solidFill>
                  <a:srgbClr val="000000"/>
                </a:solidFill>
                <a:latin typeface="29LT Bukra Wide Bold"/>
                <a:ea typeface="29LT Bukra Wide Bold"/>
                <a:cs typeface="29LT Bukra Wide Bold"/>
                <a:sym typeface="29LT Bukra Wide Bold"/>
                <a:rtl/>
              </a:rPr>
              <a:t>)</a:t>
            </a:r>
          </a:p>
        </p:txBody>
      </p:sp>
      <p:sp>
        <p:nvSpPr>
          <p:cNvPr id="22" name="TextBox 22"/>
          <p:cNvSpPr txBox="1"/>
          <p:nvPr/>
        </p:nvSpPr>
        <p:spPr>
          <a:xfrm>
            <a:off x="556092" y="2284983"/>
            <a:ext cx="3094468" cy="1300678"/>
          </a:xfrm>
          <a:prstGeom prst="rect">
            <a:avLst/>
          </a:prstGeom>
        </p:spPr>
        <p:txBody>
          <a:bodyPr lIns="0" tIns="0" rIns="0" bIns="0" rtlCol="0" anchor="t">
            <a:spAutoFit/>
          </a:bodyPr>
          <a:lstStyle/>
          <a:p>
            <a:pPr marL="195403" lvl="1" indent="-97702" algn="r" rtl="1">
              <a:lnSpc>
                <a:spcPts val="1701"/>
              </a:lnSpc>
              <a:buFont typeface="Arial"/>
              <a:buChar char="•"/>
            </a:pPr>
            <a:r>
              <a:rPr lang="ar-EG" sz="905" b="1">
                <a:solidFill>
                  <a:srgbClr val="000000"/>
                </a:solidFill>
                <a:latin typeface="29LT Bukra Wide Bold"/>
                <a:ea typeface="29LT Bukra Wide Bold"/>
                <a:cs typeface="29LT Bukra Wide Bold"/>
                <a:sym typeface="29LT Bukra Wide Bold"/>
                <a:rtl/>
              </a:rPr>
              <a:t>محدودية الموارد المالية في البداية.</a:t>
            </a:r>
          </a:p>
          <a:p>
            <a:pPr marL="195403" lvl="1" indent="-97702" algn="r" rtl="1">
              <a:lnSpc>
                <a:spcPts val="1701"/>
              </a:lnSpc>
              <a:buFont typeface="Arial"/>
              <a:buChar char="•"/>
            </a:pPr>
            <a:r>
              <a:rPr lang="ar-EG" sz="905" b="1">
                <a:solidFill>
                  <a:srgbClr val="000000"/>
                </a:solidFill>
                <a:latin typeface="29LT Bukra Wide Bold"/>
                <a:ea typeface="29LT Bukra Wide Bold"/>
                <a:cs typeface="29LT Bukra Wide Bold"/>
                <a:sym typeface="29LT Bukra Wide Bold"/>
                <a:rtl/>
              </a:rPr>
              <a:t>قلة الوعي بالعلامة التجارية في السوق المحلي.</a:t>
            </a:r>
          </a:p>
          <a:p>
            <a:pPr marL="195403" lvl="1" indent="-97702" algn="r" rtl="1">
              <a:lnSpc>
                <a:spcPts val="1701"/>
              </a:lnSpc>
              <a:buFont typeface="Arial"/>
              <a:buChar char="•"/>
            </a:pPr>
            <a:r>
              <a:rPr lang="ar-EG" sz="905" b="1">
                <a:solidFill>
                  <a:srgbClr val="000000"/>
                </a:solidFill>
                <a:latin typeface="29LT Bukra Wide Bold"/>
                <a:ea typeface="29LT Bukra Wide Bold"/>
                <a:cs typeface="29LT Bukra Wide Bold"/>
                <a:sym typeface="29LT Bukra Wide Bold"/>
                <a:rtl/>
              </a:rPr>
              <a:t>اعتماد كبير على مورد واحد للحبوب.</a:t>
            </a:r>
          </a:p>
          <a:p>
            <a:pPr marL="195403" lvl="1" indent="-97702" algn="r" rtl="1">
              <a:lnSpc>
                <a:spcPts val="1701"/>
              </a:lnSpc>
              <a:buFont typeface="Arial"/>
              <a:buChar char="•"/>
            </a:pPr>
            <a:r>
              <a:rPr lang="ar-EG" sz="905" b="1">
                <a:solidFill>
                  <a:srgbClr val="000000"/>
                </a:solidFill>
                <a:latin typeface="29LT Bukra Wide Bold"/>
                <a:ea typeface="29LT Bukra Wide Bold"/>
                <a:cs typeface="29LT Bukra Wide Bold"/>
                <a:sym typeface="29LT Bukra Wide Bold"/>
                <a:rtl/>
              </a:rPr>
              <a:t>نقص في الخبرة التسويقية الرقمية.</a:t>
            </a:r>
          </a:p>
          <a:p>
            <a:pPr algn="r" rtl="1">
              <a:lnSpc>
                <a:spcPts val="1701"/>
              </a:lnSpc>
            </a:pPr>
            <a:endParaRPr lang="ar-EG" sz="905" b="1">
              <a:solidFill>
                <a:srgbClr val="000000"/>
              </a:solidFill>
              <a:latin typeface="29LT Bukra Wide Bold"/>
              <a:ea typeface="29LT Bukra Wide Bold"/>
              <a:cs typeface="29LT Bukra Wide Bold"/>
              <a:sym typeface="29LT Bukra Wide Bold"/>
              <a:rtl/>
            </a:endParaRPr>
          </a:p>
        </p:txBody>
      </p:sp>
      <p:sp>
        <p:nvSpPr>
          <p:cNvPr id="23" name="TextBox 23"/>
          <p:cNvSpPr txBox="1"/>
          <p:nvPr/>
        </p:nvSpPr>
        <p:spPr>
          <a:xfrm>
            <a:off x="4530166" y="4499255"/>
            <a:ext cx="2393864" cy="316023"/>
          </a:xfrm>
          <a:prstGeom prst="rect">
            <a:avLst/>
          </a:prstGeom>
        </p:spPr>
        <p:txBody>
          <a:bodyPr lIns="0" tIns="0" rIns="0" bIns="0" rtlCol="0" anchor="t">
            <a:spAutoFit/>
          </a:bodyPr>
          <a:lstStyle/>
          <a:p>
            <a:pPr algn="ctr" rtl="1">
              <a:lnSpc>
                <a:spcPts val="2380"/>
              </a:lnSpc>
              <a:spcBef>
                <a:spcPct val="0"/>
              </a:spcBef>
            </a:pPr>
            <a:r>
              <a:rPr lang="ar-EG" sz="1266" b="1">
                <a:solidFill>
                  <a:srgbClr val="000000"/>
                </a:solidFill>
                <a:latin typeface="29LT Bukra Wide Bold"/>
                <a:ea typeface="29LT Bukra Wide Bold"/>
                <a:cs typeface="29LT Bukra Wide Bold"/>
                <a:sym typeface="29LT Bukra Wide Bold"/>
                <a:rtl/>
              </a:rPr>
              <a:t>الفرص (</a:t>
            </a:r>
            <a:r>
              <a:rPr lang="en-US" sz="1266" b="1">
                <a:solidFill>
                  <a:srgbClr val="000000"/>
                </a:solidFill>
                <a:latin typeface="29LT Bukra Wide Bold"/>
                <a:ea typeface="29LT Bukra Wide Bold"/>
                <a:cs typeface="29LT Bukra Wide Bold"/>
                <a:sym typeface="29LT Bukra Wide Bold"/>
              </a:rPr>
              <a:t>Opportunities</a:t>
            </a:r>
            <a:r>
              <a:rPr lang="ar-EG" sz="1266" b="1">
                <a:solidFill>
                  <a:srgbClr val="000000"/>
                </a:solidFill>
                <a:latin typeface="29LT Bukra Wide Bold"/>
                <a:ea typeface="29LT Bukra Wide Bold"/>
                <a:cs typeface="29LT Bukra Wide Bold"/>
                <a:sym typeface="29LT Bukra Wide Bold"/>
                <a:rtl/>
              </a:rPr>
              <a:t>)</a:t>
            </a:r>
          </a:p>
        </p:txBody>
      </p:sp>
      <p:sp>
        <p:nvSpPr>
          <p:cNvPr id="24" name="TextBox 24"/>
          <p:cNvSpPr txBox="1"/>
          <p:nvPr/>
        </p:nvSpPr>
        <p:spPr>
          <a:xfrm>
            <a:off x="4179864" y="4884884"/>
            <a:ext cx="3094468" cy="2162755"/>
          </a:xfrm>
          <a:prstGeom prst="rect">
            <a:avLst/>
          </a:prstGeom>
        </p:spPr>
        <p:txBody>
          <a:bodyPr lIns="0" tIns="0" rIns="0" bIns="0" rtlCol="0" anchor="t">
            <a:spAutoFit/>
          </a:bodyPr>
          <a:lstStyle/>
          <a:p>
            <a:pPr marL="195403" lvl="1" indent="-97702" algn="r" rtl="1">
              <a:lnSpc>
                <a:spcPts val="1701"/>
              </a:lnSpc>
              <a:buFont typeface="Arial"/>
              <a:buChar char="•"/>
            </a:pPr>
            <a:r>
              <a:rPr lang="ar-EG" sz="905" b="1">
                <a:solidFill>
                  <a:srgbClr val="000000"/>
                </a:solidFill>
                <a:latin typeface="29LT Bukra Wide Bold"/>
                <a:ea typeface="29LT Bukra Wide Bold"/>
                <a:cs typeface="29LT Bukra Wide Bold"/>
                <a:sym typeface="29LT Bukra Wide Bold"/>
                <a:rtl/>
              </a:rPr>
              <a:t>نمو سوق القهوة المختصة في الرياض.</a:t>
            </a:r>
          </a:p>
          <a:p>
            <a:pPr marL="195403" lvl="1" indent="-97702" algn="r" rtl="1">
              <a:lnSpc>
                <a:spcPts val="1701"/>
              </a:lnSpc>
              <a:buFont typeface="Arial"/>
              <a:buChar char="•"/>
            </a:pPr>
            <a:r>
              <a:rPr lang="ar-EG" sz="905" b="1">
                <a:solidFill>
                  <a:srgbClr val="000000"/>
                </a:solidFill>
                <a:latin typeface="29LT Bukra Wide Bold"/>
                <a:ea typeface="29LT Bukra Wide Bold"/>
                <a:cs typeface="29LT Bukra Wide Bold"/>
                <a:sym typeface="29LT Bukra Wide Bold"/>
                <a:rtl/>
              </a:rPr>
              <a:t>زيادة الطلب على المنتجات العضوية والمستدامة.</a:t>
            </a:r>
          </a:p>
          <a:p>
            <a:pPr marL="195403" lvl="1" indent="-97702" algn="r" rtl="1">
              <a:lnSpc>
                <a:spcPts val="1701"/>
              </a:lnSpc>
              <a:buFont typeface="Arial"/>
              <a:buChar char="•"/>
            </a:pPr>
            <a:r>
              <a:rPr lang="ar-EG" sz="905" b="1">
                <a:solidFill>
                  <a:srgbClr val="000000"/>
                </a:solidFill>
                <a:latin typeface="29LT Bukra Wide Bold"/>
                <a:ea typeface="29LT Bukra Wide Bold"/>
                <a:cs typeface="29LT Bukra Wide Bold"/>
                <a:sym typeface="29LT Bukra Wide Bold"/>
                <a:rtl/>
              </a:rPr>
              <a:t>إمكانية التوسع عبر القنوات الرقمية والتوصيل.</a:t>
            </a:r>
          </a:p>
          <a:p>
            <a:pPr marL="195403" lvl="1" indent="-97702" algn="r" rtl="1">
              <a:lnSpc>
                <a:spcPts val="1701"/>
              </a:lnSpc>
              <a:buFont typeface="Arial"/>
              <a:buChar char="•"/>
            </a:pPr>
            <a:r>
              <a:rPr lang="ar-EG" sz="905" b="1">
                <a:solidFill>
                  <a:srgbClr val="000000"/>
                </a:solidFill>
                <a:latin typeface="29LT Bukra Wide Bold"/>
                <a:ea typeface="29LT Bukra Wide Bold"/>
                <a:cs typeface="29LT Bukra Wide Bold"/>
                <a:sym typeface="29LT Bukra Wide Bold"/>
                <a:rtl/>
              </a:rPr>
              <a:t>شراكات مع شركات محلية لتعزيز التوزيع والتسويق.</a:t>
            </a:r>
          </a:p>
          <a:p>
            <a:pPr marL="195403" lvl="1" indent="-97702" algn="r" rtl="1">
              <a:lnSpc>
                <a:spcPts val="1701"/>
              </a:lnSpc>
              <a:buFont typeface="Arial"/>
              <a:buChar char="•"/>
            </a:pPr>
            <a:r>
              <a:rPr lang="ar-EG" sz="905" b="1">
                <a:solidFill>
                  <a:srgbClr val="000000"/>
                </a:solidFill>
                <a:latin typeface="29LT Bukra Wide Bold"/>
                <a:ea typeface="29LT Bukra Wide Bold"/>
                <a:cs typeface="29LT Bukra Wide Bold"/>
                <a:sym typeface="29LT Bukra Wide Bold"/>
                <a:rtl/>
              </a:rPr>
              <a:t>استغلال الاتجاهات الحديثة مثل المشروبات الصحية والقهوة الباردة.</a:t>
            </a:r>
          </a:p>
          <a:p>
            <a:pPr algn="r" rtl="1">
              <a:lnSpc>
                <a:spcPts val="1701"/>
              </a:lnSpc>
            </a:pPr>
            <a:endParaRPr lang="ar-EG" sz="905" b="1">
              <a:solidFill>
                <a:srgbClr val="000000"/>
              </a:solidFill>
              <a:latin typeface="29LT Bukra Wide Bold"/>
              <a:ea typeface="29LT Bukra Wide Bold"/>
              <a:cs typeface="29LT Bukra Wide Bold"/>
              <a:sym typeface="29LT Bukra Wide Bold"/>
              <a:rtl/>
            </a:endParaRPr>
          </a:p>
        </p:txBody>
      </p:sp>
      <p:sp>
        <p:nvSpPr>
          <p:cNvPr id="25" name="TextBox 25"/>
          <p:cNvSpPr txBox="1"/>
          <p:nvPr/>
        </p:nvSpPr>
        <p:spPr>
          <a:xfrm>
            <a:off x="843122" y="4499255"/>
            <a:ext cx="2393864" cy="316023"/>
          </a:xfrm>
          <a:prstGeom prst="rect">
            <a:avLst/>
          </a:prstGeom>
        </p:spPr>
        <p:txBody>
          <a:bodyPr lIns="0" tIns="0" rIns="0" bIns="0" rtlCol="0" anchor="t">
            <a:spAutoFit/>
          </a:bodyPr>
          <a:lstStyle/>
          <a:p>
            <a:pPr algn="ctr" rtl="1">
              <a:lnSpc>
                <a:spcPts val="2380"/>
              </a:lnSpc>
              <a:spcBef>
                <a:spcPct val="0"/>
              </a:spcBef>
            </a:pPr>
            <a:r>
              <a:rPr lang="ar-EG" sz="1266" b="1">
                <a:solidFill>
                  <a:srgbClr val="000000"/>
                </a:solidFill>
                <a:latin typeface="29LT Bukra Wide Bold"/>
                <a:ea typeface="29LT Bukra Wide Bold"/>
                <a:cs typeface="29LT Bukra Wide Bold"/>
                <a:sym typeface="29LT Bukra Wide Bold"/>
                <a:rtl/>
              </a:rPr>
              <a:t>التهديدات (</a:t>
            </a:r>
            <a:r>
              <a:rPr lang="en-US" sz="1266" b="1">
                <a:solidFill>
                  <a:srgbClr val="000000"/>
                </a:solidFill>
                <a:latin typeface="29LT Bukra Wide Bold"/>
                <a:ea typeface="29LT Bukra Wide Bold"/>
                <a:cs typeface="29LT Bukra Wide Bold"/>
                <a:sym typeface="29LT Bukra Wide Bold"/>
              </a:rPr>
              <a:t>Threats</a:t>
            </a:r>
            <a:r>
              <a:rPr lang="ar-EG" sz="1266" b="1">
                <a:solidFill>
                  <a:srgbClr val="000000"/>
                </a:solidFill>
                <a:latin typeface="29LT Bukra Wide Bold"/>
                <a:ea typeface="29LT Bukra Wide Bold"/>
                <a:cs typeface="29LT Bukra Wide Bold"/>
                <a:sym typeface="29LT Bukra Wide Bold"/>
                <a:rtl/>
              </a:rPr>
              <a:t>)</a:t>
            </a:r>
          </a:p>
        </p:txBody>
      </p:sp>
      <p:sp>
        <p:nvSpPr>
          <p:cNvPr id="26" name="TextBox 26"/>
          <p:cNvSpPr txBox="1"/>
          <p:nvPr/>
        </p:nvSpPr>
        <p:spPr>
          <a:xfrm>
            <a:off x="356972" y="4884884"/>
            <a:ext cx="3094468" cy="1516197"/>
          </a:xfrm>
          <a:prstGeom prst="rect">
            <a:avLst/>
          </a:prstGeom>
        </p:spPr>
        <p:txBody>
          <a:bodyPr lIns="0" tIns="0" rIns="0" bIns="0" rtlCol="0" anchor="t">
            <a:spAutoFit/>
          </a:bodyPr>
          <a:lstStyle/>
          <a:p>
            <a:pPr marL="195403" lvl="1" indent="-97702" algn="r" rtl="1">
              <a:lnSpc>
                <a:spcPts val="1701"/>
              </a:lnSpc>
              <a:buFont typeface="Arial"/>
              <a:buChar char="•"/>
            </a:pPr>
            <a:r>
              <a:rPr lang="ar-EG" sz="905" b="1">
                <a:solidFill>
                  <a:srgbClr val="000000"/>
                </a:solidFill>
                <a:latin typeface="29LT Bukra Wide Bold"/>
                <a:ea typeface="29LT Bukra Wide Bold"/>
                <a:cs typeface="29LT Bukra Wide Bold"/>
                <a:sym typeface="29LT Bukra Wide Bold"/>
                <a:rtl/>
              </a:rPr>
              <a:t>المنافسة الشديدة من المقاهي المحلية والعالمية.</a:t>
            </a:r>
          </a:p>
          <a:p>
            <a:pPr marL="195403" lvl="1" indent="-97702" algn="r" rtl="1">
              <a:lnSpc>
                <a:spcPts val="1701"/>
              </a:lnSpc>
              <a:buFont typeface="Arial"/>
              <a:buChar char="•"/>
            </a:pPr>
            <a:r>
              <a:rPr lang="ar-EG" sz="905" b="1">
                <a:solidFill>
                  <a:srgbClr val="000000"/>
                </a:solidFill>
                <a:latin typeface="29LT Bukra Wide Bold"/>
                <a:ea typeface="29LT Bukra Wide Bold"/>
                <a:cs typeface="29LT Bukra Wide Bold"/>
                <a:sym typeface="29LT Bukra Wide Bold"/>
                <a:rtl/>
              </a:rPr>
              <a:t>تغيرات في تفضيلات المستهلكين.</a:t>
            </a:r>
          </a:p>
          <a:p>
            <a:pPr marL="195403" lvl="1" indent="-97702" algn="r" rtl="1">
              <a:lnSpc>
                <a:spcPts val="1701"/>
              </a:lnSpc>
              <a:buFont typeface="Arial"/>
              <a:buChar char="•"/>
            </a:pPr>
            <a:r>
              <a:rPr lang="ar-EG" sz="905" b="1">
                <a:solidFill>
                  <a:srgbClr val="000000"/>
                </a:solidFill>
                <a:latin typeface="29LT Bukra Wide Bold"/>
                <a:ea typeface="29LT Bukra Wide Bold"/>
                <a:cs typeface="29LT Bukra Wide Bold"/>
                <a:sym typeface="29LT Bukra Wide Bold"/>
                <a:rtl/>
              </a:rPr>
              <a:t>تقلبات أسعار المواد الخام.</a:t>
            </a:r>
          </a:p>
          <a:p>
            <a:pPr marL="195403" lvl="1" indent="-97702" algn="r" rtl="1">
              <a:lnSpc>
                <a:spcPts val="1701"/>
              </a:lnSpc>
              <a:buFont typeface="Arial"/>
              <a:buChar char="•"/>
            </a:pPr>
            <a:r>
              <a:rPr lang="ar-EG" sz="905" b="1">
                <a:solidFill>
                  <a:srgbClr val="000000"/>
                </a:solidFill>
                <a:latin typeface="29LT Bukra Wide Bold"/>
                <a:ea typeface="29LT Bukra Wide Bold"/>
                <a:cs typeface="29LT Bukra Wide Bold"/>
                <a:sym typeface="29LT Bukra Wide Bold"/>
                <a:rtl/>
              </a:rPr>
              <a:t>التحديات الاقتصادية واللوائح الحكومية الجديدة</a:t>
            </a:r>
          </a:p>
          <a:p>
            <a:pPr algn="r" rtl="1">
              <a:lnSpc>
                <a:spcPts val="1701"/>
              </a:lnSpc>
            </a:pPr>
            <a:endParaRPr lang="ar-EG" sz="905" b="1">
              <a:solidFill>
                <a:srgbClr val="000000"/>
              </a:solidFill>
              <a:latin typeface="29LT Bukra Wide Bold"/>
              <a:ea typeface="29LT Bukra Wide Bold"/>
              <a:cs typeface="29LT Bukra Wide Bold"/>
              <a:sym typeface="29LT Bukra Wide Bold"/>
              <a:rtl/>
            </a:endParaRPr>
          </a:p>
        </p:txBody>
      </p:sp>
      <p:sp>
        <p:nvSpPr>
          <p:cNvPr id="27" name="TextBox 27"/>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4622" y="-250805"/>
            <a:ext cx="7555378" cy="493290"/>
            <a:chOff x="0" y="-2982"/>
            <a:chExt cx="2739820" cy="176784"/>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96430" y="-2982"/>
              <a:ext cx="2643390" cy="176784"/>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7898" y="10439601"/>
            <a:ext cx="7574172" cy="291812"/>
            <a:chOff x="0" y="-59221"/>
            <a:chExt cx="2899236" cy="233125"/>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48215" y="-59221"/>
              <a:ext cx="2714412" cy="233125"/>
            </a:xfrm>
            <a:prstGeom prst="rect">
              <a:avLst/>
            </a:prstGeom>
          </p:spPr>
          <p:txBody>
            <a:bodyPr lIns="50800" tIns="50800" rIns="50800" bIns="50800" rtlCol="0" anchor="ctr"/>
            <a:lstStyle/>
            <a:p>
              <a:pPr algn="ctr">
                <a:lnSpc>
                  <a:spcPts val="1399"/>
                </a:lnSpc>
              </a:pPr>
              <a:endParaRPr/>
            </a:p>
          </p:txBody>
        </p:sp>
      </p:grpSp>
      <p:grpSp>
        <p:nvGrpSpPr>
          <p:cNvPr id="8" name="Group 8"/>
          <p:cNvGrpSpPr/>
          <p:nvPr/>
        </p:nvGrpSpPr>
        <p:grpSpPr>
          <a:xfrm>
            <a:off x="400842" y="5131909"/>
            <a:ext cx="6804244" cy="575414"/>
            <a:chOff x="0" y="0"/>
            <a:chExt cx="2438487" cy="206215"/>
          </a:xfrm>
        </p:grpSpPr>
        <p:sp>
          <p:nvSpPr>
            <p:cNvPr id="9" name="Freeform 9"/>
            <p:cNvSpPr/>
            <p:nvPr/>
          </p:nvSpPr>
          <p:spPr>
            <a:xfrm>
              <a:off x="0" y="0"/>
              <a:ext cx="2438487" cy="206215"/>
            </a:xfrm>
            <a:custGeom>
              <a:avLst/>
              <a:gdLst/>
              <a:ahLst/>
              <a:cxnLst/>
              <a:rect l="l" t="t" r="r" b="b"/>
              <a:pathLst>
                <a:path w="2438487" h="206215">
                  <a:moveTo>
                    <a:pt x="29583" y="0"/>
                  </a:moveTo>
                  <a:lnTo>
                    <a:pt x="2408904" y="0"/>
                  </a:lnTo>
                  <a:cubicBezTo>
                    <a:pt x="2425243" y="0"/>
                    <a:pt x="2438487" y="13245"/>
                    <a:pt x="2438487" y="29583"/>
                  </a:cubicBezTo>
                  <a:lnTo>
                    <a:pt x="2438487" y="176632"/>
                  </a:lnTo>
                  <a:cubicBezTo>
                    <a:pt x="2438487" y="192970"/>
                    <a:pt x="2425243" y="206215"/>
                    <a:pt x="2408904" y="206215"/>
                  </a:cubicBezTo>
                  <a:lnTo>
                    <a:pt x="29583" y="206215"/>
                  </a:lnTo>
                  <a:cubicBezTo>
                    <a:pt x="13245" y="206215"/>
                    <a:pt x="0" y="192970"/>
                    <a:pt x="0" y="176632"/>
                  </a:cubicBezTo>
                  <a:lnTo>
                    <a:pt x="0" y="29583"/>
                  </a:lnTo>
                  <a:cubicBezTo>
                    <a:pt x="0" y="13245"/>
                    <a:pt x="13245" y="0"/>
                    <a:pt x="29583" y="0"/>
                  </a:cubicBezTo>
                  <a:close/>
                </a:path>
              </a:pathLst>
            </a:custGeom>
            <a:solidFill>
              <a:srgbClr val="B5886D"/>
            </a:solidFill>
          </p:spPr>
        </p:sp>
        <p:sp>
          <p:nvSpPr>
            <p:cNvPr id="10" name="TextBox 10"/>
            <p:cNvSpPr txBox="1"/>
            <p:nvPr/>
          </p:nvSpPr>
          <p:spPr>
            <a:xfrm>
              <a:off x="0" y="-28575"/>
              <a:ext cx="2438487" cy="234790"/>
            </a:xfrm>
            <a:prstGeom prst="rect">
              <a:avLst/>
            </a:prstGeom>
          </p:spPr>
          <p:txBody>
            <a:bodyPr lIns="50800" tIns="50800" rIns="50800" bIns="50800" rtlCol="0" anchor="ctr"/>
            <a:lstStyle/>
            <a:p>
              <a:pPr algn="ctr">
                <a:lnSpc>
                  <a:spcPts val="1400"/>
                </a:lnSpc>
              </a:pPr>
              <a:endParaRPr/>
            </a:p>
          </p:txBody>
        </p:sp>
      </p:grpSp>
      <p:grpSp>
        <p:nvGrpSpPr>
          <p:cNvPr id="11" name="Group 11"/>
          <p:cNvGrpSpPr/>
          <p:nvPr/>
        </p:nvGrpSpPr>
        <p:grpSpPr>
          <a:xfrm>
            <a:off x="419457" y="5921336"/>
            <a:ext cx="6804244" cy="547250"/>
            <a:chOff x="0" y="0"/>
            <a:chExt cx="2438487" cy="196122"/>
          </a:xfrm>
        </p:grpSpPr>
        <p:sp>
          <p:nvSpPr>
            <p:cNvPr id="12" name="Freeform 12"/>
            <p:cNvSpPr/>
            <p:nvPr/>
          </p:nvSpPr>
          <p:spPr>
            <a:xfrm>
              <a:off x="0" y="0"/>
              <a:ext cx="2438487" cy="196122"/>
            </a:xfrm>
            <a:custGeom>
              <a:avLst/>
              <a:gdLst/>
              <a:ahLst/>
              <a:cxnLst/>
              <a:rect l="l" t="t" r="r" b="b"/>
              <a:pathLst>
                <a:path w="2438487" h="196122">
                  <a:moveTo>
                    <a:pt x="29583" y="0"/>
                  </a:moveTo>
                  <a:lnTo>
                    <a:pt x="2408904" y="0"/>
                  </a:lnTo>
                  <a:cubicBezTo>
                    <a:pt x="2425243" y="0"/>
                    <a:pt x="2438487" y="13245"/>
                    <a:pt x="2438487" y="29583"/>
                  </a:cubicBezTo>
                  <a:lnTo>
                    <a:pt x="2438487" y="166539"/>
                  </a:lnTo>
                  <a:cubicBezTo>
                    <a:pt x="2438487" y="182877"/>
                    <a:pt x="2425243" y="196122"/>
                    <a:pt x="2408904" y="196122"/>
                  </a:cubicBezTo>
                  <a:lnTo>
                    <a:pt x="29583" y="196122"/>
                  </a:lnTo>
                  <a:cubicBezTo>
                    <a:pt x="13245" y="196122"/>
                    <a:pt x="0" y="182877"/>
                    <a:pt x="0" y="166539"/>
                  </a:cubicBezTo>
                  <a:lnTo>
                    <a:pt x="0" y="29583"/>
                  </a:lnTo>
                  <a:cubicBezTo>
                    <a:pt x="0" y="13245"/>
                    <a:pt x="13245" y="0"/>
                    <a:pt x="29583" y="0"/>
                  </a:cubicBezTo>
                  <a:close/>
                </a:path>
              </a:pathLst>
            </a:custGeom>
            <a:solidFill>
              <a:srgbClr val="B5886D"/>
            </a:solidFill>
          </p:spPr>
        </p:sp>
        <p:sp>
          <p:nvSpPr>
            <p:cNvPr id="13" name="TextBox 13"/>
            <p:cNvSpPr txBox="1"/>
            <p:nvPr/>
          </p:nvSpPr>
          <p:spPr>
            <a:xfrm>
              <a:off x="0" y="-28575"/>
              <a:ext cx="2438487" cy="224697"/>
            </a:xfrm>
            <a:prstGeom prst="rect">
              <a:avLst/>
            </a:prstGeom>
          </p:spPr>
          <p:txBody>
            <a:bodyPr lIns="50800" tIns="50800" rIns="50800" bIns="50800" rtlCol="0" anchor="ctr"/>
            <a:lstStyle/>
            <a:p>
              <a:pPr algn="ctr">
                <a:lnSpc>
                  <a:spcPts val="1400"/>
                </a:lnSpc>
              </a:pPr>
              <a:endParaRPr/>
            </a:p>
          </p:txBody>
        </p:sp>
      </p:grpSp>
      <p:sp>
        <p:nvSpPr>
          <p:cNvPr id="14" name="Freeform 14"/>
          <p:cNvSpPr/>
          <p:nvPr/>
        </p:nvSpPr>
        <p:spPr>
          <a:xfrm>
            <a:off x="0" y="242484"/>
            <a:ext cx="7560000" cy="2617583"/>
          </a:xfrm>
          <a:custGeom>
            <a:avLst/>
            <a:gdLst/>
            <a:ahLst/>
            <a:cxnLst/>
            <a:rect l="l" t="t" r="r" b="b"/>
            <a:pathLst>
              <a:path w="7560000" h="2617583">
                <a:moveTo>
                  <a:pt x="0" y="0"/>
                </a:moveTo>
                <a:lnTo>
                  <a:pt x="7560000" y="0"/>
                </a:lnTo>
                <a:lnTo>
                  <a:pt x="7560000" y="2617584"/>
                </a:lnTo>
                <a:lnTo>
                  <a:pt x="0" y="2617584"/>
                </a:lnTo>
                <a:lnTo>
                  <a:pt x="0" y="0"/>
                </a:lnTo>
                <a:close/>
              </a:path>
            </a:pathLst>
          </a:custGeom>
          <a:blipFill>
            <a:blip r:embed="rId2"/>
            <a:stretch>
              <a:fillRect t="-19271" b="-73447"/>
            </a:stretch>
          </a:blipFill>
        </p:spPr>
      </p:sp>
      <p:sp>
        <p:nvSpPr>
          <p:cNvPr id="15" name="TextBox 15"/>
          <p:cNvSpPr txBox="1"/>
          <p:nvPr/>
        </p:nvSpPr>
        <p:spPr>
          <a:xfrm>
            <a:off x="194569" y="298800"/>
            <a:ext cx="2230120" cy="2264676"/>
          </a:xfrm>
          <a:prstGeom prst="rect">
            <a:avLst/>
          </a:prstGeom>
        </p:spPr>
        <p:txBody>
          <a:bodyPr lIns="0" tIns="0" rIns="0" bIns="0" rtlCol="0" anchor="t">
            <a:spAutoFit/>
          </a:bodyPr>
          <a:lstStyle/>
          <a:p>
            <a:pPr algn="ctr" rtl="1">
              <a:lnSpc>
                <a:spcPts val="8758"/>
              </a:lnSpc>
            </a:pPr>
            <a:r>
              <a:rPr lang="ar-EG" sz="4658" b="1">
                <a:solidFill>
                  <a:srgbClr val="FEF6EE"/>
                </a:solidFill>
                <a:latin typeface="29LT Bukra Wide Bold"/>
                <a:ea typeface="29LT Bukra Wide Bold"/>
                <a:cs typeface="29LT Bukra Wide Bold"/>
                <a:sym typeface="29LT Bukra Wide Bold"/>
                <a:rtl/>
              </a:rPr>
              <a:t>الفصل</a:t>
            </a:r>
          </a:p>
          <a:p>
            <a:pPr algn="ctr" rtl="1">
              <a:lnSpc>
                <a:spcPts val="8758"/>
              </a:lnSpc>
              <a:spcBef>
                <a:spcPct val="0"/>
              </a:spcBef>
            </a:pPr>
            <a:r>
              <a:rPr lang="ar-EG" sz="4658" b="1">
                <a:solidFill>
                  <a:srgbClr val="FEF6EE"/>
                </a:solidFill>
                <a:latin typeface="29LT Bukra Wide Bold"/>
                <a:ea typeface="29LT Bukra Wide Bold"/>
                <a:cs typeface="29LT Bukra Wide Bold"/>
                <a:sym typeface="29LT Bukra Wide Bold"/>
                <a:rtl/>
              </a:rPr>
              <a:t>الثالث</a:t>
            </a:r>
          </a:p>
        </p:txBody>
      </p:sp>
      <p:sp>
        <p:nvSpPr>
          <p:cNvPr id="16" name="TextBox 16"/>
          <p:cNvSpPr txBox="1"/>
          <p:nvPr/>
        </p:nvSpPr>
        <p:spPr>
          <a:xfrm>
            <a:off x="577754" y="5143982"/>
            <a:ext cx="638768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اختيار الموقع المناسب.</a:t>
            </a:r>
          </a:p>
        </p:txBody>
      </p:sp>
      <p:sp>
        <p:nvSpPr>
          <p:cNvPr id="17" name="TextBox 17"/>
          <p:cNvSpPr txBox="1"/>
          <p:nvPr/>
        </p:nvSpPr>
        <p:spPr>
          <a:xfrm>
            <a:off x="636267" y="5905921"/>
            <a:ext cx="648765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تصميم المقهى الداخلي والخارجي.</a:t>
            </a:r>
          </a:p>
        </p:txBody>
      </p:sp>
      <p:grpSp>
        <p:nvGrpSpPr>
          <p:cNvPr id="18" name="Group 18"/>
          <p:cNvGrpSpPr/>
          <p:nvPr/>
        </p:nvGrpSpPr>
        <p:grpSpPr>
          <a:xfrm>
            <a:off x="400842" y="7487451"/>
            <a:ext cx="6804244" cy="547031"/>
            <a:chOff x="0" y="0"/>
            <a:chExt cx="2438487" cy="196044"/>
          </a:xfrm>
        </p:grpSpPr>
        <p:sp>
          <p:nvSpPr>
            <p:cNvPr id="19" name="Freeform 19"/>
            <p:cNvSpPr/>
            <p:nvPr/>
          </p:nvSpPr>
          <p:spPr>
            <a:xfrm>
              <a:off x="0" y="0"/>
              <a:ext cx="2438487" cy="196044"/>
            </a:xfrm>
            <a:custGeom>
              <a:avLst/>
              <a:gdLst/>
              <a:ahLst/>
              <a:cxnLst/>
              <a:rect l="l" t="t" r="r" b="b"/>
              <a:pathLst>
                <a:path w="2438487" h="196044">
                  <a:moveTo>
                    <a:pt x="29583" y="0"/>
                  </a:moveTo>
                  <a:lnTo>
                    <a:pt x="2408904" y="0"/>
                  </a:lnTo>
                  <a:cubicBezTo>
                    <a:pt x="2425243" y="0"/>
                    <a:pt x="2438487" y="13245"/>
                    <a:pt x="2438487" y="29583"/>
                  </a:cubicBezTo>
                  <a:lnTo>
                    <a:pt x="2438487" y="166461"/>
                  </a:lnTo>
                  <a:cubicBezTo>
                    <a:pt x="2438487" y="182799"/>
                    <a:pt x="2425243" y="196044"/>
                    <a:pt x="2408904" y="196044"/>
                  </a:cubicBezTo>
                  <a:lnTo>
                    <a:pt x="29583" y="196044"/>
                  </a:lnTo>
                  <a:cubicBezTo>
                    <a:pt x="13245" y="196044"/>
                    <a:pt x="0" y="182799"/>
                    <a:pt x="0" y="166461"/>
                  </a:cubicBezTo>
                  <a:lnTo>
                    <a:pt x="0" y="29583"/>
                  </a:lnTo>
                  <a:cubicBezTo>
                    <a:pt x="0" y="13245"/>
                    <a:pt x="13245" y="0"/>
                    <a:pt x="29583" y="0"/>
                  </a:cubicBezTo>
                  <a:close/>
                </a:path>
              </a:pathLst>
            </a:custGeom>
            <a:solidFill>
              <a:srgbClr val="B5886D"/>
            </a:solidFill>
          </p:spPr>
        </p:sp>
        <p:sp>
          <p:nvSpPr>
            <p:cNvPr id="20" name="TextBox 20"/>
            <p:cNvSpPr txBox="1"/>
            <p:nvPr/>
          </p:nvSpPr>
          <p:spPr>
            <a:xfrm>
              <a:off x="0" y="-28575"/>
              <a:ext cx="2438487" cy="224619"/>
            </a:xfrm>
            <a:prstGeom prst="rect">
              <a:avLst/>
            </a:prstGeom>
          </p:spPr>
          <p:txBody>
            <a:bodyPr lIns="50800" tIns="50800" rIns="50800" bIns="50800" rtlCol="0" anchor="ctr"/>
            <a:lstStyle/>
            <a:p>
              <a:pPr algn="ctr">
                <a:lnSpc>
                  <a:spcPts val="1400"/>
                </a:lnSpc>
              </a:pPr>
              <a:endParaRPr/>
            </a:p>
          </p:txBody>
        </p:sp>
      </p:grpSp>
      <p:sp>
        <p:nvSpPr>
          <p:cNvPr id="21" name="TextBox 21"/>
          <p:cNvSpPr txBox="1"/>
          <p:nvPr/>
        </p:nvSpPr>
        <p:spPr>
          <a:xfrm>
            <a:off x="577754" y="7471804"/>
            <a:ext cx="6487650" cy="7320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المعدات والأدوات اللازمة.</a:t>
            </a:r>
          </a:p>
          <a:p>
            <a:pPr algn="ctr" rtl="1">
              <a:lnSpc>
                <a:spcPts val="2068"/>
              </a:lnSpc>
            </a:pPr>
            <a:endParaRPr lang="ar-EG" sz="1800" b="1">
              <a:solidFill>
                <a:srgbClr val="FEF6EE"/>
              </a:solidFill>
              <a:latin typeface="29LT Bukra Wide Bold"/>
              <a:ea typeface="29LT Bukra Wide Bold"/>
              <a:cs typeface="29LT Bukra Wide Bold"/>
              <a:sym typeface="29LT Bukra Wide Bold"/>
              <a:rtl/>
            </a:endParaRPr>
          </a:p>
        </p:txBody>
      </p:sp>
      <p:grpSp>
        <p:nvGrpSpPr>
          <p:cNvPr id="22" name="Group 22"/>
          <p:cNvGrpSpPr/>
          <p:nvPr/>
        </p:nvGrpSpPr>
        <p:grpSpPr>
          <a:xfrm>
            <a:off x="400842" y="8239831"/>
            <a:ext cx="6804244" cy="540052"/>
            <a:chOff x="0" y="0"/>
            <a:chExt cx="2438487" cy="193542"/>
          </a:xfrm>
        </p:grpSpPr>
        <p:sp>
          <p:nvSpPr>
            <p:cNvPr id="23" name="Freeform 23"/>
            <p:cNvSpPr/>
            <p:nvPr/>
          </p:nvSpPr>
          <p:spPr>
            <a:xfrm>
              <a:off x="0" y="0"/>
              <a:ext cx="2438487" cy="193542"/>
            </a:xfrm>
            <a:custGeom>
              <a:avLst/>
              <a:gdLst/>
              <a:ahLst/>
              <a:cxnLst/>
              <a:rect l="l" t="t" r="r" b="b"/>
              <a:pathLst>
                <a:path w="2438487" h="193542">
                  <a:moveTo>
                    <a:pt x="29583" y="0"/>
                  </a:moveTo>
                  <a:lnTo>
                    <a:pt x="2408904" y="0"/>
                  </a:lnTo>
                  <a:cubicBezTo>
                    <a:pt x="2425243" y="0"/>
                    <a:pt x="2438487" y="13245"/>
                    <a:pt x="2438487" y="29583"/>
                  </a:cubicBezTo>
                  <a:lnTo>
                    <a:pt x="2438487" y="163959"/>
                  </a:lnTo>
                  <a:cubicBezTo>
                    <a:pt x="2438487" y="180298"/>
                    <a:pt x="2425243" y="193542"/>
                    <a:pt x="2408904" y="193542"/>
                  </a:cubicBezTo>
                  <a:lnTo>
                    <a:pt x="29583" y="193542"/>
                  </a:lnTo>
                  <a:cubicBezTo>
                    <a:pt x="13245" y="193542"/>
                    <a:pt x="0" y="180298"/>
                    <a:pt x="0" y="163959"/>
                  </a:cubicBezTo>
                  <a:lnTo>
                    <a:pt x="0" y="29583"/>
                  </a:lnTo>
                  <a:cubicBezTo>
                    <a:pt x="0" y="13245"/>
                    <a:pt x="13245" y="0"/>
                    <a:pt x="29583" y="0"/>
                  </a:cubicBezTo>
                  <a:close/>
                </a:path>
              </a:pathLst>
            </a:custGeom>
            <a:solidFill>
              <a:srgbClr val="B5886D"/>
            </a:solidFill>
          </p:spPr>
        </p:sp>
        <p:sp>
          <p:nvSpPr>
            <p:cNvPr id="24" name="TextBox 24"/>
            <p:cNvSpPr txBox="1"/>
            <p:nvPr/>
          </p:nvSpPr>
          <p:spPr>
            <a:xfrm>
              <a:off x="0" y="-28575"/>
              <a:ext cx="2438487" cy="222117"/>
            </a:xfrm>
            <a:prstGeom prst="rect">
              <a:avLst/>
            </a:prstGeom>
          </p:spPr>
          <p:txBody>
            <a:bodyPr lIns="50800" tIns="50800" rIns="50800" bIns="50800" rtlCol="0" anchor="ctr"/>
            <a:lstStyle/>
            <a:p>
              <a:pPr algn="ctr">
                <a:lnSpc>
                  <a:spcPts val="1400"/>
                </a:lnSpc>
              </a:pPr>
              <a:endParaRPr/>
            </a:p>
          </p:txBody>
        </p:sp>
      </p:grpSp>
      <p:sp>
        <p:nvSpPr>
          <p:cNvPr id="25" name="TextBox 25"/>
          <p:cNvSpPr txBox="1"/>
          <p:nvPr/>
        </p:nvSpPr>
        <p:spPr>
          <a:xfrm>
            <a:off x="577754" y="8201819"/>
            <a:ext cx="648765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خطة التشغيل والإنتاج.</a:t>
            </a:r>
          </a:p>
        </p:txBody>
      </p:sp>
      <p:sp>
        <p:nvSpPr>
          <p:cNvPr id="26" name="TextBox 26"/>
          <p:cNvSpPr txBox="1"/>
          <p:nvPr/>
        </p:nvSpPr>
        <p:spPr>
          <a:xfrm>
            <a:off x="543625" y="3078288"/>
            <a:ext cx="6455937" cy="363855"/>
          </a:xfrm>
          <a:prstGeom prst="rect">
            <a:avLst/>
          </a:prstGeom>
        </p:spPr>
        <p:txBody>
          <a:bodyPr lIns="0" tIns="0" rIns="0" bIns="0" rtlCol="0" anchor="t">
            <a:spAutoFit/>
          </a:bodyPr>
          <a:lstStyle/>
          <a:p>
            <a:pPr algn="ctr" rtl="1">
              <a:lnSpc>
                <a:spcPts val="2520"/>
              </a:lnSpc>
              <a:spcBef>
                <a:spcPct val="0"/>
              </a:spcBef>
            </a:pPr>
            <a:r>
              <a:rPr lang="ar-EG" sz="1800" b="1">
                <a:solidFill>
                  <a:srgbClr val="000000"/>
                </a:solidFill>
                <a:latin typeface="29LT Bukra Wide Bold"/>
                <a:ea typeface="29LT Bukra Wide Bold"/>
                <a:cs typeface="29LT Bukra Wide Bold"/>
                <a:sym typeface="29LT Bukra Wide Bold"/>
                <a:rtl/>
              </a:rPr>
              <a:t>الدراسة الفنية:</a:t>
            </a:r>
          </a:p>
        </p:txBody>
      </p:sp>
      <p:sp>
        <p:nvSpPr>
          <p:cNvPr id="27" name="TextBox 27"/>
          <p:cNvSpPr txBox="1"/>
          <p:nvPr/>
        </p:nvSpPr>
        <p:spPr>
          <a:xfrm>
            <a:off x="261160" y="3809808"/>
            <a:ext cx="6822858" cy="655320"/>
          </a:xfrm>
          <a:prstGeom prst="rect">
            <a:avLst/>
          </a:prstGeom>
        </p:spPr>
        <p:txBody>
          <a:bodyPr lIns="0" tIns="0" rIns="0" bIns="0" rtlCol="0" anchor="t">
            <a:spAutoFit/>
          </a:bodyPr>
          <a:lstStyle/>
          <a:p>
            <a:pPr algn="ctr" rtl="1">
              <a:lnSpc>
                <a:spcPts val="1679"/>
              </a:lnSpc>
              <a:spcBef>
                <a:spcPct val="0"/>
              </a:spcBef>
            </a:pPr>
            <a:r>
              <a:rPr lang="ar-EG" sz="1200" b="1">
                <a:solidFill>
                  <a:srgbClr val="000000"/>
                </a:solidFill>
                <a:latin typeface="29LT Bukra Wide Bold"/>
                <a:ea typeface="29LT Bukra Wide Bold"/>
                <a:cs typeface="29LT Bukra Wide Bold"/>
                <a:sym typeface="29LT Bukra Wide Bold"/>
                <a:rtl/>
              </a:rPr>
              <a:t>تعد الدراسة الفنية؛ أداة حيوية لاتخاذ القرارات الفنية الصائبة وتقييم الجاهزية التقنية للمشروع، كما تساهم في تحديد الاحتياجات الفنية وتقديم الحلول المناسبة لتلبية هذه الاحتياجات بطريقة فعالة واقتصادية.</a:t>
            </a:r>
          </a:p>
        </p:txBody>
      </p:sp>
      <p:grpSp>
        <p:nvGrpSpPr>
          <p:cNvPr id="28" name="Group 28"/>
          <p:cNvGrpSpPr/>
          <p:nvPr/>
        </p:nvGrpSpPr>
        <p:grpSpPr>
          <a:xfrm>
            <a:off x="419457" y="6678136"/>
            <a:ext cx="6804244" cy="547031"/>
            <a:chOff x="0" y="0"/>
            <a:chExt cx="2438487" cy="196044"/>
          </a:xfrm>
        </p:grpSpPr>
        <p:sp>
          <p:nvSpPr>
            <p:cNvPr id="29" name="Freeform 29"/>
            <p:cNvSpPr/>
            <p:nvPr/>
          </p:nvSpPr>
          <p:spPr>
            <a:xfrm>
              <a:off x="0" y="0"/>
              <a:ext cx="2438487" cy="196044"/>
            </a:xfrm>
            <a:custGeom>
              <a:avLst/>
              <a:gdLst/>
              <a:ahLst/>
              <a:cxnLst/>
              <a:rect l="l" t="t" r="r" b="b"/>
              <a:pathLst>
                <a:path w="2438487" h="196044">
                  <a:moveTo>
                    <a:pt x="29583" y="0"/>
                  </a:moveTo>
                  <a:lnTo>
                    <a:pt x="2408904" y="0"/>
                  </a:lnTo>
                  <a:cubicBezTo>
                    <a:pt x="2425243" y="0"/>
                    <a:pt x="2438487" y="13245"/>
                    <a:pt x="2438487" y="29583"/>
                  </a:cubicBezTo>
                  <a:lnTo>
                    <a:pt x="2438487" y="166461"/>
                  </a:lnTo>
                  <a:cubicBezTo>
                    <a:pt x="2438487" y="182799"/>
                    <a:pt x="2425243" y="196044"/>
                    <a:pt x="2408904" y="196044"/>
                  </a:cubicBezTo>
                  <a:lnTo>
                    <a:pt x="29583" y="196044"/>
                  </a:lnTo>
                  <a:cubicBezTo>
                    <a:pt x="13245" y="196044"/>
                    <a:pt x="0" y="182799"/>
                    <a:pt x="0" y="166461"/>
                  </a:cubicBezTo>
                  <a:lnTo>
                    <a:pt x="0" y="29583"/>
                  </a:lnTo>
                  <a:cubicBezTo>
                    <a:pt x="0" y="13245"/>
                    <a:pt x="13245" y="0"/>
                    <a:pt x="29583" y="0"/>
                  </a:cubicBezTo>
                  <a:close/>
                </a:path>
              </a:pathLst>
            </a:custGeom>
            <a:solidFill>
              <a:srgbClr val="B5886D"/>
            </a:solidFill>
          </p:spPr>
        </p:sp>
        <p:sp>
          <p:nvSpPr>
            <p:cNvPr id="30" name="TextBox 30"/>
            <p:cNvSpPr txBox="1"/>
            <p:nvPr/>
          </p:nvSpPr>
          <p:spPr>
            <a:xfrm>
              <a:off x="0" y="-28575"/>
              <a:ext cx="2438487" cy="224619"/>
            </a:xfrm>
            <a:prstGeom prst="rect">
              <a:avLst/>
            </a:prstGeom>
          </p:spPr>
          <p:txBody>
            <a:bodyPr lIns="50800" tIns="50800" rIns="50800" bIns="50800" rtlCol="0" anchor="ctr"/>
            <a:lstStyle/>
            <a:p>
              <a:pPr algn="ctr">
                <a:lnSpc>
                  <a:spcPts val="1400"/>
                </a:lnSpc>
              </a:pPr>
              <a:endParaRPr/>
            </a:p>
          </p:txBody>
        </p:sp>
      </p:grpSp>
      <p:sp>
        <p:nvSpPr>
          <p:cNvPr id="31" name="TextBox 31"/>
          <p:cNvSpPr txBox="1"/>
          <p:nvPr/>
        </p:nvSpPr>
        <p:spPr>
          <a:xfrm>
            <a:off x="596369" y="6662489"/>
            <a:ext cx="6487650" cy="7320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الهوية البصرية.</a:t>
            </a:r>
          </a:p>
          <a:p>
            <a:pPr algn="ctr" rtl="1">
              <a:lnSpc>
                <a:spcPts val="2068"/>
              </a:lnSpc>
            </a:pPr>
            <a:endParaRPr lang="ar-EG" sz="1800" b="1">
              <a:solidFill>
                <a:srgbClr val="FEF6EE"/>
              </a:solidFill>
              <a:latin typeface="29LT Bukra Wide Bold"/>
              <a:ea typeface="29LT Bukra Wide Bold"/>
              <a:cs typeface="29LT Bukra Wide Bold"/>
              <a:sym typeface="29LT Bukra Wide Bold"/>
              <a:rtl/>
            </a:endParaRPr>
          </a:p>
        </p:txBody>
      </p:sp>
      <p:sp>
        <p:nvSpPr>
          <p:cNvPr id="32" name="TextBox 32"/>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14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152310" y="-295640"/>
            <a:ext cx="7689914" cy="538125"/>
            <a:chOff x="0" y="-19050"/>
            <a:chExt cx="2788035" cy="192852"/>
          </a:xfrm>
        </p:grpSpPr>
        <p:sp>
          <p:nvSpPr>
            <p:cNvPr id="3" name="Freeform 3"/>
            <p:cNvSpPr/>
            <p:nvPr/>
          </p:nvSpPr>
          <p:spPr>
            <a:xfrm>
              <a:off x="40179" y="80341"/>
              <a:ext cx="2747856" cy="85427"/>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377756" y="982923"/>
            <a:ext cx="4254524" cy="5359474"/>
            <a:chOff x="0" y="0"/>
            <a:chExt cx="1524726" cy="1920715"/>
          </a:xfrm>
        </p:grpSpPr>
        <p:sp>
          <p:nvSpPr>
            <p:cNvPr id="6" name="Freeform 6"/>
            <p:cNvSpPr/>
            <p:nvPr/>
          </p:nvSpPr>
          <p:spPr>
            <a:xfrm>
              <a:off x="0" y="0"/>
              <a:ext cx="1524726" cy="1920715"/>
            </a:xfrm>
            <a:custGeom>
              <a:avLst/>
              <a:gdLst/>
              <a:ahLst/>
              <a:cxnLst/>
              <a:rect l="l" t="t" r="r" b="b"/>
              <a:pathLst>
                <a:path w="1524726" h="1920715">
                  <a:moveTo>
                    <a:pt x="47312" y="0"/>
                  </a:moveTo>
                  <a:lnTo>
                    <a:pt x="1477414" y="0"/>
                  </a:lnTo>
                  <a:cubicBezTo>
                    <a:pt x="1489961" y="0"/>
                    <a:pt x="1501995" y="4985"/>
                    <a:pt x="1510868" y="13857"/>
                  </a:cubicBezTo>
                  <a:cubicBezTo>
                    <a:pt x="1519741" y="22730"/>
                    <a:pt x="1524726" y="34764"/>
                    <a:pt x="1524726" y="47312"/>
                  </a:cubicBezTo>
                  <a:lnTo>
                    <a:pt x="1524726" y="1873403"/>
                  </a:lnTo>
                  <a:cubicBezTo>
                    <a:pt x="1524726" y="1899532"/>
                    <a:pt x="1503543" y="1920715"/>
                    <a:pt x="1477414" y="1920715"/>
                  </a:cubicBezTo>
                  <a:lnTo>
                    <a:pt x="47312" y="1920715"/>
                  </a:lnTo>
                  <a:cubicBezTo>
                    <a:pt x="34764" y="1920715"/>
                    <a:pt x="22730" y="1915730"/>
                    <a:pt x="13857" y="1906857"/>
                  </a:cubicBezTo>
                  <a:cubicBezTo>
                    <a:pt x="4985" y="1897985"/>
                    <a:pt x="0" y="1885951"/>
                    <a:pt x="0" y="1873403"/>
                  </a:cubicBezTo>
                  <a:lnTo>
                    <a:pt x="0" y="47312"/>
                  </a:lnTo>
                  <a:cubicBezTo>
                    <a:pt x="0" y="21182"/>
                    <a:pt x="21182" y="0"/>
                    <a:pt x="47312" y="0"/>
                  </a:cubicBezTo>
                  <a:close/>
                </a:path>
              </a:pathLst>
            </a:custGeom>
            <a:solidFill>
              <a:srgbClr val="AB5B38"/>
            </a:solidFill>
          </p:spPr>
        </p:sp>
        <p:sp>
          <p:nvSpPr>
            <p:cNvPr id="7" name="TextBox 7"/>
            <p:cNvSpPr txBox="1"/>
            <p:nvPr/>
          </p:nvSpPr>
          <p:spPr>
            <a:xfrm>
              <a:off x="0" y="-28575"/>
              <a:ext cx="1524726" cy="1949290"/>
            </a:xfrm>
            <a:prstGeom prst="rect">
              <a:avLst/>
            </a:prstGeom>
          </p:spPr>
          <p:txBody>
            <a:bodyPr lIns="50800" tIns="50800" rIns="50800" bIns="50800" rtlCol="0" anchor="ctr"/>
            <a:lstStyle/>
            <a:p>
              <a:pPr algn="ctr">
                <a:lnSpc>
                  <a:spcPts val="1400"/>
                </a:lnSpc>
              </a:pPr>
              <a:endParaRPr/>
            </a:p>
          </p:txBody>
        </p:sp>
      </p:grpSp>
      <p:grpSp>
        <p:nvGrpSpPr>
          <p:cNvPr id="8" name="Group 8"/>
          <p:cNvGrpSpPr/>
          <p:nvPr/>
        </p:nvGrpSpPr>
        <p:grpSpPr>
          <a:xfrm>
            <a:off x="422030" y="6563365"/>
            <a:ext cx="6804244" cy="1123119"/>
            <a:chOff x="0" y="0"/>
            <a:chExt cx="2438487" cy="402501"/>
          </a:xfrm>
        </p:grpSpPr>
        <p:sp>
          <p:nvSpPr>
            <p:cNvPr id="9" name="Freeform 9"/>
            <p:cNvSpPr/>
            <p:nvPr/>
          </p:nvSpPr>
          <p:spPr>
            <a:xfrm>
              <a:off x="0" y="0"/>
              <a:ext cx="2438487" cy="402501"/>
            </a:xfrm>
            <a:custGeom>
              <a:avLst/>
              <a:gdLst/>
              <a:ahLst/>
              <a:cxnLst/>
              <a:rect l="l" t="t" r="r" b="b"/>
              <a:pathLst>
                <a:path w="2438487" h="402501">
                  <a:moveTo>
                    <a:pt x="29583" y="0"/>
                  </a:moveTo>
                  <a:lnTo>
                    <a:pt x="2408904" y="0"/>
                  </a:lnTo>
                  <a:cubicBezTo>
                    <a:pt x="2425243" y="0"/>
                    <a:pt x="2438487" y="13245"/>
                    <a:pt x="2438487" y="29583"/>
                  </a:cubicBezTo>
                  <a:lnTo>
                    <a:pt x="2438487" y="372918"/>
                  </a:lnTo>
                  <a:cubicBezTo>
                    <a:pt x="2438487" y="389256"/>
                    <a:pt x="2425243" y="402501"/>
                    <a:pt x="2408904" y="402501"/>
                  </a:cubicBezTo>
                  <a:lnTo>
                    <a:pt x="29583" y="402501"/>
                  </a:lnTo>
                  <a:cubicBezTo>
                    <a:pt x="13245" y="402501"/>
                    <a:pt x="0" y="389256"/>
                    <a:pt x="0" y="372918"/>
                  </a:cubicBezTo>
                  <a:lnTo>
                    <a:pt x="0" y="29583"/>
                  </a:lnTo>
                  <a:cubicBezTo>
                    <a:pt x="0" y="13245"/>
                    <a:pt x="13245" y="0"/>
                    <a:pt x="29583" y="0"/>
                  </a:cubicBezTo>
                  <a:close/>
                </a:path>
              </a:pathLst>
            </a:custGeom>
            <a:solidFill>
              <a:srgbClr val="B5886D"/>
            </a:solidFill>
          </p:spPr>
        </p:sp>
        <p:sp>
          <p:nvSpPr>
            <p:cNvPr id="10" name="TextBox 10"/>
            <p:cNvSpPr txBox="1"/>
            <p:nvPr/>
          </p:nvSpPr>
          <p:spPr>
            <a:xfrm>
              <a:off x="0" y="-28575"/>
              <a:ext cx="2438487" cy="431076"/>
            </a:xfrm>
            <a:prstGeom prst="rect">
              <a:avLst/>
            </a:prstGeom>
          </p:spPr>
          <p:txBody>
            <a:bodyPr lIns="50800" tIns="50800" rIns="50800" bIns="50800" rtlCol="0" anchor="ctr"/>
            <a:lstStyle/>
            <a:p>
              <a:pPr algn="ctr">
                <a:lnSpc>
                  <a:spcPts val="1400"/>
                </a:lnSpc>
              </a:pPr>
              <a:endParaRPr/>
            </a:p>
          </p:txBody>
        </p:sp>
      </p:grpSp>
      <p:sp>
        <p:nvSpPr>
          <p:cNvPr id="14" name="TextBox 14"/>
          <p:cNvSpPr txBox="1"/>
          <p:nvPr/>
        </p:nvSpPr>
        <p:spPr>
          <a:xfrm>
            <a:off x="541985" y="351409"/>
            <a:ext cx="3847842" cy="396262"/>
          </a:xfrm>
          <a:prstGeom prst="rect">
            <a:avLst/>
          </a:prstGeom>
        </p:spPr>
        <p:txBody>
          <a:bodyPr wrap="square"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اختيار الموقع المناسب:</a:t>
            </a:r>
          </a:p>
        </p:txBody>
      </p:sp>
      <p:sp>
        <p:nvSpPr>
          <p:cNvPr id="15" name="TextBox 15"/>
          <p:cNvSpPr txBox="1"/>
          <p:nvPr/>
        </p:nvSpPr>
        <p:spPr>
          <a:xfrm>
            <a:off x="529870" y="1125343"/>
            <a:ext cx="3950297" cy="5367147"/>
          </a:xfrm>
          <a:prstGeom prst="rect">
            <a:avLst/>
          </a:prstGeom>
        </p:spPr>
        <p:txBody>
          <a:bodyPr lIns="0" tIns="0" rIns="0" bIns="0" rtlCol="0" anchor="t">
            <a:spAutoFit/>
          </a:bodyPr>
          <a:lstStyle/>
          <a:p>
            <a:pPr algn="ctr" rtl="1">
              <a:lnSpc>
                <a:spcPts val="3024"/>
              </a:lnSpc>
            </a:pPr>
            <a:r>
              <a:rPr lang="ar-EG" sz="1800" b="1">
                <a:solidFill>
                  <a:srgbClr val="FEF6EE"/>
                </a:solidFill>
                <a:latin typeface="29LT Bukra Wide Bold"/>
                <a:ea typeface="29LT Bukra Wide Bold"/>
                <a:cs typeface="29LT Bukra Wide Bold"/>
                <a:sym typeface="29LT Bukra Wide Bold"/>
                <a:rtl/>
              </a:rPr>
              <a:t>اختيار الموقع المناسب لمقهى في الرياض يعد من أهم العوامل التي تؤثر على نجاح المشروع. يجب أن يكون الموقع في منطقة ذات حركة مرور عالية، وقرب من مراكز الأعمال، الجامعات، أو المناطق السكنية ذات الكثافة السكانية المرتفعة. كما يجب مراعاة سهولة الوصول، توفر مواقف للسيارات، وقرب وسائل النقل العام.</a:t>
            </a:r>
          </a:p>
          <a:p>
            <a:pPr algn="ctr" rtl="1">
              <a:lnSpc>
                <a:spcPts val="3024"/>
              </a:lnSpc>
            </a:pPr>
            <a:endParaRPr lang="ar-EG" sz="1800" b="1">
              <a:solidFill>
                <a:srgbClr val="FEF6EE"/>
              </a:solidFill>
              <a:latin typeface="29LT Bukra Wide Bold"/>
              <a:ea typeface="29LT Bukra Wide Bold"/>
              <a:cs typeface="29LT Bukra Wide Bold"/>
              <a:sym typeface="29LT Bukra Wide Bold"/>
              <a:rtl/>
            </a:endParaRPr>
          </a:p>
        </p:txBody>
      </p:sp>
      <p:sp>
        <p:nvSpPr>
          <p:cNvPr id="16" name="TextBox 16"/>
          <p:cNvSpPr txBox="1"/>
          <p:nvPr/>
        </p:nvSpPr>
        <p:spPr>
          <a:xfrm>
            <a:off x="549863" y="6675565"/>
            <a:ext cx="6660457" cy="781302"/>
          </a:xfrm>
          <a:prstGeom prst="rect">
            <a:avLst/>
          </a:prstGeom>
        </p:spPr>
        <p:txBody>
          <a:bodyPr lIns="0" tIns="0" rIns="0" bIns="0" rtlCol="0" anchor="t">
            <a:spAutoFit/>
          </a:bodyPr>
          <a:lstStyle/>
          <a:p>
            <a:pPr algn="ctr" rtl="1">
              <a:lnSpc>
                <a:spcPts val="2068"/>
              </a:lnSpc>
            </a:pPr>
            <a:r>
              <a:rPr lang="ar-EG" sz="1100" b="1">
                <a:solidFill>
                  <a:srgbClr val="FEF6EE"/>
                </a:solidFill>
                <a:latin typeface="29LT Bukra Wide Bold"/>
                <a:ea typeface="29LT Bukra Wide Bold"/>
                <a:cs typeface="29LT Bukra Wide Bold"/>
                <a:sym typeface="29LT Bukra Wide Bold"/>
                <a:rtl/>
              </a:rPr>
              <a:t> يُفضل اختيار موقع في وسط منطقة تجارية أو أعمال ذات كثافة عالية من الموظفين والزوار، مما يضمن تدفقاً مستمراً للعملاء المحتملين طوال ساعات العمل. من المناطق المثالية في الرياض:</a:t>
            </a:r>
          </a:p>
        </p:txBody>
      </p:sp>
      <p:sp>
        <p:nvSpPr>
          <p:cNvPr id="17" name="Freeform 17"/>
          <p:cNvSpPr/>
          <p:nvPr/>
        </p:nvSpPr>
        <p:spPr>
          <a:xfrm>
            <a:off x="4974381" y="236158"/>
            <a:ext cx="2555955" cy="6106239"/>
          </a:xfrm>
          <a:custGeom>
            <a:avLst/>
            <a:gdLst/>
            <a:ahLst/>
            <a:cxnLst/>
            <a:rect l="l" t="t" r="r" b="b"/>
            <a:pathLst>
              <a:path w="2735337" h="6106239">
                <a:moveTo>
                  <a:pt x="0" y="0"/>
                </a:moveTo>
                <a:lnTo>
                  <a:pt x="2735337" y="0"/>
                </a:lnTo>
                <a:lnTo>
                  <a:pt x="2735337" y="6106239"/>
                </a:lnTo>
                <a:lnTo>
                  <a:pt x="0" y="6106239"/>
                </a:lnTo>
                <a:lnTo>
                  <a:pt x="0" y="0"/>
                </a:lnTo>
                <a:close/>
              </a:path>
            </a:pathLst>
          </a:custGeom>
          <a:blipFill>
            <a:blip r:embed="rId2"/>
            <a:stretch>
              <a:fillRect l="-33611" r="-33611"/>
            </a:stretch>
          </a:blipFill>
        </p:spPr>
      </p:sp>
      <p:grpSp>
        <p:nvGrpSpPr>
          <p:cNvPr id="18" name="Group 18"/>
          <p:cNvGrpSpPr/>
          <p:nvPr/>
        </p:nvGrpSpPr>
        <p:grpSpPr>
          <a:xfrm>
            <a:off x="406076" y="7829359"/>
            <a:ext cx="6804244" cy="863019"/>
            <a:chOff x="0" y="0"/>
            <a:chExt cx="2438487" cy="309286"/>
          </a:xfrm>
        </p:grpSpPr>
        <p:sp>
          <p:nvSpPr>
            <p:cNvPr id="19" name="Freeform 19"/>
            <p:cNvSpPr/>
            <p:nvPr/>
          </p:nvSpPr>
          <p:spPr>
            <a:xfrm>
              <a:off x="0" y="0"/>
              <a:ext cx="2438487" cy="309286"/>
            </a:xfrm>
            <a:custGeom>
              <a:avLst/>
              <a:gdLst/>
              <a:ahLst/>
              <a:cxnLst/>
              <a:rect l="l" t="t" r="r" b="b"/>
              <a:pathLst>
                <a:path w="2438487" h="309286">
                  <a:moveTo>
                    <a:pt x="29583" y="0"/>
                  </a:moveTo>
                  <a:lnTo>
                    <a:pt x="2408904" y="0"/>
                  </a:lnTo>
                  <a:cubicBezTo>
                    <a:pt x="2425243" y="0"/>
                    <a:pt x="2438487" y="13245"/>
                    <a:pt x="2438487" y="29583"/>
                  </a:cubicBezTo>
                  <a:lnTo>
                    <a:pt x="2438487" y="279703"/>
                  </a:lnTo>
                  <a:cubicBezTo>
                    <a:pt x="2438487" y="296042"/>
                    <a:pt x="2425243" y="309286"/>
                    <a:pt x="2408904" y="309286"/>
                  </a:cubicBezTo>
                  <a:lnTo>
                    <a:pt x="29583" y="309286"/>
                  </a:lnTo>
                  <a:cubicBezTo>
                    <a:pt x="13245" y="309286"/>
                    <a:pt x="0" y="296042"/>
                    <a:pt x="0" y="279703"/>
                  </a:cubicBezTo>
                  <a:lnTo>
                    <a:pt x="0" y="29583"/>
                  </a:lnTo>
                  <a:cubicBezTo>
                    <a:pt x="0" y="13245"/>
                    <a:pt x="13245" y="0"/>
                    <a:pt x="29583" y="0"/>
                  </a:cubicBezTo>
                  <a:close/>
                </a:path>
              </a:pathLst>
            </a:custGeom>
            <a:solidFill>
              <a:srgbClr val="B5886D"/>
            </a:solidFill>
          </p:spPr>
        </p:sp>
        <p:sp>
          <p:nvSpPr>
            <p:cNvPr id="20" name="TextBox 20"/>
            <p:cNvSpPr txBox="1"/>
            <p:nvPr/>
          </p:nvSpPr>
          <p:spPr>
            <a:xfrm>
              <a:off x="0" y="-28575"/>
              <a:ext cx="2438487" cy="337861"/>
            </a:xfrm>
            <a:prstGeom prst="rect">
              <a:avLst/>
            </a:prstGeom>
          </p:spPr>
          <p:txBody>
            <a:bodyPr lIns="50800" tIns="50800" rIns="50800" bIns="50800" rtlCol="0" anchor="ctr"/>
            <a:lstStyle/>
            <a:p>
              <a:pPr algn="ctr">
                <a:lnSpc>
                  <a:spcPts val="1400"/>
                </a:lnSpc>
              </a:pPr>
              <a:endParaRPr/>
            </a:p>
          </p:txBody>
        </p:sp>
      </p:grpSp>
      <p:grpSp>
        <p:nvGrpSpPr>
          <p:cNvPr id="21" name="Group 21"/>
          <p:cNvGrpSpPr/>
          <p:nvPr/>
        </p:nvGrpSpPr>
        <p:grpSpPr>
          <a:xfrm>
            <a:off x="406076" y="8835253"/>
            <a:ext cx="6804244" cy="859411"/>
            <a:chOff x="0" y="0"/>
            <a:chExt cx="2438487" cy="307994"/>
          </a:xfrm>
        </p:grpSpPr>
        <p:sp>
          <p:nvSpPr>
            <p:cNvPr id="22" name="Freeform 22"/>
            <p:cNvSpPr/>
            <p:nvPr/>
          </p:nvSpPr>
          <p:spPr>
            <a:xfrm>
              <a:off x="0" y="0"/>
              <a:ext cx="2438487" cy="307994"/>
            </a:xfrm>
            <a:custGeom>
              <a:avLst/>
              <a:gdLst/>
              <a:ahLst/>
              <a:cxnLst/>
              <a:rect l="l" t="t" r="r" b="b"/>
              <a:pathLst>
                <a:path w="2438487" h="307994">
                  <a:moveTo>
                    <a:pt x="29583" y="0"/>
                  </a:moveTo>
                  <a:lnTo>
                    <a:pt x="2408904" y="0"/>
                  </a:lnTo>
                  <a:cubicBezTo>
                    <a:pt x="2425243" y="0"/>
                    <a:pt x="2438487" y="13245"/>
                    <a:pt x="2438487" y="29583"/>
                  </a:cubicBezTo>
                  <a:lnTo>
                    <a:pt x="2438487" y="278411"/>
                  </a:lnTo>
                  <a:cubicBezTo>
                    <a:pt x="2438487" y="294749"/>
                    <a:pt x="2425243" y="307994"/>
                    <a:pt x="2408904" y="307994"/>
                  </a:cubicBezTo>
                  <a:lnTo>
                    <a:pt x="29583" y="307994"/>
                  </a:lnTo>
                  <a:cubicBezTo>
                    <a:pt x="13245" y="307994"/>
                    <a:pt x="0" y="294749"/>
                    <a:pt x="0" y="278411"/>
                  </a:cubicBezTo>
                  <a:lnTo>
                    <a:pt x="0" y="29583"/>
                  </a:lnTo>
                  <a:cubicBezTo>
                    <a:pt x="0" y="13245"/>
                    <a:pt x="13245" y="0"/>
                    <a:pt x="29583" y="0"/>
                  </a:cubicBezTo>
                  <a:close/>
                </a:path>
              </a:pathLst>
            </a:custGeom>
            <a:solidFill>
              <a:srgbClr val="B5886D"/>
            </a:solidFill>
          </p:spPr>
        </p:sp>
        <p:sp>
          <p:nvSpPr>
            <p:cNvPr id="23" name="TextBox 23"/>
            <p:cNvSpPr txBox="1"/>
            <p:nvPr/>
          </p:nvSpPr>
          <p:spPr>
            <a:xfrm>
              <a:off x="0" y="-28575"/>
              <a:ext cx="2438487" cy="336569"/>
            </a:xfrm>
            <a:prstGeom prst="rect">
              <a:avLst/>
            </a:prstGeom>
          </p:spPr>
          <p:txBody>
            <a:bodyPr lIns="50800" tIns="50800" rIns="50800" bIns="50800" rtlCol="0" anchor="ctr"/>
            <a:lstStyle/>
            <a:p>
              <a:pPr algn="ctr">
                <a:lnSpc>
                  <a:spcPts val="1400"/>
                </a:lnSpc>
              </a:pPr>
              <a:endParaRPr/>
            </a:p>
          </p:txBody>
        </p:sp>
      </p:grpSp>
      <p:sp>
        <p:nvSpPr>
          <p:cNvPr id="24" name="TextBox 24"/>
          <p:cNvSpPr txBox="1"/>
          <p:nvPr/>
        </p:nvSpPr>
        <p:spPr>
          <a:xfrm>
            <a:off x="1142059" y="7774309"/>
            <a:ext cx="5315869"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حي العليا:</a:t>
            </a:r>
          </a:p>
        </p:txBody>
      </p:sp>
      <p:sp>
        <p:nvSpPr>
          <p:cNvPr id="25" name="TextBox 25"/>
          <p:cNvSpPr txBox="1"/>
          <p:nvPr/>
        </p:nvSpPr>
        <p:spPr>
          <a:xfrm>
            <a:off x="549863" y="8247155"/>
            <a:ext cx="6660457"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منطقة حيوية تضم العديد من الشركات والمكاتب التجارية.</a:t>
            </a:r>
          </a:p>
        </p:txBody>
      </p:sp>
      <p:sp>
        <p:nvSpPr>
          <p:cNvPr id="26" name="TextBox 26"/>
          <p:cNvSpPr txBox="1"/>
          <p:nvPr/>
        </p:nvSpPr>
        <p:spPr>
          <a:xfrm>
            <a:off x="922302" y="8780203"/>
            <a:ext cx="5535626"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حي السفارات:</a:t>
            </a:r>
          </a:p>
        </p:txBody>
      </p:sp>
      <p:sp>
        <p:nvSpPr>
          <p:cNvPr id="27" name="TextBox 27"/>
          <p:cNvSpPr txBox="1"/>
          <p:nvPr/>
        </p:nvSpPr>
        <p:spPr>
          <a:xfrm>
            <a:off x="549863" y="9253048"/>
            <a:ext cx="6660457"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يضم مكاتب دبلوماسية وشركات دولية.</a:t>
            </a:r>
          </a:p>
        </p:txBody>
      </p:sp>
      <p:sp>
        <p:nvSpPr>
          <p:cNvPr id="28" name="TextBox 28"/>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15</a:t>
            </a:r>
          </a:p>
        </p:txBody>
      </p:sp>
      <p:grpSp>
        <p:nvGrpSpPr>
          <p:cNvPr id="29" name="Group 2">
            <a:extLst>
              <a:ext uri="{FF2B5EF4-FFF2-40B4-BE49-F238E27FC236}">
                <a16:creationId xmlns:a16="http://schemas.microsoft.com/office/drawing/2014/main" id="{9B59E473-BF9D-1097-A8B5-137131928D21}"/>
              </a:ext>
            </a:extLst>
          </p:cNvPr>
          <p:cNvGrpSpPr/>
          <p:nvPr/>
        </p:nvGrpSpPr>
        <p:grpSpPr>
          <a:xfrm>
            <a:off x="-129895" y="10189769"/>
            <a:ext cx="7689914" cy="538124"/>
            <a:chOff x="0" y="-19050"/>
            <a:chExt cx="2788035" cy="192852"/>
          </a:xfrm>
        </p:grpSpPr>
        <p:sp>
          <p:nvSpPr>
            <p:cNvPr id="30" name="Freeform 3">
              <a:extLst>
                <a:ext uri="{FF2B5EF4-FFF2-40B4-BE49-F238E27FC236}">
                  <a16:creationId xmlns:a16="http://schemas.microsoft.com/office/drawing/2014/main" id="{18D0B37F-B278-0F8C-FB63-F0B98F64B466}"/>
                </a:ext>
              </a:extLst>
            </p:cNvPr>
            <p:cNvSpPr/>
            <p:nvPr/>
          </p:nvSpPr>
          <p:spPr>
            <a:xfrm>
              <a:off x="40179" y="80341"/>
              <a:ext cx="2747856" cy="85427"/>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31" name="TextBox 4">
              <a:extLst>
                <a:ext uri="{FF2B5EF4-FFF2-40B4-BE49-F238E27FC236}">
                  <a16:creationId xmlns:a16="http://schemas.microsoft.com/office/drawing/2014/main" id="{2F4DFA69-B2B5-8E7C-BAF6-F5AB15C8692F}"/>
                </a:ext>
              </a:extLst>
            </p:cNvPr>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17788" y="-474878"/>
            <a:ext cx="7555499" cy="851897"/>
            <a:chOff x="0" y="-19050"/>
            <a:chExt cx="2747899" cy="249062"/>
          </a:xfrm>
        </p:grpSpPr>
        <p:sp>
          <p:nvSpPr>
            <p:cNvPr id="3" name="Freeform 3"/>
            <p:cNvSpPr/>
            <p:nvPr/>
          </p:nvSpPr>
          <p:spPr>
            <a:xfrm>
              <a:off x="8079" y="120483"/>
              <a:ext cx="2739820" cy="109529"/>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7897" y="10403033"/>
            <a:ext cx="7574172" cy="305909"/>
            <a:chOff x="0" y="0"/>
            <a:chExt cx="2899236" cy="17390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grpSp>
        <p:nvGrpSpPr>
          <p:cNvPr id="8" name="Group 8"/>
          <p:cNvGrpSpPr/>
          <p:nvPr/>
        </p:nvGrpSpPr>
        <p:grpSpPr>
          <a:xfrm>
            <a:off x="406076" y="1164775"/>
            <a:ext cx="6804244" cy="863019"/>
            <a:chOff x="0" y="0"/>
            <a:chExt cx="2438487" cy="309286"/>
          </a:xfrm>
        </p:grpSpPr>
        <p:sp>
          <p:nvSpPr>
            <p:cNvPr id="9" name="Freeform 9"/>
            <p:cNvSpPr/>
            <p:nvPr/>
          </p:nvSpPr>
          <p:spPr>
            <a:xfrm>
              <a:off x="0" y="0"/>
              <a:ext cx="2438487" cy="309286"/>
            </a:xfrm>
            <a:custGeom>
              <a:avLst/>
              <a:gdLst/>
              <a:ahLst/>
              <a:cxnLst/>
              <a:rect l="l" t="t" r="r" b="b"/>
              <a:pathLst>
                <a:path w="2438487" h="309286">
                  <a:moveTo>
                    <a:pt x="29583" y="0"/>
                  </a:moveTo>
                  <a:lnTo>
                    <a:pt x="2408904" y="0"/>
                  </a:lnTo>
                  <a:cubicBezTo>
                    <a:pt x="2425243" y="0"/>
                    <a:pt x="2438487" y="13245"/>
                    <a:pt x="2438487" y="29583"/>
                  </a:cubicBezTo>
                  <a:lnTo>
                    <a:pt x="2438487" y="279703"/>
                  </a:lnTo>
                  <a:cubicBezTo>
                    <a:pt x="2438487" y="296042"/>
                    <a:pt x="2425243" y="309286"/>
                    <a:pt x="2408904" y="309286"/>
                  </a:cubicBezTo>
                  <a:lnTo>
                    <a:pt x="29583" y="309286"/>
                  </a:lnTo>
                  <a:cubicBezTo>
                    <a:pt x="13245" y="309286"/>
                    <a:pt x="0" y="296042"/>
                    <a:pt x="0" y="279703"/>
                  </a:cubicBezTo>
                  <a:lnTo>
                    <a:pt x="0" y="29583"/>
                  </a:lnTo>
                  <a:cubicBezTo>
                    <a:pt x="0" y="13245"/>
                    <a:pt x="13245" y="0"/>
                    <a:pt x="29583" y="0"/>
                  </a:cubicBezTo>
                  <a:close/>
                </a:path>
              </a:pathLst>
            </a:custGeom>
            <a:solidFill>
              <a:srgbClr val="B5886D"/>
            </a:solidFill>
          </p:spPr>
        </p:sp>
        <p:sp>
          <p:nvSpPr>
            <p:cNvPr id="10" name="TextBox 10"/>
            <p:cNvSpPr txBox="1"/>
            <p:nvPr/>
          </p:nvSpPr>
          <p:spPr>
            <a:xfrm>
              <a:off x="0" y="-28575"/>
              <a:ext cx="2438487" cy="337861"/>
            </a:xfrm>
            <a:prstGeom prst="rect">
              <a:avLst/>
            </a:prstGeom>
          </p:spPr>
          <p:txBody>
            <a:bodyPr lIns="50800" tIns="50800" rIns="50800" bIns="50800" rtlCol="0" anchor="ctr"/>
            <a:lstStyle/>
            <a:p>
              <a:pPr algn="ctr">
                <a:lnSpc>
                  <a:spcPts val="1400"/>
                </a:lnSpc>
              </a:pPr>
              <a:endParaRPr/>
            </a:p>
          </p:txBody>
        </p:sp>
      </p:grpSp>
      <p:grpSp>
        <p:nvGrpSpPr>
          <p:cNvPr id="11" name="Group 11"/>
          <p:cNvGrpSpPr/>
          <p:nvPr/>
        </p:nvGrpSpPr>
        <p:grpSpPr>
          <a:xfrm>
            <a:off x="406076" y="2170669"/>
            <a:ext cx="6804244" cy="859411"/>
            <a:chOff x="0" y="0"/>
            <a:chExt cx="2438487" cy="307994"/>
          </a:xfrm>
        </p:grpSpPr>
        <p:sp>
          <p:nvSpPr>
            <p:cNvPr id="12" name="Freeform 12"/>
            <p:cNvSpPr/>
            <p:nvPr/>
          </p:nvSpPr>
          <p:spPr>
            <a:xfrm>
              <a:off x="0" y="0"/>
              <a:ext cx="2438487" cy="307994"/>
            </a:xfrm>
            <a:custGeom>
              <a:avLst/>
              <a:gdLst/>
              <a:ahLst/>
              <a:cxnLst/>
              <a:rect l="l" t="t" r="r" b="b"/>
              <a:pathLst>
                <a:path w="2438487" h="307994">
                  <a:moveTo>
                    <a:pt x="29583" y="0"/>
                  </a:moveTo>
                  <a:lnTo>
                    <a:pt x="2408904" y="0"/>
                  </a:lnTo>
                  <a:cubicBezTo>
                    <a:pt x="2425243" y="0"/>
                    <a:pt x="2438487" y="13245"/>
                    <a:pt x="2438487" y="29583"/>
                  </a:cubicBezTo>
                  <a:lnTo>
                    <a:pt x="2438487" y="278411"/>
                  </a:lnTo>
                  <a:cubicBezTo>
                    <a:pt x="2438487" y="294749"/>
                    <a:pt x="2425243" y="307994"/>
                    <a:pt x="2408904" y="307994"/>
                  </a:cubicBezTo>
                  <a:lnTo>
                    <a:pt x="29583" y="307994"/>
                  </a:lnTo>
                  <a:cubicBezTo>
                    <a:pt x="13245" y="307994"/>
                    <a:pt x="0" y="294749"/>
                    <a:pt x="0" y="278411"/>
                  </a:cubicBezTo>
                  <a:lnTo>
                    <a:pt x="0" y="29583"/>
                  </a:lnTo>
                  <a:cubicBezTo>
                    <a:pt x="0" y="13245"/>
                    <a:pt x="13245" y="0"/>
                    <a:pt x="29583" y="0"/>
                  </a:cubicBezTo>
                  <a:close/>
                </a:path>
              </a:pathLst>
            </a:custGeom>
            <a:solidFill>
              <a:srgbClr val="B5886D"/>
            </a:solidFill>
          </p:spPr>
        </p:sp>
        <p:sp>
          <p:nvSpPr>
            <p:cNvPr id="13" name="TextBox 13"/>
            <p:cNvSpPr txBox="1"/>
            <p:nvPr/>
          </p:nvSpPr>
          <p:spPr>
            <a:xfrm>
              <a:off x="0" y="-28575"/>
              <a:ext cx="2438487" cy="336569"/>
            </a:xfrm>
            <a:prstGeom prst="rect">
              <a:avLst/>
            </a:prstGeom>
          </p:spPr>
          <p:txBody>
            <a:bodyPr lIns="50800" tIns="50800" rIns="50800" bIns="50800" rtlCol="0" anchor="ctr"/>
            <a:lstStyle/>
            <a:p>
              <a:pPr algn="ctr">
                <a:lnSpc>
                  <a:spcPts val="1400"/>
                </a:lnSpc>
              </a:pPr>
              <a:endParaRPr/>
            </a:p>
          </p:txBody>
        </p:sp>
      </p:grpSp>
      <p:sp>
        <p:nvSpPr>
          <p:cNvPr id="14" name="Freeform 14"/>
          <p:cNvSpPr/>
          <p:nvPr/>
        </p:nvSpPr>
        <p:spPr>
          <a:xfrm>
            <a:off x="0" y="4659998"/>
            <a:ext cx="7560000" cy="5044582"/>
          </a:xfrm>
          <a:custGeom>
            <a:avLst/>
            <a:gdLst/>
            <a:ahLst/>
            <a:cxnLst/>
            <a:rect l="l" t="t" r="r" b="b"/>
            <a:pathLst>
              <a:path w="7560000" h="5044582">
                <a:moveTo>
                  <a:pt x="0" y="0"/>
                </a:moveTo>
                <a:lnTo>
                  <a:pt x="7560000" y="0"/>
                </a:lnTo>
                <a:lnTo>
                  <a:pt x="7560000" y="5044582"/>
                </a:lnTo>
                <a:lnTo>
                  <a:pt x="0" y="5044582"/>
                </a:lnTo>
                <a:lnTo>
                  <a:pt x="0" y="0"/>
                </a:lnTo>
                <a:close/>
              </a:path>
            </a:pathLst>
          </a:custGeom>
          <a:blipFill>
            <a:blip r:embed="rId2"/>
            <a:stretch>
              <a:fillRect/>
            </a:stretch>
          </a:blipFill>
        </p:spPr>
      </p:sp>
      <p:sp>
        <p:nvSpPr>
          <p:cNvPr id="15" name="TextBox 15"/>
          <p:cNvSpPr txBox="1"/>
          <p:nvPr/>
        </p:nvSpPr>
        <p:spPr>
          <a:xfrm>
            <a:off x="1559322" y="553145"/>
            <a:ext cx="4618610" cy="396262"/>
          </a:xfrm>
          <a:prstGeom prst="rect">
            <a:avLst/>
          </a:prstGeom>
        </p:spPr>
        <p:txBody>
          <a:bodyPr wrap="square"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تابع. اختيار الموقع المناسب:</a:t>
            </a:r>
          </a:p>
        </p:txBody>
      </p:sp>
      <p:sp>
        <p:nvSpPr>
          <p:cNvPr id="16" name="TextBox 16"/>
          <p:cNvSpPr txBox="1"/>
          <p:nvPr/>
        </p:nvSpPr>
        <p:spPr>
          <a:xfrm>
            <a:off x="1142059" y="1109725"/>
            <a:ext cx="5315869"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شارع التحلية:</a:t>
            </a:r>
          </a:p>
        </p:txBody>
      </p:sp>
      <p:sp>
        <p:nvSpPr>
          <p:cNvPr id="17" name="TextBox 17"/>
          <p:cNvSpPr txBox="1"/>
          <p:nvPr/>
        </p:nvSpPr>
        <p:spPr>
          <a:xfrm>
            <a:off x="549863" y="1582570"/>
            <a:ext cx="6660457"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منطقة تسوق وأعمال معروفة بجذب الزوار.</a:t>
            </a:r>
          </a:p>
        </p:txBody>
      </p:sp>
      <p:sp>
        <p:nvSpPr>
          <p:cNvPr id="18" name="TextBox 18"/>
          <p:cNvSpPr txBox="1"/>
          <p:nvPr/>
        </p:nvSpPr>
        <p:spPr>
          <a:xfrm>
            <a:off x="922302" y="2115619"/>
            <a:ext cx="5535626"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حي الصحافة:</a:t>
            </a:r>
          </a:p>
        </p:txBody>
      </p:sp>
      <p:sp>
        <p:nvSpPr>
          <p:cNvPr id="19" name="TextBox 19"/>
          <p:cNvSpPr txBox="1"/>
          <p:nvPr/>
        </p:nvSpPr>
        <p:spPr>
          <a:xfrm>
            <a:off x="549863" y="2588464"/>
            <a:ext cx="6660457"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مركز للأعمال الإعلامية والإعلانية.</a:t>
            </a:r>
          </a:p>
        </p:txBody>
      </p:sp>
      <p:sp>
        <p:nvSpPr>
          <p:cNvPr id="20" name="TextBox 20"/>
          <p:cNvSpPr txBox="1"/>
          <p:nvPr/>
        </p:nvSpPr>
        <p:spPr>
          <a:xfrm>
            <a:off x="652932" y="3353930"/>
            <a:ext cx="6254137" cy="867918"/>
          </a:xfrm>
          <a:prstGeom prst="rect">
            <a:avLst/>
          </a:prstGeom>
        </p:spPr>
        <p:txBody>
          <a:bodyPr lIns="0" tIns="0" rIns="0" bIns="0" rtlCol="0" anchor="t">
            <a:spAutoFit/>
          </a:bodyPr>
          <a:lstStyle/>
          <a:p>
            <a:pPr algn="ctr" rtl="1">
              <a:lnSpc>
                <a:spcPts val="2256"/>
              </a:lnSpc>
              <a:spcBef>
                <a:spcPct val="0"/>
              </a:spcBef>
            </a:pPr>
            <a:r>
              <a:rPr lang="ar-EG" sz="1200" b="1">
                <a:solidFill>
                  <a:srgbClr val="000000"/>
                </a:solidFill>
                <a:latin typeface="29LT Bukra Wide Bold"/>
                <a:ea typeface="29LT Bukra Wide Bold"/>
                <a:cs typeface="29LT Bukra Wide Bold"/>
                <a:sym typeface="29LT Bukra Wide Bold"/>
                <a:rtl/>
              </a:rPr>
              <a:t>يجب أن يكون الموقع سهلاً للوصول، مع توفر مواقف للسيارات وخدمات نقل عامة قريبة. كما يُفضل أن يكون في شارع رئيسي أو منطقة ذات حركة مرور عالية.</a:t>
            </a:r>
          </a:p>
        </p:txBody>
      </p:sp>
      <p:sp>
        <p:nvSpPr>
          <p:cNvPr id="21" name="TextBox 21"/>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16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4622" y="4114"/>
            <a:ext cx="7555378" cy="238371"/>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377756" y="982923"/>
            <a:ext cx="4254524" cy="5359474"/>
            <a:chOff x="0" y="0"/>
            <a:chExt cx="1524726" cy="1920715"/>
          </a:xfrm>
        </p:grpSpPr>
        <p:sp>
          <p:nvSpPr>
            <p:cNvPr id="6" name="Freeform 6"/>
            <p:cNvSpPr/>
            <p:nvPr/>
          </p:nvSpPr>
          <p:spPr>
            <a:xfrm>
              <a:off x="0" y="0"/>
              <a:ext cx="1524726" cy="1920715"/>
            </a:xfrm>
            <a:custGeom>
              <a:avLst/>
              <a:gdLst/>
              <a:ahLst/>
              <a:cxnLst/>
              <a:rect l="l" t="t" r="r" b="b"/>
              <a:pathLst>
                <a:path w="1524726" h="1920715">
                  <a:moveTo>
                    <a:pt x="47312" y="0"/>
                  </a:moveTo>
                  <a:lnTo>
                    <a:pt x="1477414" y="0"/>
                  </a:lnTo>
                  <a:cubicBezTo>
                    <a:pt x="1489961" y="0"/>
                    <a:pt x="1501995" y="4985"/>
                    <a:pt x="1510868" y="13857"/>
                  </a:cubicBezTo>
                  <a:cubicBezTo>
                    <a:pt x="1519741" y="22730"/>
                    <a:pt x="1524726" y="34764"/>
                    <a:pt x="1524726" y="47312"/>
                  </a:cubicBezTo>
                  <a:lnTo>
                    <a:pt x="1524726" y="1873403"/>
                  </a:lnTo>
                  <a:cubicBezTo>
                    <a:pt x="1524726" y="1899532"/>
                    <a:pt x="1503543" y="1920715"/>
                    <a:pt x="1477414" y="1920715"/>
                  </a:cubicBezTo>
                  <a:lnTo>
                    <a:pt x="47312" y="1920715"/>
                  </a:lnTo>
                  <a:cubicBezTo>
                    <a:pt x="34764" y="1920715"/>
                    <a:pt x="22730" y="1915730"/>
                    <a:pt x="13857" y="1906857"/>
                  </a:cubicBezTo>
                  <a:cubicBezTo>
                    <a:pt x="4985" y="1897985"/>
                    <a:pt x="0" y="1885951"/>
                    <a:pt x="0" y="1873403"/>
                  </a:cubicBezTo>
                  <a:lnTo>
                    <a:pt x="0" y="47312"/>
                  </a:lnTo>
                  <a:cubicBezTo>
                    <a:pt x="0" y="21182"/>
                    <a:pt x="21182" y="0"/>
                    <a:pt x="47312" y="0"/>
                  </a:cubicBezTo>
                  <a:close/>
                </a:path>
              </a:pathLst>
            </a:custGeom>
            <a:solidFill>
              <a:srgbClr val="AB5B38"/>
            </a:solidFill>
          </p:spPr>
        </p:sp>
        <p:sp>
          <p:nvSpPr>
            <p:cNvPr id="7" name="TextBox 7"/>
            <p:cNvSpPr txBox="1"/>
            <p:nvPr/>
          </p:nvSpPr>
          <p:spPr>
            <a:xfrm>
              <a:off x="0" y="-28575"/>
              <a:ext cx="1524726" cy="1949290"/>
            </a:xfrm>
            <a:prstGeom prst="rect">
              <a:avLst/>
            </a:prstGeom>
          </p:spPr>
          <p:txBody>
            <a:bodyPr lIns="50800" tIns="50800" rIns="50800" bIns="50800" rtlCol="0" anchor="ctr"/>
            <a:lstStyle/>
            <a:p>
              <a:pPr algn="ctr">
                <a:lnSpc>
                  <a:spcPts val="1400"/>
                </a:lnSpc>
              </a:pPr>
              <a:endParaRPr/>
            </a:p>
          </p:txBody>
        </p:sp>
      </p:grpSp>
      <p:grpSp>
        <p:nvGrpSpPr>
          <p:cNvPr id="8" name="Group 8"/>
          <p:cNvGrpSpPr/>
          <p:nvPr/>
        </p:nvGrpSpPr>
        <p:grpSpPr>
          <a:xfrm>
            <a:off x="-7898" y="10447922"/>
            <a:ext cx="7574172" cy="238655"/>
            <a:chOff x="0" y="0"/>
            <a:chExt cx="2899236" cy="173904"/>
          </a:xfrm>
        </p:grpSpPr>
        <p:sp>
          <p:nvSpPr>
            <p:cNvPr id="9" name="Freeform 9"/>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10" name="TextBox 10"/>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sp>
        <p:nvSpPr>
          <p:cNvPr id="11" name="Freeform 11"/>
          <p:cNvSpPr/>
          <p:nvPr/>
        </p:nvSpPr>
        <p:spPr>
          <a:xfrm>
            <a:off x="4996803" y="242484"/>
            <a:ext cx="2592034" cy="6254784"/>
          </a:xfrm>
          <a:custGeom>
            <a:avLst/>
            <a:gdLst/>
            <a:ahLst/>
            <a:cxnLst/>
            <a:rect l="l" t="t" r="r" b="b"/>
            <a:pathLst>
              <a:path w="3578638" h="6187530">
                <a:moveTo>
                  <a:pt x="0" y="0"/>
                </a:moveTo>
                <a:lnTo>
                  <a:pt x="3578638" y="0"/>
                </a:lnTo>
                <a:lnTo>
                  <a:pt x="3578638" y="6187531"/>
                </a:lnTo>
                <a:lnTo>
                  <a:pt x="0" y="6187531"/>
                </a:lnTo>
                <a:lnTo>
                  <a:pt x="0" y="0"/>
                </a:lnTo>
                <a:close/>
              </a:path>
            </a:pathLst>
          </a:custGeom>
          <a:blipFill>
            <a:blip r:embed="rId2"/>
            <a:stretch>
              <a:fillRect l="-6639" r="-8733"/>
            </a:stretch>
          </a:blipFill>
        </p:spPr>
      </p:sp>
      <p:grpSp>
        <p:nvGrpSpPr>
          <p:cNvPr id="12" name="Group 12"/>
          <p:cNvGrpSpPr/>
          <p:nvPr/>
        </p:nvGrpSpPr>
        <p:grpSpPr>
          <a:xfrm>
            <a:off x="377756" y="6950919"/>
            <a:ext cx="2664301" cy="3074700"/>
            <a:chOff x="0" y="0"/>
            <a:chExt cx="3552402" cy="4099601"/>
          </a:xfrm>
        </p:grpSpPr>
        <p:sp>
          <p:nvSpPr>
            <p:cNvPr id="13" name="Freeform 13"/>
            <p:cNvSpPr/>
            <p:nvPr/>
          </p:nvSpPr>
          <p:spPr>
            <a:xfrm>
              <a:off x="389046" y="0"/>
              <a:ext cx="2850186" cy="3148827"/>
            </a:xfrm>
            <a:custGeom>
              <a:avLst/>
              <a:gdLst/>
              <a:ahLst/>
              <a:cxnLst/>
              <a:rect l="l" t="t" r="r" b="b"/>
              <a:pathLst>
                <a:path w="2850186" h="3148827">
                  <a:moveTo>
                    <a:pt x="0" y="0"/>
                  </a:moveTo>
                  <a:lnTo>
                    <a:pt x="2850186" y="0"/>
                  </a:lnTo>
                  <a:lnTo>
                    <a:pt x="2850186" y="3148827"/>
                  </a:lnTo>
                  <a:lnTo>
                    <a:pt x="0" y="3148827"/>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14" name="TextBox 14"/>
            <p:cNvSpPr txBox="1"/>
            <p:nvPr/>
          </p:nvSpPr>
          <p:spPr>
            <a:xfrm>
              <a:off x="0" y="2978402"/>
              <a:ext cx="3552402" cy="1121199"/>
            </a:xfrm>
            <a:prstGeom prst="rect">
              <a:avLst/>
            </a:prstGeom>
          </p:spPr>
          <p:txBody>
            <a:bodyPr lIns="0" tIns="0" rIns="0" bIns="0" rtlCol="0" anchor="t">
              <a:spAutoFit/>
            </a:bodyPr>
            <a:lstStyle/>
            <a:p>
              <a:pPr algn="ctr">
                <a:lnSpc>
                  <a:spcPts val="4416"/>
                </a:lnSpc>
                <a:spcBef>
                  <a:spcPct val="0"/>
                </a:spcBef>
              </a:pPr>
              <a:r>
                <a:rPr lang="en-US" sz="2349">
                  <a:solidFill>
                    <a:srgbClr val="482A20"/>
                  </a:solidFill>
                  <a:latin typeface="Playwrite US Trad"/>
                  <a:ea typeface="Playwrite US Trad"/>
                  <a:cs typeface="Playwrite US Trad"/>
                  <a:sym typeface="Playwrite US Trad"/>
                </a:rPr>
                <a:t>Al U’alya Coffee</a:t>
              </a:r>
            </a:p>
          </p:txBody>
        </p:sp>
      </p:grpSp>
      <p:grpSp>
        <p:nvGrpSpPr>
          <p:cNvPr id="15" name="Group 15"/>
          <p:cNvGrpSpPr/>
          <p:nvPr/>
        </p:nvGrpSpPr>
        <p:grpSpPr>
          <a:xfrm>
            <a:off x="4480167" y="7368049"/>
            <a:ext cx="515512" cy="515512"/>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solidFill>
          </p:spPr>
        </p:sp>
        <p:sp>
          <p:nvSpPr>
            <p:cNvPr id="17" name="TextBox 17"/>
            <p:cNvSpPr txBox="1"/>
            <p:nvPr/>
          </p:nvSpPr>
          <p:spPr>
            <a:xfrm>
              <a:off x="76200" y="-95250"/>
              <a:ext cx="660400" cy="831850"/>
            </a:xfrm>
            <a:prstGeom prst="rect">
              <a:avLst/>
            </a:prstGeom>
          </p:spPr>
          <p:txBody>
            <a:bodyPr lIns="50800" tIns="50800" rIns="50800" bIns="50800" rtlCol="0" anchor="ctr"/>
            <a:lstStyle/>
            <a:p>
              <a:pPr algn="ctr">
                <a:lnSpc>
                  <a:spcPts val="3383"/>
                </a:lnSpc>
              </a:pPr>
              <a:endParaRPr/>
            </a:p>
          </p:txBody>
        </p:sp>
      </p:grpSp>
      <p:sp>
        <p:nvSpPr>
          <p:cNvPr id="18" name="TextBox 18"/>
          <p:cNvSpPr txBox="1"/>
          <p:nvPr/>
        </p:nvSpPr>
        <p:spPr>
          <a:xfrm>
            <a:off x="104173" y="396298"/>
            <a:ext cx="4634389" cy="444627"/>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تصميم المقهى الداخلي والخارجي</a:t>
            </a:r>
          </a:p>
        </p:txBody>
      </p:sp>
      <p:sp>
        <p:nvSpPr>
          <p:cNvPr id="19" name="TextBox 19"/>
          <p:cNvSpPr txBox="1"/>
          <p:nvPr/>
        </p:nvSpPr>
        <p:spPr>
          <a:xfrm>
            <a:off x="529870" y="1125343"/>
            <a:ext cx="3950297" cy="4986147"/>
          </a:xfrm>
          <a:prstGeom prst="rect">
            <a:avLst/>
          </a:prstGeom>
        </p:spPr>
        <p:txBody>
          <a:bodyPr lIns="0" tIns="0" rIns="0" bIns="0" rtlCol="0" anchor="t">
            <a:spAutoFit/>
          </a:bodyPr>
          <a:lstStyle/>
          <a:p>
            <a:pPr algn="ctr" rtl="1">
              <a:lnSpc>
                <a:spcPts val="3024"/>
              </a:lnSpc>
            </a:pPr>
            <a:r>
              <a:rPr lang="ar-EG" sz="1800" b="1">
                <a:solidFill>
                  <a:srgbClr val="FEF6EE"/>
                </a:solidFill>
                <a:latin typeface="29LT Bukra Wide Bold"/>
                <a:ea typeface="29LT Bukra Wide Bold"/>
                <a:cs typeface="29LT Bukra Wide Bold"/>
                <a:sym typeface="29LT Bukra Wide Bold"/>
                <a:rtl/>
              </a:rPr>
              <a:t>يجب أن يعكس التصميم هوية المقهى ويخلق بيئة مريحة وجذابة للعملاء. يشمل التصميم:</a:t>
            </a:r>
          </a:p>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توزيع المقاعد بشكل يضمن الخصوصية والراحة.</a:t>
            </a:r>
          </a:p>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استخدام ألوان وإضاءة مناسبة تعزز من تجربة الزبائن.</a:t>
            </a:r>
          </a:p>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توفير مناطق مخصصة للعمل والاجتماعات.</a:t>
            </a:r>
          </a:p>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تصميم واجهة جذابة تلفت الانتباه من الخارج.</a:t>
            </a:r>
          </a:p>
        </p:txBody>
      </p:sp>
      <p:sp>
        <p:nvSpPr>
          <p:cNvPr id="20" name="TextBox 20"/>
          <p:cNvSpPr txBox="1"/>
          <p:nvPr/>
        </p:nvSpPr>
        <p:spPr>
          <a:xfrm>
            <a:off x="2807180" y="6494797"/>
            <a:ext cx="1945640" cy="444627"/>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الهوية البصرية</a:t>
            </a:r>
          </a:p>
        </p:txBody>
      </p:sp>
      <p:grpSp>
        <p:nvGrpSpPr>
          <p:cNvPr id="21" name="Group 21"/>
          <p:cNvGrpSpPr/>
          <p:nvPr/>
        </p:nvGrpSpPr>
        <p:grpSpPr>
          <a:xfrm>
            <a:off x="4480167" y="8269373"/>
            <a:ext cx="515512" cy="515512"/>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604235"/>
            </a:solidFill>
          </p:spPr>
        </p:sp>
        <p:sp>
          <p:nvSpPr>
            <p:cNvPr id="23" name="TextBox 23"/>
            <p:cNvSpPr txBox="1"/>
            <p:nvPr/>
          </p:nvSpPr>
          <p:spPr>
            <a:xfrm>
              <a:off x="76200" y="-95250"/>
              <a:ext cx="660400" cy="831850"/>
            </a:xfrm>
            <a:prstGeom prst="rect">
              <a:avLst/>
            </a:prstGeom>
          </p:spPr>
          <p:txBody>
            <a:bodyPr lIns="50800" tIns="50800" rIns="50800" bIns="50800" rtlCol="0" anchor="ctr"/>
            <a:lstStyle/>
            <a:p>
              <a:pPr algn="ctr">
                <a:lnSpc>
                  <a:spcPts val="3383"/>
                </a:lnSpc>
              </a:pPr>
              <a:endParaRPr/>
            </a:p>
          </p:txBody>
        </p:sp>
      </p:grpSp>
      <p:grpSp>
        <p:nvGrpSpPr>
          <p:cNvPr id="24" name="Group 24"/>
          <p:cNvGrpSpPr/>
          <p:nvPr/>
        </p:nvGrpSpPr>
        <p:grpSpPr>
          <a:xfrm>
            <a:off x="4480167" y="9170698"/>
            <a:ext cx="515512" cy="515512"/>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B5B38"/>
            </a:solidFill>
          </p:spPr>
        </p:sp>
        <p:sp>
          <p:nvSpPr>
            <p:cNvPr id="26" name="TextBox 26"/>
            <p:cNvSpPr txBox="1"/>
            <p:nvPr/>
          </p:nvSpPr>
          <p:spPr>
            <a:xfrm>
              <a:off x="76200" y="-95250"/>
              <a:ext cx="660400" cy="831850"/>
            </a:xfrm>
            <a:prstGeom prst="rect">
              <a:avLst/>
            </a:prstGeom>
          </p:spPr>
          <p:txBody>
            <a:bodyPr lIns="50800" tIns="50800" rIns="50800" bIns="50800" rtlCol="0" anchor="ctr"/>
            <a:lstStyle/>
            <a:p>
              <a:pPr algn="ctr">
                <a:lnSpc>
                  <a:spcPts val="3383"/>
                </a:lnSpc>
              </a:pPr>
              <a:endParaRPr/>
            </a:p>
          </p:txBody>
        </p:sp>
      </p:grpSp>
      <p:grpSp>
        <p:nvGrpSpPr>
          <p:cNvPr id="27" name="Group 27"/>
          <p:cNvGrpSpPr/>
          <p:nvPr/>
        </p:nvGrpSpPr>
        <p:grpSpPr>
          <a:xfrm>
            <a:off x="5457574" y="7368049"/>
            <a:ext cx="515512" cy="515512"/>
            <a:chOff x="0" y="0"/>
            <a:chExt cx="812800" cy="812800"/>
          </a:xfrm>
        </p:grpSpPr>
        <p:sp>
          <p:nvSpPr>
            <p:cNvPr id="28" name="Freeform 2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9271A"/>
            </a:solidFill>
          </p:spPr>
        </p:sp>
        <p:sp>
          <p:nvSpPr>
            <p:cNvPr id="29" name="TextBox 29"/>
            <p:cNvSpPr txBox="1"/>
            <p:nvPr/>
          </p:nvSpPr>
          <p:spPr>
            <a:xfrm>
              <a:off x="76200" y="-95250"/>
              <a:ext cx="660400" cy="831850"/>
            </a:xfrm>
            <a:prstGeom prst="rect">
              <a:avLst/>
            </a:prstGeom>
          </p:spPr>
          <p:txBody>
            <a:bodyPr lIns="50800" tIns="50800" rIns="50800" bIns="50800" rtlCol="0" anchor="ctr"/>
            <a:lstStyle/>
            <a:p>
              <a:pPr algn="ctr">
                <a:lnSpc>
                  <a:spcPts val="3383"/>
                </a:lnSpc>
              </a:pPr>
              <a:endParaRPr/>
            </a:p>
          </p:txBody>
        </p:sp>
      </p:grpSp>
      <p:grpSp>
        <p:nvGrpSpPr>
          <p:cNvPr id="30" name="Group 30"/>
          <p:cNvGrpSpPr/>
          <p:nvPr/>
        </p:nvGrpSpPr>
        <p:grpSpPr>
          <a:xfrm>
            <a:off x="5457574" y="8269373"/>
            <a:ext cx="515512" cy="515512"/>
            <a:chOff x="0" y="0"/>
            <a:chExt cx="812800" cy="812800"/>
          </a:xfrm>
        </p:grpSpPr>
        <p:sp>
          <p:nvSpPr>
            <p:cNvPr id="31" name="Freeform 3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8806C"/>
            </a:solidFill>
          </p:spPr>
        </p:sp>
        <p:sp>
          <p:nvSpPr>
            <p:cNvPr id="32" name="TextBox 32"/>
            <p:cNvSpPr txBox="1"/>
            <p:nvPr/>
          </p:nvSpPr>
          <p:spPr>
            <a:xfrm>
              <a:off x="76200" y="-95250"/>
              <a:ext cx="660400" cy="831850"/>
            </a:xfrm>
            <a:prstGeom prst="rect">
              <a:avLst/>
            </a:prstGeom>
          </p:spPr>
          <p:txBody>
            <a:bodyPr lIns="50800" tIns="50800" rIns="50800" bIns="50800" rtlCol="0" anchor="ctr"/>
            <a:lstStyle/>
            <a:p>
              <a:pPr algn="ctr">
                <a:lnSpc>
                  <a:spcPts val="3383"/>
                </a:lnSpc>
              </a:pPr>
              <a:endParaRPr/>
            </a:p>
          </p:txBody>
        </p:sp>
      </p:grpSp>
      <p:grpSp>
        <p:nvGrpSpPr>
          <p:cNvPr id="33" name="Group 33"/>
          <p:cNvGrpSpPr/>
          <p:nvPr/>
        </p:nvGrpSpPr>
        <p:grpSpPr>
          <a:xfrm>
            <a:off x="5457574" y="9170698"/>
            <a:ext cx="515512" cy="515512"/>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F7D47"/>
            </a:solidFill>
          </p:spPr>
        </p:sp>
        <p:sp>
          <p:nvSpPr>
            <p:cNvPr id="35" name="TextBox 35"/>
            <p:cNvSpPr txBox="1"/>
            <p:nvPr/>
          </p:nvSpPr>
          <p:spPr>
            <a:xfrm>
              <a:off x="76200" y="-95250"/>
              <a:ext cx="660400" cy="831850"/>
            </a:xfrm>
            <a:prstGeom prst="rect">
              <a:avLst/>
            </a:prstGeom>
          </p:spPr>
          <p:txBody>
            <a:bodyPr lIns="50800" tIns="50800" rIns="50800" bIns="50800" rtlCol="0" anchor="ctr"/>
            <a:lstStyle/>
            <a:p>
              <a:pPr algn="ctr">
                <a:lnSpc>
                  <a:spcPts val="3383"/>
                </a:lnSpc>
              </a:pPr>
              <a:endParaRPr/>
            </a:p>
          </p:txBody>
        </p:sp>
      </p:grpSp>
      <p:grpSp>
        <p:nvGrpSpPr>
          <p:cNvPr id="36" name="Group 36"/>
          <p:cNvGrpSpPr/>
          <p:nvPr/>
        </p:nvGrpSpPr>
        <p:grpSpPr>
          <a:xfrm>
            <a:off x="6436061" y="7368049"/>
            <a:ext cx="515512" cy="515512"/>
            <a:chOff x="0" y="0"/>
            <a:chExt cx="812800" cy="812800"/>
          </a:xfrm>
        </p:grpSpPr>
        <p:sp>
          <p:nvSpPr>
            <p:cNvPr id="37" name="Freeform 3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482A20"/>
            </a:solidFill>
          </p:spPr>
        </p:sp>
        <p:sp>
          <p:nvSpPr>
            <p:cNvPr id="38" name="TextBox 38"/>
            <p:cNvSpPr txBox="1"/>
            <p:nvPr/>
          </p:nvSpPr>
          <p:spPr>
            <a:xfrm>
              <a:off x="76200" y="-95250"/>
              <a:ext cx="660400" cy="831850"/>
            </a:xfrm>
            <a:prstGeom prst="rect">
              <a:avLst/>
            </a:prstGeom>
          </p:spPr>
          <p:txBody>
            <a:bodyPr lIns="50800" tIns="50800" rIns="50800" bIns="50800" rtlCol="0" anchor="ctr"/>
            <a:lstStyle/>
            <a:p>
              <a:pPr algn="ctr">
                <a:lnSpc>
                  <a:spcPts val="3383"/>
                </a:lnSpc>
              </a:pPr>
              <a:endParaRPr/>
            </a:p>
          </p:txBody>
        </p:sp>
      </p:grpSp>
      <p:grpSp>
        <p:nvGrpSpPr>
          <p:cNvPr id="39" name="Group 39"/>
          <p:cNvGrpSpPr/>
          <p:nvPr/>
        </p:nvGrpSpPr>
        <p:grpSpPr>
          <a:xfrm>
            <a:off x="6436061" y="8269373"/>
            <a:ext cx="515512" cy="515512"/>
            <a:chOff x="0" y="0"/>
            <a:chExt cx="812800" cy="812800"/>
          </a:xfrm>
        </p:grpSpPr>
        <p:sp>
          <p:nvSpPr>
            <p:cNvPr id="40" name="Freeform 4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D5AC89"/>
            </a:solidFill>
          </p:spPr>
        </p:sp>
        <p:sp>
          <p:nvSpPr>
            <p:cNvPr id="41" name="TextBox 41"/>
            <p:cNvSpPr txBox="1"/>
            <p:nvPr/>
          </p:nvSpPr>
          <p:spPr>
            <a:xfrm>
              <a:off x="76200" y="-95250"/>
              <a:ext cx="660400" cy="831850"/>
            </a:xfrm>
            <a:prstGeom prst="rect">
              <a:avLst/>
            </a:prstGeom>
          </p:spPr>
          <p:txBody>
            <a:bodyPr lIns="50800" tIns="50800" rIns="50800" bIns="50800" rtlCol="0" anchor="ctr"/>
            <a:lstStyle/>
            <a:p>
              <a:pPr algn="ctr">
                <a:lnSpc>
                  <a:spcPts val="3383"/>
                </a:lnSpc>
              </a:pPr>
              <a:endParaRPr/>
            </a:p>
          </p:txBody>
        </p:sp>
      </p:grpSp>
      <p:grpSp>
        <p:nvGrpSpPr>
          <p:cNvPr id="42" name="Group 42"/>
          <p:cNvGrpSpPr/>
          <p:nvPr/>
        </p:nvGrpSpPr>
        <p:grpSpPr>
          <a:xfrm>
            <a:off x="6436061" y="9170698"/>
            <a:ext cx="515512" cy="515512"/>
            <a:chOff x="0" y="0"/>
            <a:chExt cx="812800" cy="812800"/>
          </a:xfrm>
        </p:grpSpPr>
        <p:sp>
          <p:nvSpPr>
            <p:cNvPr id="43" name="Freeform 4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B99165"/>
            </a:solidFill>
          </p:spPr>
        </p:sp>
        <p:sp>
          <p:nvSpPr>
            <p:cNvPr id="44" name="TextBox 44"/>
            <p:cNvSpPr txBox="1"/>
            <p:nvPr/>
          </p:nvSpPr>
          <p:spPr>
            <a:xfrm>
              <a:off x="76200" y="-95250"/>
              <a:ext cx="660400" cy="831850"/>
            </a:xfrm>
            <a:prstGeom prst="rect">
              <a:avLst/>
            </a:prstGeom>
          </p:spPr>
          <p:txBody>
            <a:bodyPr lIns="50800" tIns="50800" rIns="50800" bIns="50800" rtlCol="0" anchor="ctr"/>
            <a:lstStyle/>
            <a:p>
              <a:pPr algn="ctr">
                <a:lnSpc>
                  <a:spcPts val="3383"/>
                </a:lnSpc>
              </a:pPr>
              <a:endParaRPr/>
            </a:p>
          </p:txBody>
        </p:sp>
      </p:grpSp>
      <p:sp>
        <p:nvSpPr>
          <p:cNvPr id="45" name="TextBox 45"/>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17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4622" y="-40722"/>
            <a:ext cx="7555378" cy="372879"/>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8036" y="85393"/>
              <a:ext cx="2731784" cy="88409"/>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1652738" y="986130"/>
            <a:ext cx="4254524" cy="3535493"/>
            <a:chOff x="0" y="0"/>
            <a:chExt cx="1524726" cy="1267041"/>
          </a:xfrm>
        </p:grpSpPr>
        <p:sp>
          <p:nvSpPr>
            <p:cNvPr id="6" name="Freeform 6"/>
            <p:cNvSpPr/>
            <p:nvPr/>
          </p:nvSpPr>
          <p:spPr>
            <a:xfrm>
              <a:off x="0" y="0"/>
              <a:ext cx="1524726" cy="1267041"/>
            </a:xfrm>
            <a:custGeom>
              <a:avLst/>
              <a:gdLst/>
              <a:ahLst/>
              <a:cxnLst/>
              <a:rect l="l" t="t" r="r" b="b"/>
              <a:pathLst>
                <a:path w="1524726" h="1267041">
                  <a:moveTo>
                    <a:pt x="47312" y="0"/>
                  </a:moveTo>
                  <a:lnTo>
                    <a:pt x="1477414" y="0"/>
                  </a:lnTo>
                  <a:cubicBezTo>
                    <a:pt x="1489961" y="0"/>
                    <a:pt x="1501995" y="4985"/>
                    <a:pt x="1510868" y="13857"/>
                  </a:cubicBezTo>
                  <a:cubicBezTo>
                    <a:pt x="1519741" y="22730"/>
                    <a:pt x="1524726" y="34764"/>
                    <a:pt x="1524726" y="47312"/>
                  </a:cubicBezTo>
                  <a:lnTo>
                    <a:pt x="1524726" y="1219729"/>
                  </a:lnTo>
                  <a:cubicBezTo>
                    <a:pt x="1524726" y="1245858"/>
                    <a:pt x="1503543" y="1267041"/>
                    <a:pt x="1477414" y="1267041"/>
                  </a:cubicBezTo>
                  <a:lnTo>
                    <a:pt x="47312" y="1267041"/>
                  </a:lnTo>
                  <a:cubicBezTo>
                    <a:pt x="21182" y="1267041"/>
                    <a:pt x="0" y="1245858"/>
                    <a:pt x="0" y="1219729"/>
                  </a:cubicBezTo>
                  <a:lnTo>
                    <a:pt x="0" y="47312"/>
                  </a:lnTo>
                  <a:cubicBezTo>
                    <a:pt x="0" y="21182"/>
                    <a:pt x="21182" y="0"/>
                    <a:pt x="47312" y="0"/>
                  </a:cubicBezTo>
                  <a:close/>
                </a:path>
              </a:pathLst>
            </a:custGeom>
            <a:solidFill>
              <a:srgbClr val="AB5B38"/>
            </a:solidFill>
          </p:spPr>
        </p:sp>
        <p:sp>
          <p:nvSpPr>
            <p:cNvPr id="7" name="TextBox 7"/>
            <p:cNvSpPr txBox="1"/>
            <p:nvPr/>
          </p:nvSpPr>
          <p:spPr>
            <a:xfrm>
              <a:off x="0" y="-28575"/>
              <a:ext cx="1524726" cy="1295616"/>
            </a:xfrm>
            <a:prstGeom prst="rect">
              <a:avLst/>
            </a:prstGeom>
          </p:spPr>
          <p:txBody>
            <a:bodyPr lIns="50800" tIns="50800" rIns="50800" bIns="50800" rtlCol="0" anchor="ctr"/>
            <a:lstStyle/>
            <a:p>
              <a:pPr algn="ctr">
                <a:lnSpc>
                  <a:spcPts val="1400"/>
                </a:lnSpc>
              </a:pPr>
              <a:endParaRPr/>
            </a:p>
          </p:txBody>
        </p:sp>
      </p:grpSp>
      <p:grpSp>
        <p:nvGrpSpPr>
          <p:cNvPr id="8" name="Group 8"/>
          <p:cNvGrpSpPr/>
          <p:nvPr/>
        </p:nvGrpSpPr>
        <p:grpSpPr>
          <a:xfrm>
            <a:off x="-7898" y="10380628"/>
            <a:ext cx="7574172" cy="305909"/>
            <a:chOff x="0" y="0"/>
            <a:chExt cx="2899236" cy="173904"/>
          </a:xfrm>
        </p:grpSpPr>
        <p:sp>
          <p:nvSpPr>
            <p:cNvPr id="9" name="Freeform 9"/>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10" name="TextBox 10"/>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sp>
        <p:nvSpPr>
          <p:cNvPr id="11" name="Freeform 11"/>
          <p:cNvSpPr/>
          <p:nvPr/>
        </p:nvSpPr>
        <p:spPr>
          <a:xfrm>
            <a:off x="0" y="5016923"/>
            <a:ext cx="7560000" cy="4919077"/>
          </a:xfrm>
          <a:custGeom>
            <a:avLst/>
            <a:gdLst/>
            <a:ahLst/>
            <a:cxnLst/>
            <a:rect l="l" t="t" r="r" b="b"/>
            <a:pathLst>
              <a:path w="7560000" h="4919077">
                <a:moveTo>
                  <a:pt x="0" y="0"/>
                </a:moveTo>
                <a:lnTo>
                  <a:pt x="7560000" y="0"/>
                </a:lnTo>
                <a:lnTo>
                  <a:pt x="7560000" y="4919077"/>
                </a:lnTo>
                <a:lnTo>
                  <a:pt x="0" y="4919077"/>
                </a:lnTo>
                <a:lnTo>
                  <a:pt x="0" y="0"/>
                </a:lnTo>
                <a:close/>
              </a:path>
            </a:pathLst>
          </a:custGeom>
          <a:blipFill>
            <a:blip r:embed="rId2"/>
            <a:stretch>
              <a:fillRect b="-2551"/>
            </a:stretch>
          </a:blipFill>
        </p:spPr>
      </p:sp>
      <p:sp>
        <p:nvSpPr>
          <p:cNvPr id="12" name="TextBox 12"/>
          <p:cNvSpPr txBox="1"/>
          <p:nvPr/>
        </p:nvSpPr>
        <p:spPr>
          <a:xfrm>
            <a:off x="1443102" y="354616"/>
            <a:ext cx="4841798" cy="396262"/>
          </a:xfrm>
          <a:prstGeom prst="rect">
            <a:avLst/>
          </a:prstGeom>
        </p:spPr>
        <p:txBody>
          <a:bodyPr wrap="square"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المعدات والأدوات اللازمة</a:t>
            </a:r>
          </a:p>
        </p:txBody>
      </p:sp>
      <p:sp>
        <p:nvSpPr>
          <p:cNvPr id="13" name="TextBox 13"/>
          <p:cNvSpPr txBox="1"/>
          <p:nvPr/>
        </p:nvSpPr>
        <p:spPr>
          <a:xfrm>
            <a:off x="1804851" y="1128550"/>
            <a:ext cx="3950297" cy="3081147"/>
          </a:xfrm>
          <a:prstGeom prst="rect">
            <a:avLst/>
          </a:prstGeom>
        </p:spPr>
        <p:txBody>
          <a:bodyPr lIns="0" tIns="0" rIns="0" bIns="0" rtlCol="0" anchor="t">
            <a:spAutoFit/>
          </a:bodyPr>
          <a:lstStyle/>
          <a:p>
            <a:pPr algn="ctr" rtl="1">
              <a:lnSpc>
                <a:spcPts val="3024"/>
              </a:lnSpc>
            </a:pPr>
            <a:r>
              <a:rPr lang="ar-EG" sz="1800" b="1">
                <a:solidFill>
                  <a:srgbClr val="FEF6EE"/>
                </a:solidFill>
                <a:latin typeface="29LT Bukra Wide Bold"/>
                <a:ea typeface="29LT Bukra Wide Bold"/>
                <a:cs typeface="29LT Bukra Wide Bold"/>
                <a:sym typeface="29LT Bukra Wide Bold"/>
                <a:rtl/>
              </a:rPr>
              <a:t>تتضمن المعدات الأساسية:</a:t>
            </a:r>
          </a:p>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ماكينات تحضير القهوة المختصة.</a:t>
            </a:r>
          </a:p>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مطاحن القهوة.</a:t>
            </a:r>
          </a:p>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أجهزة تبريد وتجميد.</a:t>
            </a:r>
          </a:p>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معدات تقديم المشروبات الساخنة والباردة.</a:t>
            </a:r>
          </a:p>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أثاث مريح وعملي.</a:t>
            </a:r>
          </a:p>
        </p:txBody>
      </p:sp>
      <p:sp>
        <p:nvSpPr>
          <p:cNvPr id="14" name="TextBox 14"/>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18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sp>
        <p:nvSpPr>
          <p:cNvPr id="3" name="Freeform 3"/>
          <p:cNvSpPr/>
          <p:nvPr/>
        </p:nvSpPr>
        <p:spPr>
          <a:xfrm>
            <a:off x="-17696" y="4114"/>
            <a:ext cx="7555379" cy="372879"/>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grpSp>
        <p:nvGrpSpPr>
          <p:cNvPr id="5" name="Group 5"/>
          <p:cNvGrpSpPr/>
          <p:nvPr/>
        </p:nvGrpSpPr>
        <p:grpSpPr>
          <a:xfrm>
            <a:off x="-30320" y="10313414"/>
            <a:ext cx="7574172" cy="373163"/>
            <a:chOff x="0" y="0"/>
            <a:chExt cx="2899236" cy="17390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graphicFrame>
        <p:nvGraphicFramePr>
          <p:cNvPr id="8" name="Table 8"/>
          <p:cNvGraphicFramePr>
            <a:graphicFrameLocks noGrp="1"/>
          </p:cNvGraphicFramePr>
          <p:nvPr/>
        </p:nvGraphicFramePr>
        <p:xfrm>
          <a:off x="159524" y="1883512"/>
          <a:ext cx="7312952" cy="7458076"/>
        </p:xfrm>
        <a:graphic>
          <a:graphicData uri="http://schemas.openxmlformats.org/drawingml/2006/table">
            <a:tbl>
              <a:tblPr/>
              <a:tblGrid>
                <a:gridCol w="2374736">
                  <a:extLst>
                    <a:ext uri="{9D8B030D-6E8A-4147-A177-3AD203B41FA5}">
                      <a16:colId xmlns:a16="http://schemas.microsoft.com/office/drawing/2014/main" val="20000"/>
                    </a:ext>
                  </a:extLst>
                </a:gridCol>
                <a:gridCol w="3421620">
                  <a:extLst>
                    <a:ext uri="{9D8B030D-6E8A-4147-A177-3AD203B41FA5}">
                      <a16:colId xmlns:a16="http://schemas.microsoft.com/office/drawing/2014/main" val="20001"/>
                    </a:ext>
                  </a:extLst>
                </a:gridCol>
                <a:gridCol w="1516596">
                  <a:extLst>
                    <a:ext uri="{9D8B030D-6E8A-4147-A177-3AD203B41FA5}">
                      <a16:colId xmlns:a16="http://schemas.microsoft.com/office/drawing/2014/main" val="20002"/>
                    </a:ext>
                  </a:extLst>
                </a:gridCol>
              </a:tblGrid>
              <a:tr h="945390">
                <a:tc>
                  <a:txBody>
                    <a:bodyPr/>
                    <a:lstStyle/>
                    <a:p>
                      <a:pPr algn="ctr" rtl="1">
                        <a:lnSpc>
                          <a:spcPts val="1679"/>
                        </a:lnSpc>
                        <a:defRPr/>
                      </a:pPr>
                      <a:r>
                        <a:rPr lang="ar-EG" sz="1199" b="1">
                          <a:solidFill>
                            <a:srgbClr val="000000"/>
                          </a:solidFill>
                          <a:latin typeface="29LT Bukra Wide Bold"/>
                          <a:ea typeface="29LT Bukra Wide Bold"/>
                          <a:cs typeface="29LT Bukra Wide Bold"/>
                          <a:sym typeface="29LT Bukra Wide Bold"/>
                          <a:rtl/>
                        </a:rPr>
                        <a:t>اسم المعدات</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199" b="1">
                          <a:solidFill>
                            <a:srgbClr val="000000"/>
                          </a:solidFill>
                          <a:latin typeface="29LT Bukra Wide Bold"/>
                          <a:ea typeface="29LT Bukra Wide Bold"/>
                          <a:cs typeface="29LT Bukra Wide Bold"/>
                          <a:sym typeface="29LT Bukra Wide Bold"/>
                          <a:rtl/>
                        </a:rPr>
                        <a:t>الوصف</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199" b="1">
                          <a:solidFill>
                            <a:srgbClr val="000000"/>
                          </a:solidFill>
                          <a:latin typeface="29LT Bukra Wide Bold"/>
                          <a:ea typeface="29LT Bukra Wide Bold"/>
                          <a:cs typeface="29LT Bukra Wide Bold"/>
                          <a:sym typeface="29LT Bukra Wide Bold"/>
                          <a:rtl/>
                        </a:rPr>
                        <a:t>السعر التقريبي (ريال سعودي)</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35303">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ماكينة إسبريسو</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ماكينة تحضير القهوة المختصة عالية الجودة</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en-US" sz="1199">
                          <a:solidFill>
                            <a:srgbClr val="000000"/>
                          </a:solidFill>
                          <a:latin typeface="29LT Bukra Wide"/>
                          <a:ea typeface="29LT Bukra Wide"/>
                          <a:cs typeface="29LT Bukra Wide"/>
                          <a:sym typeface="29LT Bukra Wide"/>
                        </a:rPr>
                        <a:t>40,000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25217">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مطحنة قهوة</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مطحنة لضبط طحن البن بدقة</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en-US" sz="1199">
                          <a:solidFill>
                            <a:srgbClr val="000000"/>
                          </a:solidFill>
                          <a:latin typeface="29LT Bukra Wide"/>
                          <a:ea typeface="29LT Bukra Wide"/>
                          <a:cs typeface="29LT Bukra Wide"/>
                          <a:sym typeface="29LT Bukra Wide"/>
                        </a:rPr>
                        <a:t>7,000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25217">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جهاز تبريد (ثلاجة)</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لتخزين الحليب والمكونات الطازجة</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en-US" sz="1199">
                          <a:solidFill>
                            <a:srgbClr val="000000"/>
                          </a:solidFill>
                          <a:latin typeface="29LT Bukra Wide"/>
                          <a:ea typeface="29LT Bukra Wide"/>
                          <a:cs typeface="29LT Bukra Wide"/>
                          <a:sym typeface="29LT Bukra Wide"/>
                        </a:rPr>
                        <a:t>8,000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735303">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ماكينة صنع القهوة المقطرة</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لتحضير القهوة بالتقطير</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en-US" sz="1199">
                          <a:solidFill>
                            <a:srgbClr val="000000"/>
                          </a:solidFill>
                          <a:latin typeface="29LT Bukra Wide"/>
                          <a:ea typeface="29LT Bukra Wide"/>
                          <a:cs typeface="29LT Bukra Wide"/>
                          <a:sym typeface="29LT Bukra Wide"/>
                        </a:rPr>
                        <a:t>3,000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735303">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خلاط (بلندر)</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لتحضير المشروبات الباردة والكوكتيلات</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en-US" sz="1199">
                          <a:solidFill>
                            <a:srgbClr val="000000"/>
                          </a:solidFill>
                          <a:latin typeface="29LT Bukra Wide"/>
                          <a:ea typeface="29LT Bukra Wide"/>
                          <a:cs typeface="29LT Bukra Wide"/>
                          <a:sym typeface="29LT Bukra Wide"/>
                        </a:rPr>
                        <a:t>2,000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735303">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معدات تقديم المشروبات</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أكواب، ملاعق، أطباق، وأدوات تقديم</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en-US" sz="1199">
                          <a:solidFill>
                            <a:srgbClr val="000000"/>
                          </a:solidFill>
                          <a:latin typeface="29LT Bukra Wide"/>
                          <a:ea typeface="29LT Bukra Wide"/>
                          <a:cs typeface="29LT Bukra Wide"/>
                          <a:sym typeface="29LT Bukra Wide"/>
                        </a:rPr>
                        <a:t>2,500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735303">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نظام نقاط البيع (</a:t>
                      </a:r>
                      <a:r>
                        <a:rPr lang="en-US" sz="1199">
                          <a:solidFill>
                            <a:srgbClr val="000000"/>
                          </a:solidFill>
                          <a:latin typeface="29LT Bukra Wide"/>
                          <a:ea typeface="29LT Bukra Wide"/>
                          <a:cs typeface="29LT Bukra Wide"/>
                          <a:sym typeface="29LT Bukra Wide"/>
                        </a:rPr>
                        <a:t>POS</a:t>
                      </a:r>
                      <a:r>
                        <a:rPr lang="ar-EG" sz="1199">
                          <a:solidFill>
                            <a:srgbClr val="000000"/>
                          </a:solidFill>
                          <a:latin typeface="29LT Bukra Wide"/>
                          <a:ea typeface="29LT Bukra Wide"/>
                          <a:cs typeface="29LT Bukra Wide"/>
                          <a:sym typeface="29LT Bukra Wide"/>
                          <a:rtl/>
                        </a:rPr>
                        <a:t>)</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نظام إلكتروني لإدارة الطلبات والدفع</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en-US" sz="1199">
                          <a:solidFill>
                            <a:srgbClr val="000000"/>
                          </a:solidFill>
                          <a:latin typeface="29LT Bukra Wide"/>
                          <a:ea typeface="29LT Bukra Wide"/>
                          <a:cs typeface="29LT Bukra Wide"/>
                          <a:sym typeface="29LT Bukra Wide"/>
                        </a:rPr>
                        <a:t>10,000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735303">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معدات تنظيف وتعقيم</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معدات للحفاظ على نظافة المكان والمعدات</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en-US" sz="1199">
                          <a:solidFill>
                            <a:srgbClr val="000000"/>
                          </a:solidFill>
                          <a:latin typeface="29LT Bukra Wide"/>
                          <a:ea typeface="29LT Bukra Wide"/>
                          <a:cs typeface="29LT Bukra Wide"/>
                          <a:sym typeface="29LT Bukra Wide"/>
                        </a:rPr>
                        <a:t>1,500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525217">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أثاث مريح</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كراسي وطاولات مريحة للزبائن</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en-US" sz="1199">
                          <a:solidFill>
                            <a:srgbClr val="000000"/>
                          </a:solidFill>
                          <a:latin typeface="29LT Bukra Wide"/>
                          <a:ea typeface="29LT Bukra Wide"/>
                          <a:cs typeface="29LT Bukra Wide"/>
                          <a:sym typeface="29LT Bukra Wide"/>
                        </a:rPr>
                        <a:t>20,000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525217">
                <a:tc>
                  <a:txBody>
                    <a:bodyPr/>
                    <a:lstStyle/>
                    <a:p>
                      <a:pPr algn="ctr" rtl="1">
                        <a:lnSpc>
                          <a:spcPts val="1679"/>
                        </a:lnSpc>
                        <a:defRPr/>
                      </a:pPr>
                      <a:r>
                        <a:rPr lang="ar-EG" sz="1199" b="1">
                          <a:solidFill>
                            <a:srgbClr val="000000"/>
                          </a:solidFill>
                          <a:latin typeface="29LT Bukra Wide Bold"/>
                          <a:ea typeface="29LT Bukra Wide Bold"/>
                          <a:cs typeface="29LT Bukra Wide Bold"/>
                          <a:sym typeface="29LT Bukra Wide Bold"/>
                          <a:rtl/>
                        </a:rPr>
                        <a:t>المجموع</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en-US" sz="1199" b="1">
                          <a:solidFill>
                            <a:srgbClr val="000000"/>
                          </a:solidFill>
                          <a:latin typeface="29LT Bukra Wide Bold"/>
                          <a:ea typeface="29LT Bukra Wide Bold"/>
                          <a:cs typeface="29LT Bukra Wide Bold"/>
                          <a:sym typeface="29LT Bukra Wide Bold"/>
                        </a:rPr>
                        <a:t>85,000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9" name="TextBox 9"/>
          <p:cNvSpPr txBox="1"/>
          <p:nvPr/>
        </p:nvSpPr>
        <p:spPr>
          <a:xfrm>
            <a:off x="1332297" y="441028"/>
            <a:ext cx="4805344" cy="396262"/>
          </a:xfrm>
          <a:prstGeom prst="rect">
            <a:avLst/>
          </a:prstGeom>
        </p:spPr>
        <p:txBody>
          <a:bodyPr wrap="square"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تابع. المعدات والأدوات اللازمة</a:t>
            </a:r>
          </a:p>
        </p:txBody>
      </p:sp>
      <p:sp>
        <p:nvSpPr>
          <p:cNvPr id="10" name="TextBox 10"/>
          <p:cNvSpPr txBox="1"/>
          <p:nvPr/>
        </p:nvSpPr>
        <p:spPr>
          <a:xfrm>
            <a:off x="573191" y="1050475"/>
            <a:ext cx="6732577" cy="582168"/>
          </a:xfrm>
          <a:prstGeom prst="rect">
            <a:avLst/>
          </a:prstGeom>
        </p:spPr>
        <p:txBody>
          <a:bodyPr lIns="0" tIns="0" rIns="0" bIns="0" rtlCol="0" anchor="t">
            <a:spAutoFit/>
          </a:bodyPr>
          <a:lstStyle/>
          <a:p>
            <a:pPr algn="ctr" rtl="1">
              <a:lnSpc>
                <a:spcPts val="2256"/>
              </a:lnSpc>
              <a:spcBef>
                <a:spcPct val="0"/>
              </a:spcBef>
            </a:pPr>
            <a:r>
              <a:rPr lang="ar-EG" sz="1200" b="1">
                <a:solidFill>
                  <a:srgbClr val="000000"/>
                </a:solidFill>
                <a:latin typeface="29LT Bukra Wide Bold"/>
                <a:ea typeface="29LT Bukra Wide Bold"/>
                <a:cs typeface="29LT Bukra Wide Bold"/>
                <a:sym typeface="29LT Bukra Wide Bold"/>
                <a:rtl/>
              </a:rPr>
              <a:t>فيما يلي جدول يوضح قائمة المعدات الأساسية اللازمة لتشغيل مقهى في الرياض مع تقدير الأسعار التقريبية لكل منها في السوق المحلي لعام </a:t>
            </a:r>
            <a:r>
              <a:rPr lang="en-US" sz="1200" b="1">
                <a:solidFill>
                  <a:srgbClr val="000000"/>
                </a:solidFill>
                <a:latin typeface="29LT Bukra Wide Bold"/>
                <a:ea typeface="29LT Bukra Wide Bold"/>
                <a:cs typeface="29LT Bukra Wide Bold"/>
                <a:sym typeface="29LT Bukra Wide Bold"/>
              </a:rPr>
              <a:t>2024</a:t>
            </a:r>
            <a:r>
              <a:rPr lang="ar-EG" sz="1200" b="1">
                <a:solidFill>
                  <a:srgbClr val="000000"/>
                </a:solidFill>
                <a:latin typeface="29LT Bukra Wide Bold"/>
                <a:ea typeface="29LT Bukra Wide Bold"/>
                <a:cs typeface="29LT Bukra Wide Bold"/>
                <a:sym typeface="29LT Bukra Wide Bold"/>
                <a:rtl/>
              </a:rPr>
              <a:t>:</a:t>
            </a:r>
          </a:p>
        </p:txBody>
      </p:sp>
      <p:sp>
        <p:nvSpPr>
          <p:cNvPr id="11" name="TextBox 11"/>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19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sp>
        <p:nvSpPr>
          <p:cNvPr id="3" name="Freeform 3"/>
          <p:cNvSpPr/>
          <p:nvPr/>
        </p:nvSpPr>
        <p:spPr>
          <a:xfrm>
            <a:off x="4622" y="-18304"/>
            <a:ext cx="7532955" cy="372879"/>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grpSp>
        <p:nvGrpSpPr>
          <p:cNvPr id="5" name="Group 5"/>
          <p:cNvGrpSpPr/>
          <p:nvPr/>
        </p:nvGrpSpPr>
        <p:grpSpPr>
          <a:xfrm>
            <a:off x="377756" y="982923"/>
            <a:ext cx="4254524" cy="4231223"/>
            <a:chOff x="0" y="0"/>
            <a:chExt cx="1524726" cy="1516375"/>
          </a:xfrm>
        </p:grpSpPr>
        <p:sp>
          <p:nvSpPr>
            <p:cNvPr id="6" name="Freeform 6"/>
            <p:cNvSpPr/>
            <p:nvPr/>
          </p:nvSpPr>
          <p:spPr>
            <a:xfrm>
              <a:off x="0" y="0"/>
              <a:ext cx="1524726" cy="1516375"/>
            </a:xfrm>
            <a:custGeom>
              <a:avLst/>
              <a:gdLst/>
              <a:ahLst/>
              <a:cxnLst/>
              <a:rect l="l" t="t" r="r" b="b"/>
              <a:pathLst>
                <a:path w="1524726" h="1516375">
                  <a:moveTo>
                    <a:pt x="47312" y="0"/>
                  </a:moveTo>
                  <a:lnTo>
                    <a:pt x="1477414" y="0"/>
                  </a:lnTo>
                  <a:cubicBezTo>
                    <a:pt x="1489961" y="0"/>
                    <a:pt x="1501995" y="4985"/>
                    <a:pt x="1510868" y="13857"/>
                  </a:cubicBezTo>
                  <a:cubicBezTo>
                    <a:pt x="1519741" y="22730"/>
                    <a:pt x="1524726" y="34764"/>
                    <a:pt x="1524726" y="47312"/>
                  </a:cubicBezTo>
                  <a:lnTo>
                    <a:pt x="1524726" y="1469063"/>
                  </a:lnTo>
                  <a:cubicBezTo>
                    <a:pt x="1524726" y="1495192"/>
                    <a:pt x="1503543" y="1516375"/>
                    <a:pt x="1477414" y="1516375"/>
                  </a:cubicBezTo>
                  <a:lnTo>
                    <a:pt x="47312" y="1516375"/>
                  </a:lnTo>
                  <a:cubicBezTo>
                    <a:pt x="21182" y="1516375"/>
                    <a:pt x="0" y="1495192"/>
                    <a:pt x="0" y="1469063"/>
                  </a:cubicBezTo>
                  <a:lnTo>
                    <a:pt x="0" y="47312"/>
                  </a:lnTo>
                  <a:cubicBezTo>
                    <a:pt x="0" y="21182"/>
                    <a:pt x="21182" y="0"/>
                    <a:pt x="47312" y="0"/>
                  </a:cubicBezTo>
                  <a:close/>
                </a:path>
              </a:pathLst>
            </a:custGeom>
            <a:solidFill>
              <a:srgbClr val="AB5B38"/>
            </a:solidFill>
          </p:spPr>
        </p:sp>
        <p:sp>
          <p:nvSpPr>
            <p:cNvPr id="7" name="TextBox 7"/>
            <p:cNvSpPr txBox="1"/>
            <p:nvPr/>
          </p:nvSpPr>
          <p:spPr>
            <a:xfrm>
              <a:off x="0" y="-28575"/>
              <a:ext cx="1524726" cy="1544950"/>
            </a:xfrm>
            <a:prstGeom prst="rect">
              <a:avLst/>
            </a:prstGeom>
          </p:spPr>
          <p:txBody>
            <a:bodyPr lIns="50800" tIns="50800" rIns="50800" bIns="50800" rtlCol="0" anchor="ctr"/>
            <a:lstStyle/>
            <a:p>
              <a:pPr algn="ctr">
                <a:lnSpc>
                  <a:spcPts val="1400"/>
                </a:lnSpc>
              </a:pPr>
              <a:endParaRPr/>
            </a:p>
          </p:txBody>
        </p:sp>
      </p:grpSp>
      <p:grpSp>
        <p:nvGrpSpPr>
          <p:cNvPr id="8" name="Group 8"/>
          <p:cNvGrpSpPr/>
          <p:nvPr/>
        </p:nvGrpSpPr>
        <p:grpSpPr>
          <a:xfrm>
            <a:off x="-7898" y="10380628"/>
            <a:ext cx="7551749" cy="305909"/>
            <a:chOff x="0" y="0"/>
            <a:chExt cx="2899236" cy="173904"/>
          </a:xfrm>
        </p:grpSpPr>
        <p:sp>
          <p:nvSpPr>
            <p:cNvPr id="9" name="Freeform 9"/>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10" name="TextBox 10"/>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sp>
        <p:nvSpPr>
          <p:cNvPr id="11" name="TextBox 11"/>
          <p:cNvSpPr txBox="1"/>
          <p:nvPr/>
        </p:nvSpPr>
        <p:spPr>
          <a:xfrm>
            <a:off x="758080" y="575629"/>
            <a:ext cx="3505504" cy="399791"/>
          </a:xfrm>
          <a:prstGeom prst="rect">
            <a:avLst/>
          </a:prstGeom>
        </p:spPr>
        <p:txBody>
          <a:bodyPr wrap="square"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خطة التشغيل والإنتاج</a:t>
            </a:r>
          </a:p>
        </p:txBody>
      </p:sp>
      <p:sp>
        <p:nvSpPr>
          <p:cNvPr id="12" name="TextBox 12"/>
          <p:cNvSpPr txBox="1"/>
          <p:nvPr/>
        </p:nvSpPr>
        <p:spPr>
          <a:xfrm>
            <a:off x="529870" y="1125343"/>
            <a:ext cx="3950297" cy="3843147"/>
          </a:xfrm>
          <a:prstGeom prst="rect">
            <a:avLst/>
          </a:prstGeom>
        </p:spPr>
        <p:txBody>
          <a:bodyPr lIns="0" tIns="0" rIns="0" bIns="0" rtlCol="0" anchor="t">
            <a:spAutoFit/>
          </a:bodyPr>
          <a:lstStyle/>
          <a:p>
            <a:pPr algn="ctr" rtl="1">
              <a:lnSpc>
                <a:spcPts val="3024"/>
              </a:lnSpc>
            </a:pPr>
            <a:r>
              <a:rPr lang="ar-EG" sz="1800" b="1">
                <a:solidFill>
                  <a:srgbClr val="FEF6EE"/>
                </a:solidFill>
                <a:latin typeface="29LT Bukra Wide Bold"/>
                <a:ea typeface="29LT Bukra Wide Bold"/>
                <a:cs typeface="29LT Bukra Wide Bold"/>
                <a:sym typeface="29LT Bukra Wide Bold"/>
                <a:rtl/>
              </a:rPr>
              <a:t>تشمل:</a:t>
            </a:r>
          </a:p>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تحديد ساعات العمل المناسبة.</a:t>
            </a:r>
          </a:p>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تنظيم عمليات الطلب والتحضير.</a:t>
            </a:r>
          </a:p>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إدارة المخزون والمواد الخام.</a:t>
            </a:r>
          </a:p>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تدريب الموظفين على تقديم خدمة عالية الجودة.</a:t>
            </a:r>
          </a:p>
        </p:txBody>
      </p:sp>
      <p:sp>
        <p:nvSpPr>
          <p:cNvPr id="13" name="Freeform 13"/>
          <p:cNvSpPr/>
          <p:nvPr/>
        </p:nvSpPr>
        <p:spPr>
          <a:xfrm>
            <a:off x="4985667" y="242484"/>
            <a:ext cx="2558789" cy="5061333"/>
          </a:xfrm>
          <a:custGeom>
            <a:avLst/>
            <a:gdLst/>
            <a:ahLst/>
            <a:cxnLst/>
            <a:rect l="l" t="t" r="r" b="b"/>
            <a:pathLst>
              <a:path w="2715748" h="4971661">
                <a:moveTo>
                  <a:pt x="0" y="0"/>
                </a:moveTo>
                <a:lnTo>
                  <a:pt x="2715748" y="0"/>
                </a:lnTo>
                <a:lnTo>
                  <a:pt x="2715748" y="4971662"/>
                </a:lnTo>
                <a:lnTo>
                  <a:pt x="0" y="4971662"/>
                </a:lnTo>
                <a:lnTo>
                  <a:pt x="0" y="0"/>
                </a:lnTo>
                <a:close/>
              </a:path>
            </a:pathLst>
          </a:custGeom>
          <a:blipFill>
            <a:blip r:embed="rId2"/>
            <a:stretch>
              <a:fillRect l="-24318" r="-22135"/>
            </a:stretch>
          </a:blipFill>
        </p:spPr>
      </p:sp>
      <p:grpSp>
        <p:nvGrpSpPr>
          <p:cNvPr id="14" name="Group 14"/>
          <p:cNvGrpSpPr/>
          <p:nvPr/>
        </p:nvGrpSpPr>
        <p:grpSpPr>
          <a:xfrm>
            <a:off x="373654" y="5357021"/>
            <a:ext cx="6804487" cy="1170678"/>
            <a:chOff x="0" y="0"/>
            <a:chExt cx="2438575" cy="419545"/>
          </a:xfrm>
        </p:grpSpPr>
        <p:sp>
          <p:nvSpPr>
            <p:cNvPr id="15" name="Freeform 15"/>
            <p:cNvSpPr/>
            <p:nvPr/>
          </p:nvSpPr>
          <p:spPr>
            <a:xfrm>
              <a:off x="0" y="0"/>
              <a:ext cx="2438575" cy="419545"/>
            </a:xfrm>
            <a:custGeom>
              <a:avLst/>
              <a:gdLst/>
              <a:ahLst/>
              <a:cxnLst/>
              <a:rect l="l" t="t" r="r" b="b"/>
              <a:pathLst>
                <a:path w="2438575" h="419545">
                  <a:moveTo>
                    <a:pt x="29582" y="0"/>
                  </a:moveTo>
                  <a:lnTo>
                    <a:pt x="2408993" y="0"/>
                  </a:lnTo>
                  <a:cubicBezTo>
                    <a:pt x="2416838" y="0"/>
                    <a:pt x="2424362" y="3117"/>
                    <a:pt x="2429910" y="8664"/>
                  </a:cubicBezTo>
                  <a:cubicBezTo>
                    <a:pt x="2435458" y="14212"/>
                    <a:pt x="2438575" y="21736"/>
                    <a:pt x="2438575" y="29582"/>
                  </a:cubicBezTo>
                  <a:lnTo>
                    <a:pt x="2438575" y="389963"/>
                  </a:lnTo>
                  <a:cubicBezTo>
                    <a:pt x="2438575" y="397808"/>
                    <a:pt x="2435458" y="405333"/>
                    <a:pt x="2429910" y="410880"/>
                  </a:cubicBezTo>
                  <a:cubicBezTo>
                    <a:pt x="2424362" y="416428"/>
                    <a:pt x="2416838" y="419545"/>
                    <a:pt x="2408993" y="419545"/>
                  </a:cubicBezTo>
                  <a:lnTo>
                    <a:pt x="29582" y="419545"/>
                  </a:lnTo>
                  <a:cubicBezTo>
                    <a:pt x="21736" y="419545"/>
                    <a:pt x="14212" y="416428"/>
                    <a:pt x="8664" y="410880"/>
                  </a:cubicBezTo>
                  <a:cubicBezTo>
                    <a:pt x="3117" y="405333"/>
                    <a:pt x="0" y="397808"/>
                    <a:pt x="0" y="389963"/>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6" name="TextBox 16"/>
            <p:cNvSpPr txBox="1"/>
            <p:nvPr/>
          </p:nvSpPr>
          <p:spPr>
            <a:xfrm>
              <a:off x="0" y="-28575"/>
              <a:ext cx="2438575" cy="448120"/>
            </a:xfrm>
            <a:prstGeom prst="rect">
              <a:avLst/>
            </a:prstGeom>
          </p:spPr>
          <p:txBody>
            <a:bodyPr lIns="50800" tIns="50800" rIns="50800" bIns="50800" rtlCol="0" anchor="ctr"/>
            <a:lstStyle/>
            <a:p>
              <a:pPr algn="ctr">
                <a:lnSpc>
                  <a:spcPts val="1400"/>
                </a:lnSpc>
              </a:pPr>
              <a:endParaRPr/>
            </a:p>
          </p:txBody>
        </p:sp>
      </p:grpSp>
      <p:sp>
        <p:nvSpPr>
          <p:cNvPr id="17" name="TextBox 17"/>
          <p:cNvSpPr txBox="1"/>
          <p:nvPr/>
        </p:nvSpPr>
        <p:spPr>
          <a:xfrm>
            <a:off x="1113765" y="5301971"/>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ساعات العمل</a:t>
            </a:r>
          </a:p>
        </p:txBody>
      </p:sp>
      <p:sp>
        <p:nvSpPr>
          <p:cNvPr id="18" name="TextBox 18"/>
          <p:cNvSpPr txBox="1"/>
          <p:nvPr/>
        </p:nvSpPr>
        <p:spPr>
          <a:xfrm>
            <a:off x="521548" y="5774816"/>
            <a:ext cx="6660695" cy="52412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تحديد ساعات العمل بما يتناسب مع حركة الزبائن، عادة من الساعة </a:t>
            </a:r>
            <a:r>
              <a:rPr lang="en-US" sz="1100" b="1">
                <a:solidFill>
                  <a:srgbClr val="FEF6EE"/>
                </a:solidFill>
                <a:latin typeface="29LT Bukra Wide Bold"/>
                <a:ea typeface="29LT Bukra Wide Bold"/>
                <a:cs typeface="29LT Bukra Wide Bold"/>
                <a:sym typeface="29LT Bukra Wide Bold"/>
              </a:rPr>
              <a:t>7</a:t>
            </a:r>
            <a:r>
              <a:rPr lang="ar-EG" sz="1100" b="1">
                <a:solidFill>
                  <a:srgbClr val="FEF6EE"/>
                </a:solidFill>
                <a:latin typeface="29LT Bukra Wide Bold"/>
                <a:ea typeface="29LT Bukra Wide Bold"/>
                <a:cs typeface="29LT Bukra Wide Bold"/>
                <a:sym typeface="29LT Bukra Wide Bold"/>
                <a:rtl/>
              </a:rPr>
              <a:t> صباحًا حتى </a:t>
            </a:r>
            <a:r>
              <a:rPr lang="en-US" sz="1100" b="1">
                <a:solidFill>
                  <a:srgbClr val="FEF6EE"/>
                </a:solidFill>
                <a:latin typeface="29LT Bukra Wide Bold"/>
                <a:ea typeface="29LT Bukra Wide Bold"/>
                <a:cs typeface="29LT Bukra Wide Bold"/>
                <a:sym typeface="29LT Bukra Wide Bold"/>
              </a:rPr>
              <a:t>11</a:t>
            </a:r>
            <a:r>
              <a:rPr lang="ar-EG" sz="1100" b="1">
                <a:solidFill>
                  <a:srgbClr val="FEF6EE"/>
                </a:solidFill>
                <a:latin typeface="29LT Bukra Wide Bold"/>
                <a:ea typeface="29LT Bukra Wide Bold"/>
                <a:cs typeface="29LT Bukra Wide Bold"/>
                <a:sym typeface="29LT Bukra Wide Bold"/>
                <a:rtl/>
              </a:rPr>
              <a:t> مساءً، مع إمكانية تعديلها حسب الطلب والمناسبات.</a:t>
            </a:r>
          </a:p>
        </p:txBody>
      </p:sp>
      <p:grpSp>
        <p:nvGrpSpPr>
          <p:cNvPr id="19" name="Group 19"/>
          <p:cNvGrpSpPr/>
          <p:nvPr/>
        </p:nvGrpSpPr>
        <p:grpSpPr>
          <a:xfrm>
            <a:off x="373654" y="6665812"/>
            <a:ext cx="6804487" cy="1661808"/>
            <a:chOff x="0" y="0"/>
            <a:chExt cx="2438575" cy="595555"/>
          </a:xfrm>
        </p:grpSpPr>
        <p:sp>
          <p:nvSpPr>
            <p:cNvPr id="20" name="Freeform 20"/>
            <p:cNvSpPr/>
            <p:nvPr/>
          </p:nvSpPr>
          <p:spPr>
            <a:xfrm>
              <a:off x="0" y="0"/>
              <a:ext cx="2438575" cy="595555"/>
            </a:xfrm>
            <a:custGeom>
              <a:avLst/>
              <a:gdLst/>
              <a:ahLst/>
              <a:cxnLst/>
              <a:rect l="l" t="t" r="r" b="b"/>
              <a:pathLst>
                <a:path w="2438575" h="595555">
                  <a:moveTo>
                    <a:pt x="29582" y="0"/>
                  </a:moveTo>
                  <a:lnTo>
                    <a:pt x="2408993" y="0"/>
                  </a:lnTo>
                  <a:cubicBezTo>
                    <a:pt x="2416838" y="0"/>
                    <a:pt x="2424362" y="3117"/>
                    <a:pt x="2429910" y="8664"/>
                  </a:cubicBezTo>
                  <a:cubicBezTo>
                    <a:pt x="2435458" y="14212"/>
                    <a:pt x="2438575" y="21736"/>
                    <a:pt x="2438575" y="29582"/>
                  </a:cubicBezTo>
                  <a:lnTo>
                    <a:pt x="2438575" y="565973"/>
                  </a:lnTo>
                  <a:cubicBezTo>
                    <a:pt x="2438575" y="573818"/>
                    <a:pt x="2435458" y="581343"/>
                    <a:pt x="2429910" y="586890"/>
                  </a:cubicBezTo>
                  <a:cubicBezTo>
                    <a:pt x="2424362" y="592438"/>
                    <a:pt x="2416838" y="595555"/>
                    <a:pt x="2408993" y="595555"/>
                  </a:cubicBezTo>
                  <a:lnTo>
                    <a:pt x="29582" y="595555"/>
                  </a:lnTo>
                  <a:cubicBezTo>
                    <a:pt x="21736" y="595555"/>
                    <a:pt x="14212" y="592438"/>
                    <a:pt x="8664" y="586890"/>
                  </a:cubicBezTo>
                  <a:cubicBezTo>
                    <a:pt x="3117" y="581343"/>
                    <a:pt x="0" y="573818"/>
                    <a:pt x="0" y="565973"/>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21" name="TextBox 21"/>
            <p:cNvSpPr txBox="1"/>
            <p:nvPr/>
          </p:nvSpPr>
          <p:spPr>
            <a:xfrm>
              <a:off x="0" y="-28575"/>
              <a:ext cx="2438575" cy="624130"/>
            </a:xfrm>
            <a:prstGeom prst="rect">
              <a:avLst/>
            </a:prstGeom>
          </p:spPr>
          <p:txBody>
            <a:bodyPr lIns="50800" tIns="50800" rIns="50800" bIns="50800" rtlCol="0" anchor="ctr"/>
            <a:lstStyle/>
            <a:p>
              <a:pPr algn="ctr">
                <a:lnSpc>
                  <a:spcPts val="1400"/>
                </a:lnSpc>
              </a:pPr>
              <a:endParaRPr/>
            </a:p>
          </p:txBody>
        </p:sp>
      </p:grpSp>
      <p:sp>
        <p:nvSpPr>
          <p:cNvPr id="22" name="TextBox 22"/>
          <p:cNvSpPr txBox="1"/>
          <p:nvPr/>
        </p:nvSpPr>
        <p:spPr>
          <a:xfrm>
            <a:off x="1113765" y="6605999"/>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تنظيم عمليات الطلب والتحضير</a:t>
            </a:r>
          </a:p>
        </p:txBody>
      </p:sp>
      <p:sp>
        <p:nvSpPr>
          <p:cNvPr id="23" name="TextBox 23"/>
          <p:cNvSpPr txBox="1"/>
          <p:nvPr/>
        </p:nvSpPr>
        <p:spPr>
          <a:xfrm>
            <a:off x="521548" y="7078845"/>
            <a:ext cx="6660695" cy="103847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وضع نظام واضح لاستقبال الطلبات سواء من داخل المقهى أو عبر التطبيقات الرقمية.</a:t>
            </a:r>
          </a:p>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تجهيز المشروبات والمنتجات وفق معايير جودة محددة لضمان الاتساق.</a:t>
            </a:r>
          </a:p>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استخدام تقنيات حديثة لتسريع عملية التحضير وتقليل الأخطاء.</a:t>
            </a:r>
          </a:p>
        </p:txBody>
      </p:sp>
      <p:grpSp>
        <p:nvGrpSpPr>
          <p:cNvPr id="24" name="Group 24"/>
          <p:cNvGrpSpPr/>
          <p:nvPr/>
        </p:nvGrpSpPr>
        <p:grpSpPr>
          <a:xfrm>
            <a:off x="373654" y="8465733"/>
            <a:ext cx="6804487" cy="1661808"/>
            <a:chOff x="0" y="0"/>
            <a:chExt cx="2438575" cy="595555"/>
          </a:xfrm>
        </p:grpSpPr>
        <p:sp>
          <p:nvSpPr>
            <p:cNvPr id="25" name="Freeform 25"/>
            <p:cNvSpPr/>
            <p:nvPr/>
          </p:nvSpPr>
          <p:spPr>
            <a:xfrm>
              <a:off x="0" y="0"/>
              <a:ext cx="2438575" cy="595555"/>
            </a:xfrm>
            <a:custGeom>
              <a:avLst/>
              <a:gdLst/>
              <a:ahLst/>
              <a:cxnLst/>
              <a:rect l="l" t="t" r="r" b="b"/>
              <a:pathLst>
                <a:path w="2438575" h="595555">
                  <a:moveTo>
                    <a:pt x="29582" y="0"/>
                  </a:moveTo>
                  <a:lnTo>
                    <a:pt x="2408993" y="0"/>
                  </a:lnTo>
                  <a:cubicBezTo>
                    <a:pt x="2416838" y="0"/>
                    <a:pt x="2424362" y="3117"/>
                    <a:pt x="2429910" y="8664"/>
                  </a:cubicBezTo>
                  <a:cubicBezTo>
                    <a:pt x="2435458" y="14212"/>
                    <a:pt x="2438575" y="21736"/>
                    <a:pt x="2438575" y="29582"/>
                  </a:cubicBezTo>
                  <a:lnTo>
                    <a:pt x="2438575" y="565973"/>
                  </a:lnTo>
                  <a:cubicBezTo>
                    <a:pt x="2438575" y="573818"/>
                    <a:pt x="2435458" y="581343"/>
                    <a:pt x="2429910" y="586890"/>
                  </a:cubicBezTo>
                  <a:cubicBezTo>
                    <a:pt x="2424362" y="592438"/>
                    <a:pt x="2416838" y="595555"/>
                    <a:pt x="2408993" y="595555"/>
                  </a:cubicBezTo>
                  <a:lnTo>
                    <a:pt x="29582" y="595555"/>
                  </a:lnTo>
                  <a:cubicBezTo>
                    <a:pt x="21736" y="595555"/>
                    <a:pt x="14212" y="592438"/>
                    <a:pt x="8664" y="586890"/>
                  </a:cubicBezTo>
                  <a:cubicBezTo>
                    <a:pt x="3117" y="581343"/>
                    <a:pt x="0" y="573818"/>
                    <a:pt x="0" y="565973"/>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26" name="TextBox 26"/>
            <p:cNvSpPr txBox="1"/>
            <p:nvPr/>
          </p:nvSpPr>
          <p:spPr>
            <a:xfrm>
              <a:off x="0" y="-28575"/>
              <a:ext cx="2438575" cy="624130"/>
            </a:xfrm>
            <a:prstGeom prst="rect">
              <a:avLst/>
            </a:prstGeom>
          </p:spPr>
          <p:txBody>
            <a:bodyPr lIns="50800" tIns="50800" rIns="50800" bIns="50800" rtlCol="0" anchor="ctr"/>
            <a:lstStyle/>
            <a:p>
              <a:pPr algn="ctr">
                <a:lnSpc>
                  <a:spcPts val="1400"/>
                </a:lnSpc>
              </a:pPr>
              <a:endParaRPr/>
            </a:p>
          </p:txBody>
        </p:sp>
      </p:grpSp>
      <p:sp>
        <p:nvSpPr>
          <p:cNvPr id="27" name="TextBox 27"/>
          <p:cNvSpPr txBox="1"/>
          <p:nvPr/>
        </p:nvSpPr>
        <p:spPr>
          <a:xfrm>
            <a:off x="1105559" y="8410683"/>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إدارة المخزون والمواد الخام</a:t>
            </a:r>
          </a:p>
        </p:txBody>
      </p:sp>
      <p:sp>
        <p:nvSpPr>
          <p:cNvPr id="28" name="TextBox 28"/>
          <p:cNvSpPr txBox="1"/>
          <p:nvPr/>
        </p:nvSpPr>
        <p:spPr>
          <a:xfrm>
            <a:off x="513343" y="8883528"/>
            <a:ext cx="6660695" cy="103847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مراقبة المخزون بشكل دوري لتجنب نفاد المواد أو تراكمها.</a:t>
            </a:r>
          </a:p>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اختيار موردين موثوقين لضمان جودة المواد الخام مثل حبوب القهوة، الحليب، والسكر.</a:t>
            </a:r>
          </a:p>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تطبيق نظام </a:t>
            </a:r>
            <a:r>
              <a:rPr lang="en-US" sz="1100" b="1">
                <a:solidFill>
                  <a:srgbClr val="FEF6EE"/>
                </a:solidFill>
                <a:latin typeface="29LT Bukra Wide Bold"/>
                <a:ea typeface="29LT Bukra Wide Bold"/>
                <a:cs typeface="29LT Bukra Wide Bold"/>
                <a:sym typeface="29LT Bukra Wide Bold"/>
              </a:rPr>
              <a:t>FIFO</a:t>
            </a:r>
            <a:r>
              <a:rPr lang="ar-EG" sz="1100" b="1">
                <a:solidFill>
                  <a:srgbClr val="FEF6EE"/>
                </a:solidFill>
                <a:latin typeface="29LT Bukra Wide Bold"/>
                <a:ea typeface="29LT Bukra Wide Bold"/>
                <a:cs typeface="29LT Bukra Wide Bold"/>
                <a:sym typeface="29LT Bukra Wide Bold"/>
                <a:rtl/>
              </a:rPr>
              <a:t> (الوارد أولاً يصرف أولاً) للحفاظ على جودة المواد.</a:t>
            </a:r>
          </a:p>
        </p:txBody>
      </p:sp>
      <p:sp>
        <p:nvSpPr>
          <p:cNvPr id="29" name="TextBox 29"/>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27045" y="-130394"/>
            <a:ext cx="7532955" cy="372879"/>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7898" y="10447922"/>
            <a:ext cx="7574172" cy="283491"/>
            <a:chOff x="0" y="0"/>
            <a:chExt cx="2899236" cy="17390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sp>
        <p:nvSpPr>
          <p:cNvPr id="8" name="TextBox 8"/>
          <p:cNvSpPr txBox="1"/>
          <p:nvPr/>
        </p:nvSpPr>
        <p:spPr>
          <a:xfrm>
            <a:off x="1326868" y="535394"/>
            <a:ext cx="4814419" cy="396262"/>
          </a:xfrm>
          <a:prstGeom prst="rect">
            <a:avLst/>
          </a:prstGeom>
        </p:spPr>
        <p:txBody>
          <a:bodyPr wrap="square"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تابع. خطة التشغيل والإنتاج</a:t>
            </a:r>
          </a:p>
        </p:txBody>
      </p:sp>
      <p:grpSp>
        <p:nvGrpSpPr>
          <p:cNvPr id="9" name="Group 9"/>
          <p:cNvGrpSpPr/>
          <p:nvPr/>
        </p:nvGrpSpPr>
        <p:grpSpPr>
          <a:xfrm>
            <a:off x="377756" y="994125"/>
            <a:ext cx="6804487" cy="1346484"/>
            <a:chOff x="0" y="0"/>
            <a:chExt cx="2438575" cy="482549"/>
          </a:xfrm>
        </p:grpSpPr>
        <p:sp>
          <p:nvSpPr>
            <p:cNvPr id="10" name="Freeform 10"/>
            <p:cNvSpPr/>
            <p:nvPr/>
          </p:nvSpPr>
          <p:spPr>
            <a:xfrm>
              <a:off x="0" y="0"/>
              <a:ext cx="2438575" cy="482549"/>
            </a:xfrm>
            <a:custGeom>
              <a:avLst/>
              <a:gdLst/>
              <a:ahLst/>
              <a:cxnLst/>
              <a:rect l="l" t="t" r="r" b="b"/>
              <a:pathLst>
                <a:path w="2438575" h="482549">
                  <a:moveTo>
                    <a:pt x="29582" y="0"/>
                  </a:moveTo>
                  <a:lnTo>
                    <a:pt x="2408993" y="0"/>
                  </a:lnTo>
                  <a:cubicBezTo>
                    <a:pt x="2416838" y="0"/>
                    <a:pt x="2424362" y="3117"/>
                    <a:pt x="2429910" y="8664"/>
                  </a:cubicBezTo>
                  <a:cubicBezTo>
                    <a:pt x="2435458" y="14212"/>
                    <a:pt x="2438575" y="21736"/>
                    <a:pt x="2438575" y="29582"/>
                  </a:cubicBezTo>
                  <a:lnTo>
                    <a:pt x="2438575" y="452967"/>
                  </a:lnTo>
                  <a:cubicBezTo>
                    <a:pt x="2438575" y="460813"/>
                    <a:pt x="2435458" y="468337"/>
                    <a:pt x="2429910" y="473885"/>
                  </a:cubicBezTo>
                  <a:cubicBezTo>
                    <a:pt x="2424362" y="479433"/>
                    <a:pt x="2416838" y="482549"/>
                    <a:pt x="2408993" y="482549"/>
                  </a:cubicBezTo>
                  <a:lnTo>
                    <a:pt x="29582" y="482549"/>
                  </a:lnTo>
                  <a:cubicBezTo>
                    <a:pt x="21736" y="482549"/>
                    <a:pt x="14212" y="479433"/>
                    <a:pt x="8664" y="473885"/>
                  </a:cubicBezTo>
                  <a:cubicBezTo>
                    <a:pt x="3117" y="468337"/>
                    <a:pt x="0" y="460813"/>
                    <a:pt x="0" y="452967"/>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1" name="TextBox 11"/>
            <p:cNvSpPr txBox="1"/>
            <p:nvPr/>
          </p:nvSpPr>
          <p:spPr>
            <a:xfrm>
              <a:off x="0" y="-28575"/>
              <a:ext cx="2438575" cy="511124"/>
            </a:xfrm>
            <a:prstGeom prst="rect">
              <a:avLst/>
            </a:prstGeom>
          </p:spPr>
          <p:txBody>
            <a:bodyPr lIns="50800" tIns="50800" rIns="50800" bIns="50800" rtlCol="0" anchor="ctr"/>
            <a:lstStyle/>
            <a:p>
              <a:pPr algn="ctr">
                <a:lnSpc>
                  <a:spcPts val="1400"/>
                </a:lnSpc>
              </a:pPr>
              <a:endParaRPr/>
            </a:p>
          </p:txBody>
        </p:sp>
      </p:grpSp>
      <p:sp>
        <p:nvSpPr>
          <p:cNvPr id="12" name="TextBox 12"/>
          <p:cNvSpPr txBox="1"/>
          <p:nvPr/>
        </p:nvSpPr>
        <p:spPr>
          <a:xfrm>
            <a:off x="1113765" y="939075"/>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تدريب الموظفين</a:t>
            </a:r>
          </a:p>
        </p:txBody>
      </p:sp>
      <p:sp>
        <p:nvSpPr>
          <p:cNvPr id="13" name="TextBox 13"/>
          <p:cNvSpPr txBox="1"/>
          <p:nvPr/>
        </p:nvSpPr>
        <p:spPr>
          <a:xfrm>
            <a:off x="521548" y="1411920"/>
            <a:ext cx="6660695" cy="78130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توفير برامج تدريبية مستمرة للموظفين على مهارات تحضير القهوة، خدمة العملاء، ومعايير النظافة.</a:t>
            </a:r>
          </a:p>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تحفيز الموظفين على تقديم تجربة مميزة للعملاء من خلال بيئة عمل إيجابية.</a:t>
            </a:r>
          </a:p>
        </p:txBody>
      </p:sp>
      <p:grpSp>
        <p:nvGrpSpPr>
          <p:cNvPr id="14" name="Group 14"/>
          <p:cNvGrpSpPr/>
          <p:nvPr/>
        </p:nvGrpSpPr>
        <p:grpSpPr>
          <a:xfrm>
            <a:off x="377756" y="2502009"/>
            <a:ext cx="6804487" cy="906970"/>
            <a:chOff x="0" y="0"/>
            <a:chExt cx="2438575" cy="325038"/>
          </a:xfrm>
        </p:grpSpPr>
        <p:sp>
          <p:nvSpPr>
            <p:cNvPr id="15" name="Freeform 15"/>
            <p:cNvSpPr/>
            <p:nvPr/>
          </p:nvSpPr>
          <p:spPr>
            <a:xfrm>
              <a:off x="0" y="0"/>
              <a:ext cx="2438575" cy="325038"/>
            </a:xfrm>
            <a:custGeom>
              <a:avLst/>
              <a:gdLst/>
              <a:ahLst/>
              <a:cxnLst/>
              <a:rect l="l" t="t" r="r" b="b"/>
              <a:pathLst>
                <a:path w="2438575" h="325038">
                  <a:moveTo>
                    <a:pt x="29582" y="0"/>
                  </a:moveTo>
                  <a:lnTo>
                    <a:pt x="2408993" y="0"/>
                  </a:lnTo>
                  <a:cubicBezTo>
                    <a:pt x="2416838" y="0"/>
                    <a:pt x="2424362" y="3117"/>
                    <a:pt x="2429910" y="8664"/>
                  </a:cubicBezTo>
                  <a:cubicBezTo>
                    <a:pt x="2435458" y="14212"/>
                    <a:pt x="2438575" y="21736"/>
                    <a:pt x="2438575" y="29582"/>
                  </a:cubicBezTo>
                  <a:lnTo>
                    <a:pt x="2438575" y="295456"/>
                  </a:lnTo>
                  <a:cubicBezTo>
                    <a:pt x="2438575" y="303301"/>
                    <a:pt x="2435458" y="310826"/>
                    <a:pt x="2429910" y="316373"/>
                  </a:cubicBezTo>
                  <a:cubicBezTo>
                    <a:pt x="2424362" y="321921"/>
                    <a:pt x="2416838" y="325038"/>
                    <a:pt x="2408993" y="325038"/>
                  </a:cubicBezTo>
                  <a:lnTo>
                    <a:pt x="29582" y="325038"/>
                  </a:lnTo>
                  <a:cubicBezTo>
                    <a:pt x="21736" y="325038"/>
                    <a:pt x="14212" y="321921"/>
                    <a:pt x="8664" y="316373"/>
                  </a:cubicBezTo>
                  <a:cubicBezTo>
                    <a:pt x="3117" y="310826"/>
                    <a:pt x="0" y="303301"/>
                    <a:pt x="0" y="295456"/>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6" name="TextBox 16"/>
            <p:cNvSpPr txBox="1"/>
            <p:nvPr/>
          </p:nvSpPr>
          <p:spPr>
            <a:xfrm>
              <a:off x="0" y="-28575"/>
              <a:ext cx="2438575" cy="353613"/>
            </a:xfrm>
            <a:prstGeom prst="rect">
              <a:avLst/>
            </a:prstGeom>
          </p:spPr>
          <p:txBody>
            <a:bodyPr lIns="50800" tIns="50800" rIns="50800" bIns="50800" rtlCol="0" anchor="ctr"/>
            <a:lstStyle/>
            <a:p>
              <a:pPr algn="ctr">
                <a:lnSpc>
                  <a:spcPts val="1400"/>
                </a:lnSpc>
              </a:pPr>
              <a:endParaRPr/>
            </a:p>
          </p:txBody>
        </p:sp>
      </p:grpSp>
      <p:sp>
        <p:nvSpPr>
          <p:cNvPr id="17" name="TextBox 17"/>
          <p:cNvSpPr txBox="1"/>
          <p:nvPr/>
        </p:nvSpPr>
        <p:spPr>
          <a:xfrm>
            <a:off x="1113765" y="2418909"/>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صيانة المعدات</a:t>
            </a:r>
          </a:p>
        </p:txBody>
      </p:sp>
      <p:sp>
        <p:nvSpPr>
          <p:cNvPr id="18" name="TextBox 18"/>
          <p:cNvSpPr txBox="1"/>
          <p:nvPr/>
        </p:nvSpPr>
        <p:spPr>
          <a:xfrm>
            <a:off x="521548" y="2891754"/>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جدولة صيانة دورية للمعدات لضمان عملها بكفاءة وتقليل الأعطال.</a:t>
            </a:r>
          </a:p>
        </p:txBody>
      </p:sp>
      <p:grpSp>
        <p:nvGrpSpPr>
          <p:cNvPr id="19" name="Group 19"/>
          <p:cNvGrpSpPr/>
          <p:nvPr/>
        </p:nvGrpSpPr>
        <p:grpSpPr>
          <a:xfrm>
            <a:off x="377756" y="3570379"/>
            <a:ext cx="6804487" cy="1148703"/>
            <a:chOff x="0" y="0"/>
            <a:chExt cx="2438575" cy="411669"/>
          </a:xfrm>
        </p:grpSpPr>
        <p:sp>
          <p:nvSpPr>
            <p:cNvPr id="20" name="Freeform 20"/>
            <p:cNvSpPr/>
            <p:nvPr/>
          </p:nvSpPr>
          <p:spPr>
            <a:xfrm>
              <a:off x="0" y="0"/>
              <a:ext cx="2438575" cy="411669"/>
            </a:xfrm>
            <a:custGeom>
              <a:avLst/>
              <a:gdLst/>
              <a:ahLst/>
              <a:cxnLst/>
              <a:rect l="l" t="t" r="r" b="b"/>
              <a:pathLst>
                <a:path w="2438575" h="411669">
                  <a:moveTo>
                    <a:pt x="29582" y="0"/>
                  </a:moveTo>
                  <a:lnTo>
                    <a:pt x="2408993" y="0"/>
                  </a:lnTo>
                  <a:cubicBezTo>
                    <a:pt x="2416838" y="0"/>
                    <a:pt x="2424362" y="3117"/>
                    <a:pt x="2429910" y="8664"/>
                  </a:cubicBezTo>
                  <a:cubicBezTo>
                    <a:pt x="2435458" y="14212"/>
                    <a:pt x="2438575" y="21736"/>
                    <a:pt x="2438575" y="29582"/>
                  </a:cubicBezTo>
                  <a:lnTo>
                    <a:pt x="2438575" y="382087"/>
                  </a:lnTo>
                  <a:cubicBezTo>
                    <a:pt x="2438575" y="389933"/>
                    <a:pt x="2435458" y="397457"/>
                    <a:pt x="2429910" y="403005"/>
                  </a:cubicBezTo>
                  <a:cubicBezTo>
                    <a:pt x="2424362" y="408552"/>
                    <a:pt x="2416838" y="411669"/>
                    <a:pt x="2408993" y="411669"/>
                  </a:cubicBezTo>
                  <a:lnTo>
                    <a:pt x="29582" y="411669"/>
                  </a:lnTo>
                  <a:cubicBezTo>
                    <a:pt x="21736" y="411669"/>
                    <a:pt x="14212" y="408552"/>
                    <a:pt x="8664" y="403005"/>
                  </a:cubicBezTo>
                  <a:cubicBezTo>
                    <a:pt x="3117" y="397457"/>
                    <a:pt x="0" y="389933"/>
                    <a:pt x="0" y="382087"/>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21" name="TextBox 21"/>
            <p:cNvSpPr txBox="1"/>
            <p:nvPr/>
          </p:nvSpPr>
          <p:spPr>
            <a:xfrm>
              <a:off x="0" y="-28575"/>
              <a:ext cx="2438575" cy="440244"/>
            </a:xfrm>
            <a:prstGeom prst="rect">
              <a:avLst/>
            </a:prstGeom>
          </p:spPr>
          <p:txBody>
            <a:bodyPr lIns="50800" tIns="50800" rIns="50800" bIns="50800" rtlCol="0" anchor="ctr"/>
            <a:lstStyle/>
            <a:p>
              <a:pPr algn="ctr">
                <a:lnSpc>
                  <a:spcPts val="1400"/>
                </a:lnSpc>
              </a:pPr>
              <a:endParaRPr/>
            </a:p>
          </p:txBody>
        </p:sp>
      </p:grpSp>
      <p:sp>
        <p:nvSpPr>
          <p:cNvPr id="22" name="TextBox 22"/>
          <p:cNvSpPr txBox="1"/>
          <p:nvPr/>
        </p:nvSpPr>
        <p:spPr>
          <a:xfrm>
            <a:off x="1113765" y="3495229"/>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مراقبة الجودة</a:t>
            </a:r>
          </a:p>
        </p:txBody>
      </p:sp>
      <p:sp>
        <p:nvSpPr>
          <p:cNvPr id="23" name="TextBox 23"/>
          <p:cNvSpPr txBox="1"/>
          <p:nvPr/>
        </p:nvSpPr>
        <p:spPr>
          <a:xfrm>
            <a:off x="521548" y="3968074"/>
            <a:ext cx="6660695" cy="52412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إجراء تقييمات دورية لجودة المشروبات والخدمة.</a:t>
            </a:r>
          </a:p>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استقبال ملاحظات العملاء والعمل على تحسين الأداء باستمرار.</a:t>
            </a:r>
          </a:p>
        </p:txBody>
      </p:sp>
      <p:grpSp>
        <p:nvGrpSpPr>
          <p:cNvPr id="24" name="Group 24"/>
          <p:cNvGrpSpPr/>
          <p:nvPr/>
        </p:nvGrpSpPr>
        <p:grpSpPr>
          <a:xfrm>
            <a:off x="377756" y="4880481"/>
            <a:ext cx="6804487" cy="863019"/>
            <a:chOff x="0" y="0"/>
            <a:chExt cx="2438575" cy="309286"/>
          </a:xfrm>
        </p:grpSpPr>
        <p:sp>
          <p:nvSpPr>
            <p:cNvPr id="25" name="Freeform 25"/>
            <p:cNvSpPr/>
            <p:nvPr/>
          </p:nvSpPr>
          <p:spPr>
            <a:xfrm>
              <a:off x="0" y="0"/>
              <a:ext cx="2438575" cy="309286"/>
            </a:xfrm>
            <a:custGeom>
              <a:avLst/>
              <a:gdLst/>
              <a:ahLst/>
              <a:cxnLst/>
              <a:rect l="l" t="t" r="r" b="b"/>
              <a:pathLst>
                <a:path w="2438575" h="309286">
                  <a:moveTo>
                    <a:pt x="29582" y="0"/>
                  </a:moveTo>
                  <a:lnTo>
                    <a:pt x="2408993" y="0"/>
                  </a:lnTo>
                  <a:cubicBezTo>
                    <a:pt x="2416838" y="0"/>
                    <a:pt x="2424362" y="3117"/>
                    <a:pt x="2429910" y="8664"/>
                  </a:cubicBezTo>
                  <a:cubicBezTo>
                    <a:pt x="2435458" y="14212"/>
                    <a:pt x="2438575" y="21736"/>
                    <a:pt x="2438575" y="29582"/>
                  </a:cubicBezTo>
                  <a:lnTo>
                    <a:pt x="2438575" y="279705"/>
                  </a:lnTo>
                  <a:cubicBezTo>
                    <a:pt x="2438575" y="287550"/>
                    <a:pt x="2435458" y="295074"/>
                    <a:pt x="2429910" y="300622"/>
                  </a:cubicBezTo>
                  <a:cubicBezTo>
                    <a:pt x="2424362" y="306170"/>
                    <a:pt x="2416838" y="309286"/>
                    <a:pt x="2408993" y="309286"/>
                  </a:cubicBezTo>
                  <a:lnTo>
                    <a:pt x="29582" y="309286"/>
                  </a:lnTo>
                  <a:cubicBezTo>
                    <a:pt x="21736" y="309286"/>
                    <a:pt x="14212" y="306170"/>
                    <a:pt x="8664" y="300622"/>
                  </a:cubicBezTo>
                  <a:cubicBezTo>
                    <a:pt x="3117" y="295074"/>
                    <a:pt x="0" y="287550"/>
                    <a:pt x="0" y="279705"/>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26" name="TextBox 26"/>
            <p:cNvSpPr txBox="1"/>
            <p:nvPr/>
          </p:nvSpPr>
          <p:spPr>
            <a:xfrm>
              <a:off x="0" y="-28575"/>
              <a:ext cx="2438575" cy="337861"/>
            </a:xfrm>
            <a:prstGeom prst="rect">
              <a:avLst/>
            </a:prstGeom>
          </p:spPr>
          <p:txBody>
            <a:bodyPr lIns="50800" tIns="50800" rIns="50800" bIns="50800" rtlCol="0" anchor="ctr"/>
            <a:lstStyle/>
            <a:p>
              <a:pPr algn="ctr">
                <a:lnSpc>
                  <a:spcPts val="1400"/>
                </a:lnSpc>
              </a:pPr>
              <a:endParaRPr/>
            </a:p>
          </p:txBody>
        </p:sp>
      </p:grpSp>
      <p:sp>
        <p:nvSpPr>
          <p:cNvPr id="27" name="TextBox 27"/>
          <p:cNvSpPr txBox="1"/>
          <p:nvPr/>
        </p:nvSpPr>
        <p:spPr>
          <a:xfrm>
            <a:off x="1113765" y="4815381"/>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إدارة النفايات</a:t>
            </a:r>
          </a:p>
        </p:txBody>
      </p:sp>
      <p:sp>
        <p:nvSpPr>
          <p:cNvPr id="28" name="TextBox 28"/>
          <p:cNvSpPr txBox="1"/>
          <p:nvPr/>
        </p:nvSpPr>
        <p:spPr>
          <a:xfrm>
            <a:off x="521548" y="5288227"/>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تطبيق سياسات للحد من النفايات وإعادة التدوير حيثما أمكن.</a:t>
            </a:r>
          </a:p>
        </p:txBody>
      </p:sp>
      <p:sp>
        <p:nvSpPr>
          <p:cNvPr id="29" name="TextBox 29"/>
          <p:cNvSpPr txBox="1"/>
          <p:nvPr/>
        </p:nvSpPr>
        <p:spPr>
          <a:xfrm>
            <a:off x="377756" y="8159336"/>
            <a:ext cx="6761953" cy="867918"/>
          </a:xfrm>
          <a:prstGeom prst="rect">
            <a:avLst/>
          </a:prstGeom>
        </p:spPr>
        <p:txBody>
          <a:bodyPr lIns="0" tIns="0" rIns="0" bIns="0" rtlCol="0" anchor="t">
            <a:spAutoFit/>
          </a:bodyPr>
          <a:lstStyle/>
          <a:p>
            <a:pPr algn="ctr" rtl="1">
              <a:lnSpc>
                <a:spcPts val="2256"/>
              </a:lnSpc>
              <a:spcBef>
                <a:spcPct val="0"/>
              </a:spcBef>
            </a:pPr>
            <a:r>
              <a:rPr lang="ar-EG" sz="1200" b="1">
                <a:solidFill>
                  <a:srgbClr val="000000"/>
                </a:solidFill>
                <a:latin typeface="29LT Bukra Wide Bold"/>
                <a:ea typeface="29LT Bukra Wide Bold"/>
                <a:cs typeface="29LT Bukra Wide Bold"/>
                <a:sym typeface="29LT Bukra Wide Bold"/>
                <a:rtl/>
              </a:rPr>
              <a:t>تساعد هذه الخطة في تنظيم العمل اليومي، تحسين تجربة العملاء، وضمان استمرارية التشغيل بكفاءة عالية، مما ينعكس إيجابياً على ربحية المشروع وسمعته في السوق.</a:t>
            </a:r>
          </a:p>
        </p:txBody>
      </p:sp>
      <p:grpSp>
        <p:nvGrpSpPr>
          <p:cNvPr id="30" name="Group 30"/>
          <p:cNvGrpSpPr/>
          <p:nvPr/>
        </p:nvGrpSpPr>
        <p:grpSpPr>
          <a:xfrm>
            <a:off x="377756" y="5904900"/>
            <a:ext cx="6804487" cy="1711511"/>
            <a:chOff x="0" y="0"/>
            <a:chExt cx="2438575" cy="613367"/>
          </a:xfrm>
        </p:grpSpPr>
        <p:sp>
          <p:nvSpPr>
            <p:cNvPr id="31" name="Freeform 31"/>
            <p:cNvSpPr/>
            <p:nvPr/>
          </p:nvSpPr>
          <p:spPr>
            <a:xfrm>
              <a:off x="0" y="0"/>
              <a:ext cx="2438575" cy="613367"/>
            </a:xfrm>
            <a:custGeom>
              <a:avLst/>
              <a:gdLst/>
              <a:ahLst/>
              <a:cxnLst/>
              <a:rect l="l" t="t" r="r" b="b"/>
              <a:pathLst>
                <a:path w="2438575" h="613367">
                  <a:moveTo>
                    <a:pt x="29582" y="0"/>
                  </a:moveTo>
                  <a:lnTo>
                    <a:pt x="2408993" y="0"/>
                  </a:lnTo>
                  <a:cubicBezTo>
                    <a:pt x="2416838" y="0"/>
                    <a:pt x="2424362" y="3117"/>
                    <a:pt x="2429910" y="8664"/>
                  </a:cubicBezTo>
                  <a:cubicBezTo>
                    <a:pt x="2435458" y="14212"/>
                    <a:pt x="2438575" y="21736"/>
                    <a:pt x="2438575" y="29582"/>
                  </a:cubicBezTo>
                  <a:lnTo>
                    <a:pt x="2438575" y="583785"/>
                  </a:lnTo>
                  <a:cubicBezTo>
                    <a:pt x="2438575" y="591631"/>
                    <a:pt x="2435458" y="599155"/>
                    <a:pt x="2429910" y="604703"/>
                  </a:cubicBezTo>
                  <a:cubicBezTo>
                    <a:pt x="2424362" y="610250"/>
                    <a:pt x="2416838" y="613367"/>
                    <a:pt x="2408993" y="613367"/>
                  </a:cubicBezTo>
                  <a:lnTo>
                    <a:pt x="29582" y="613367"/>
                  </a:lnTo>
                  <a:cubicBezTo>
                    <a:pt x="21736" y="613367"/>
                    <a:pt x="14212" y="610250"/>
                    <a:pt x="8664" y="604703"/>
                  </a:cubicBezTo>
                  <a:cubicBezTo>
                    <a:pt x="3117" y="599155"/>
                    <a:pt x="0" y="591631"/>
                    <a:pt x="0" y="583785"/>
                  </a:cubicBezTo>
                  <a:lnTo>
                    <a:pt x="0" y="29582"/>
                  </a:lnTo>
                  <a:cubicBezTo>
                    <a:pt x="0" y="21736"/>
                    <a:pt x="3117" y="14212"/>
                    <a:pt x="8664" y="8664"/>
                  </a:cubicBezTo>
                  <a:cubicBezTo>
                    <a:pt x="14212" y="3117"/>
                    <a:pt x="21736" y="0"/>
                    <a:pt x="29582" y="0"/>
                  </a:cubicBezTo>
                  <a:close/>
                </a:path>
              </a:pathLst>
            </a:custGeom>
            <a:solidFill>
              <a:srgbClr val="AB5B38"/>
            </a:solidFill>
          </p:spPr>
        </p:sp>
        <p:sp>
          <p:nvSpPr>
            <p:cNvPr id="32" name="TextBox 32"/>
            <p:cNvSpPr txBox="1"/>
            <p:nvPr/>
          </p:nvSpPr>
          <p:spPr>
            <a:xfrm>
              <a:off x="0" y="-28575"/>
              <a:ext cx="2438575" cy="641942"/>
            </a:xfrm>
            <a:prstGeom prst="rect">
              <a:avLst/>
            </a:prstGeom>
          </p:spPr>
          <p:txBody>
            <a:bodyPr lIns="50800" tIns="50800" rIns="50800" bIns="50800" rtlCol="0" anchor="ctr"/>
            <a:lstStyle/>
            <a:p>
              <a:pPr algn="ctr">
                <a:lnSpc>
                  <a:spcPts val="1400"/>
                </a:lnSpc>
              </a:pPr>
              <a:endParaRPr/>
            </a:p>
          </p:txBody>
        </p:sp>
      </p:grpSp>
      <p:sp>
        <p:nvSpPr>
          <p:cNvPr id="33" name="TextBox 33"/>
          <p:cNvSpPr txBox="1"/>
          <p:nvPr/>
        </p:nvSpPr>
        <p:spPr>
          <a:xfrm>
            <a:off x="1071230" y="5878425"/>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معايير السلامة والصحة المهنية</a:t>
            </a:r>
          </a:p>
        </p:txBody>
      </p:sp>
      <p:sp>
        <p:nvSpPr>
          <p:cNvPr id="34" name="TextBox 34"/>
          <p:cNvSpPr txBox="1"/>
          <p:nvPr/>
        </p:nvSpPr>
        <p:spPr>
          <a:xfrm>
            <a:off x="479014" y="6351627"/>
            <a:ext cx="6660695" cy="1038477"/>
          </a:xfrm>
          <a:prstGeom prst="rect">
            <a:avLst/>
          </a:prstGeom>
        </p:spPr>
        <p:txBody>
          <a:bodyPr lIns="0" tIns="0" rIns="0" bIns="0" rtlCol="0" anchor="t">
            <a:spAutoFit/>
          </a:bodyPr>
          <a:lstStyle/>
          <a:p>
            <a:pPr algn="ctr" rtl="1">
              <a:lnSpc>
                <a:spcPts val="2068"/>
              </a:lnSpc>
            </a:pPr>
            <a:r>
              <a:rPr lang="ar-EG" sz="1100" b="1">
                <a:solidFill>
                  <a:srgbClr val="FEF6EE"/>
                </a:solidFill>
                <a:latin typeface="29LT Bukra Wide Bold"/>
                <a:ea typeface="29LT Bukra Wide Bold"/>
                <a:cs typeface="29LT Bukra Wide Bold"/>
                <a:sym typeface="29LT Bukra Wide Bold"/>
                <a:rtl/>
              </a:rPr>
              <a:t>يجب الالتزام بالمعايير الصحية لضمان سلامة العملاء والموظفين، مثل:</a:t>
            </a:r>
          </a:p>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نظافة المكان والمعدات.</a:t>
            </a:r>
          </a:p>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تخزين المواد الغذائية بشكل صحيح.</a:t>
            </a:r>
          </a:p>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توفير وسائل السلامة من الحرائق.</a:t>
            </a:r>
          </a:p>
        </p:txBody>
      </p:sp>
      <p:sp>
        <p:nvSpPr>
          <p:cNvPr id="35" name="TextBox 35"/>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4620" y="-250805"/>
            <a:ext cx="7555380" cy="538126"/>
            <a:chOff x="24107" y="-2982"/>
            <a:chExt cx="2715713" cy="176784"/>
          </a:xfrm>
        </p:grpSpPr>
        <p:sp>
          <p:nvSpPr>
            <p:cNvPr id="3" name="Freeform 3"/>
            <p:cNvSpPr/>
            <p:nvPr/>
          </p:nvSpPr>
          <p:spPr>
            <a:xfrm>
              <a:off x="24107" y="80341"/>
              <a:ext cx="2715713" cy="93461"/>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168752" y="-2982"/>
              <a:ext cx="2571068" cy="176784"/>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7898" y="10439601"/>
            <a:ext cx="7574173" cy="291811"/>
            <a:chOff x="0" y="-2982"/>
            <a:chExt cx="2899236" cy="19295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8036" y="-2982"/>
              <a:ext cx="2891200" cy="192954"/>
            </a:xfrm>
            <a:prstGeom prst="rect">
              <a:avLst/>
            </a:prstGeom>
          </p:spPr>
          <p:txBody>
            <a:bodyPr lIns="50800" tIns="50800" rIns="50800" bIns="50800" rtlCol="0" anchor="ctr"/>
            <a:lstStyle/>
            <a:p>
              <a:pPr algn="ctr">
                <a:lnSpc>
                  <a:spcPts val="1399"/>
                </a:lnSpc>
              </a:pPr>
              <a:endParaRPr/>
            </a:p>
          </p:txBody>
        </p:sp>
      </p:grpSp>
      <p:grpSp>
        <p:nvGrpSpPr>
          <p:cNvPr id="8" name="Group 8"/>
          <p:cNvGrpSpPr/>
          <p:nvPr/>
        </p:nvGrpSpPr>
        <p:grpSpPr>
          <a:xfrm>
            <a:off x="389421" y="5131909"/>
            <a:ext cx="6804244" cy="575414"/>
            <a:chOff x="0" y="0"/>
            <a:chExt cx="2438487" cy="206215"/>
          </a:xfrm>
        </p:grpSpPr>
        <p:sp>
          <p:nvSpPr>
            <p:cNvPr id="9" name="Freeform 9"/>
            <p:cNvSpPr/>
            <p:nvPr/>
          </p:nvSpPr>
          <p:spPr>
            <a:xfrm>
              <a:off x="0" y="0"/>
              <a:ext cx="2438487" cy="206215"/>
            </a:xfrm>
            <a:custGeom>
              <a:avLst/>
              <a:gdLst/>
              <a:ahLst/>
              <a:cxnLst/>
              <a:rect l="l" t="t" r="r" b="b"/>
              <a:pathLst>
                <a:path w="2438487" h="206215">
                  <a:moveTo>
                    <a:pt x="29583" y="0"/>
                  </a:moveTo>
                  <a:lnTo>
                    <a:pt x="2408904" y="0"/>
                  </a:lnTo>
                  <a:cubicBezTo>
                    <a:pt x="2425243" y="0"/>
                    <a:pt x="2438487" y="13245"/>
                    <a:pt x="2438487" y="29583"/>
                  </a:cubicBezTo>
                  <a:lnTo>
                    <a:pt x="2438487" y="176632"/>
                  </a:lnTo>
                  <a:cubicBezTo>
                    <a:pt x="2438487" y="192970"/>
                    <a:pt x="2425243" y="206215"/>
                    <a:pt x="2408904" y="206215"/>
                  </a:cubicBezTo>
                  <a:lnTo>
                    <a:pt x="29583" y="206215"/>
                  </a:lnTo>
                  <a:cubicBezTo>
                    <a:pt x="13245" y="206215"/>
                    <a:pt x="0" y="192970"/>
                    <a:pt x="0" y="176632"/>
                  </a:cubicBezTo>
                  <a:lnTo>
                    <a:pt x="0" y="29583"/>
                  </a:lnTo>
                  <a:cubicBezTo>
                    <a:pt x="0" y="13245"/>
                    <a:pt x="13245" y="0"/>
                    <a:pt x="29583" y="0"/>
                  </a:cubicBezTo>
                  <a:close/>
                </a:path>
              </a:pathLst>
            </a:custGeom>
            <a:solidFill>
              <a:srgbClr val="B5886D"/>
            </a:solidFill>
          </p:spPr>
        </p:sp>
        <p:sp>
          <p:nvSpPr>
            <p:cNvPr id="10" name="TextBox 10"/>
            <p:cNvSpPr txBox="1"/>
            <p:nvPr/>
          </p:nvSpPr>
          <p:spPr>
            <a:xfrm>
              <a:off x="0" y="-28575"/>
              <a:ext cx="2438487" cy="234790"/>
            </a:xfrm>
            <a:prstGeom prst="rect">
              <a:avLst/>
            </a:prstGeom>
          </p:spPr>
          <p:txBody>
            <a:bodyPr lIns="50800" tIns="50800" rIns="50800" bIns="50800" rtlCol="0" anchor="ctr"/>
            <a:lstStyle/>
            <a:p>
              <a:pPr algn="ctr">
                <a:lnSpc>
                  <a:spcPts val="1400"/>
                </a:lnSpc>
              </a:pPr>
              <a:endParaRPr/>
            </a:p>
          </p:txBody>
        </p:sp>
      </p:grpSp>
      <p:grpSp>
        <p:nvGrpSpPr>
          <p:cNvPr id="11" name="Group 11"/>
          <p:cNvGrpSpPr/>
          <p:nvPr/>
        </p:nvGrpSpPr>
        <p:grpSpPr>
          <a:xfrm>
            <a:off x="389421" y="5830926"/>
            <a:ext cx="6804244" cy="547250"/>
            <a:chOff x="0" y="0"/>
            <a:chExt cx="2438487" cy="196122"/>
          </a:xfrm>
        </p:grpSpPr>
        <p:sp>
          <p:nvSpPr>
            <p:cNvPr id="12" name="Freeform 12"/>
            <p:cNvSpPr/>
            <p:nvPr/>
          </p:nvSpPr>
          <p:spPr>
            <a:xfrm>
              <a:off x="0" y="0"/>
              <a:ext cx="2438487" cy="196122"/>
            </a:xfrm>
            <a:custGeom>
              <a:avLst/>
              <a:gdLst/>
              <a:ahLst/>
              <a:cxnLst/>
              <a:rect l="l" t="t" r="r" b="b"/>
              <a:pathLst>
                <a:path w="2438487" h="196122">
                  <a:moveTo>
                    <a:pt x="29583" y="0"/>
                  </a:moveTo>
                  <a:lnTo>
                    <a:pt x="2408904" y="0"/>
                  </a:lnTo>
                  <a:cubicBezTo>
                    <a:pt x="2425243" y="0"/>
                    <a:pt x="2438487" y="13245"/>
                    <a:pt x="2438487" y="29583"/>
                  </a:cubicBezTo>
                  <a:lnTo>
                    <a:pt x="2438487" y="166539"/>
                  </a:lnTo>
                  <a:cubicBezTo>
                    <a:pt x="2438487" y="182877"/>
                    <a:pt x="2425243" y="196122"/>
                    <a:pt x="2408904" y="196122"/>
                  </a:cubicBezTo>
                  <a:lnTo>
                    <a:pt x="29583" y="196122"/>
                  </a:lnTo>
                  <a:cubicBezTo>
                    <a:pt x="13245" y="196122"/>
                    <a:pt x="0" y="182877"/>
                    <a:pt x="0" y="166539"/>
                  </a:cubicBezTo>
                  <a:lnTo>
                    <a:pt x="0" y="29583"/>
                  </a:lnTo>
                  <a:cubicBezTo>
                    <a:pt x="0" y="13245"/>
                    <a:pt x="13245" y="0"/>
                    <a:pt x="29583" y="0"/>
                  </a:cubicBezTo>
                  <a:close/>
                </a:path>
              </a:pathLst>
            </a:custGeom>
            <a:solidFill>
              <a:srgbClr val="B5886D"/>
            </a:solidFill>
          </p:spPr>
        </p:sp>
        <p:sp>
          <p:nvSpPr>
            <p:cNvPr id="13" name="TextBox 13"/>
            <p:cNvSpPr txBox="1"/>
            <p:nvPr/>
          </p:nvSpPr>
          <p:spPr>
            <a:xfrm>
              <a:off x="0" y="-28575"/>
              <a:ext cx="2438487" cy="224697"/>
            </a:xfrm>
            <a:prstGeom prst="rect">
              <a:avLst/>
            </a:prstGeom>
          </p:spPr>
          <p:txBody>
            <a:bodyPr lIns="50800" tIns="50800" rIns="50800" bIns="50800" rtlCol="0" anchor="ctr"/>
            <a:lstStyle/>
            <a:p>
              <a:pPr algn="ctr">
                <a:lnSpc>
                  <a:spcPts val="1400"/>
                </a:lnSpc>
              </a:pPr>
              <a:endParaRPr/>
            </a:p>
          </p:txBody>
        </p:sp>
      </p:grpSp>
      <p:sp>
        <p:nvSpPr>
          <p:cNvPr id="14" name="Freeform 14"/>
          <p:cNvSpPr/>
          <p:nvPr/>
        </p:nvSpPr>
        <p:spPr>
          <a:xfrm>
            <a:off x="0" y="242484"/>
            <a:ext cx="7560000" cy="2617583"/>
          </a:xfrm>
          <a:custGeom>
            <a:avLst/>
            <a:gdLst/>
            <a:ahLst/>
            <a:cxnLst/>
            <a:rect l="l" t="t" r="r" b="b"/>
            <a:pathLst>
              <a:path w="7560000" h="2617583">
                <a:moveTo>
                  <a:pt x="0" y="0"/>
                </a:moveTo>
                <a:lnTo>
                  <a:pt x="7560000" y="0"/>
                </a:lnTo>
                <a:lnTo>
                  <a:pt x="7560000" y="2617584"/>
                </a:lnTo>
                <a:lnTo>
                  <a:pt x="0" y="2617584"/>
                </a:lnTo>
                <a:lnTo>
                  <a:pt x="0" y="0"/>
                </a:lnTo>
                <a:close/>
              </a:path>
            </a:pathLst>
          </a:custGeom>
          <a:blipFill>
            <a:blip r:embed="rId2"/>
            <a:stretch>
              <a:fillRect t="-19271" b="-73447"/>
            </a:stretch>
          </a:blipFill>
        </p:spPr>
      </p:sp>
      <p:sp>
        <p:nvSpPr>
          <p:cNvPr id="15" name="TextBox 15"/>
          <p:cNvSpPr txBox="1"/>
          <p:nvPr/>
        </p:nvSpPr>
        <p:spPr>
          <a:xfrm>
            <a:off x="194569" y="298800"/>
            <a:ext cx="2230120" cy="2264676"/>
          </a:xfrm>
          <a:prstGeom prst="rect">
            <a:avLst/>
          </a:prstGeom>
        </p:spPr>
        <p:txBody>
          <a:bodyPr lIns="0" tIns="0" rIns="0" bIns="0" rtlCol="0" anchor="t">
            <a:spAutoFit/>
          </a:bodyPr>
          <a:lstStyle/>
          <a:p>
            <a:pPr algn="ctr" rtl="1">
              <a:lnSpc>
                <a:spcPts val="8758"/>
              </a:lnSpc>
            </a:pPr>
            <a:r>
              <a:rPr lang="ar-EG" sz="4658" b="1">
                <a:solidFill>
                  <a:srgbClr val="FEF6EE"/>
                </a:solidFill>
                <a:latin typeface="29LT Bukra Wide Bold"/>
                <a:ea typeface="29LT Bukra Wide Bold"/>
                <a:cs typeface="29LT Bukra Wide Bold"/>
                <a:sym typeface="29LT Bukra Wide Bold"/>
                <a:rtl/>
              </a:rPr>
              <a:t>الفصل</a:t>
            </a:r>
          </a:p>
          <a:p>
            <a:pPr algn="ctr" rtl="1">
              <a:lnSpc>
                <a:spcPts val="8758"/>
              </a:lnSpc>
              <a:spcBef>
                <a:spcPct val="0"/>
              </a:spcBef>
            </a:pPr>
            <a:r>
              <a:rPr lang="ar-EG" sz="4658" b="1">
                <a:solidFill>
                  <a:srgbClr val="FEF6EE"/>
                </a:solidFill>
                <a:latin typeface="29LT Bukra Wide Bold"/>
                <a:ea typeface="29LT Bukra Wide Bold"/>
                <a:cs typeface="29LT Bukra Wide Bold"/>
                <a:sym typeface="29LT Bukra Wide Bold"/>
                <a:rtl/>
              </a:rPr>
              <a:t>الرابع</a:t>
            </a:r>
          </a:p>
        </p:txBody>
      </p:sp>
      <p:sp>
        <p:nvSpPr>
          <p:cNvPr id="16" name="TextBox 16"/>
          <p:cNvSpPr txBox="1"/>
          <p:nvPr/>
        </p:nvSpPr>
        <p:spPr>
          <a:xfrm>
            <a:off x="577754" y="5143982"/>
            <a:ext cx="638768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تقدير التكاليف الاستثمارية.</a:t>
            </a:r>
          </a:p>
        </p:txBody>
      </p:sp>
      <p:sp>
        <p:nvSpPr>
          <p:cNvPr id="17" name="TextBox 17"/>
          <p:cNvSpPr txBox="1"/>
          <p:nvPr/>
        </p:nvSpPr>
        <p:spPr>
          <a:xfrm>
            <a:off x="577754" y="5799978"/>
            <a:ext cx="648765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حساب التكاليف التشغيلية الشهرية.</a:t>
            </a:r>
          </a:p>
        </p:txBody>
      </p:sp>
      <p:grpSp>
        <p:nvGrpSpPr>
          <p:cNvPr id="18" name="Group 18"/>
          <p:cNvGrpSpPr/>
          <p:nvPr/>
        </p:nvGrpSpPr>
        <p:grpSpPr>
          <a:xfrm>
            <a:off x="389421" y="7172415"/>
            <a:ext cx="6804244" cy="547031"/>
            <a:chOff x="0" y="0"/>
            <a:chExt cx="2438487" cy="196044"/>
          </a:xfrm>
        </p:grpSpPr>
        <p:sp>
          <p:nvSpPr>
            <p:cNvPr id="19" name="Freeform 19"/>
            <p:cNvSpPr/>
            <p:nvPr/>
          </p:nvSpPr>
          <p:spPr>
            <a:xfrm>
              <a:off x="0" y="0"/>
              <a:ext cx="2438487" cy="196044"/>
            </a:xfrm>
            <a:custGeom>
              <a:avLst/>
              <a:gdLst/>
              <a:ahLst/>
              <a:cxnLst/>
              <a:rect l="l" t="t" r="r" b="b"/>
              <a:pathLst>
                <a:path w="2438487" h="196044">
                  <a:moveTo>
                    <a:pt x="29583" y="0"/>
                  </a:moveTo>
                  <a:lnTo>
                    <a:pt x="2408904" y="0"/>
                  </a:lnTo>
                  <a:cubicBezTo>
                    <a:pt x="2425243" y="0"/>
                    <a:pt x="2438487" y="13245"/>
                    <a:pt x="2438487" y="29583"/>
                  </a:cubicBezTo>
                  <a:lnTo>
                    <a:pt x="2438487" y="166461"/>
                  </a:lnTo>
                  <a:cubicBezTo>
                    <a:pt x="2438487" y="182799"/>
                    <a:pt x="2425243" y="196044"/>
                    <a:pt x="2408904" y="196044"/>
                  </a:cubicBezTo>
                  <a:lnTo>
                    <a:pt x="29583" y="196044"/>
                  </a:lnTo>
                  <a:cubicBezTo>
                    <a:pt x="13245" y="196044"/>
                    <a:pt x="0" y="182799"/>
                    <a:pt x="0" y="166461"/>
                  </a:cubicBezTo>
                  <a:lnTo>
                    <a:pt x="0" y="29583"/>
                  </a:lnTo>
                  <a:cubicBezTo>
                    <a:pt x="0" y="13245"/>
                    <a:pt x="13245" y="0"/>
                    <a:pt x="29583" y="0"/>
                  </a:cubicBezTo>
                  <a:close/>
                </a:path>
              </a:pathLst>
            </a:custGeom>
            <a:solidFill>
              <a:srgbClr val="B5886D"/>
            </a:solidFill>
          </p:spPr>
        </p:sp>
        <p:sp>
          <p:nvSpPr>
            <p:cNvPr id="20" name="TextBox 20"/>
            <p:cNvSpPr txBox="1"/>
            <p:nvPr/>
          </p:nvSpPr>
          <p:spPr>
            <a:xfrm>
              <a:off x="0" y="-28575"/>
              <a:ext cx="2438487" cy="224619"/>
            </a:xfrm>
            <a:prstGeom prst="rect">
              <a:avLst/>
            </a:prstGeom>
          </p:spPr>
          <p:txBody>
            <a:bodyPr lIns="50800" tIns="50800" rIns="50800" bIns="50800" rtlCol="0" anchor="ctr"/>
            <a:lstStyle/>
            <a:p>
              <a:pPr algn="ctr">
                <a:lnSpc>
                  <a:spcPts val="1400"/>
                </a:lnSpc>
              </a:pPr>
              <a:endParaRPr/>
            </a:p>
          </p:txBody>
        </p:sp>
      </p:grpSp>
      <p:sp>
        <p:nvSpPr>
          <p:cNvPr id="21" name="TextBox 21"/>
          <p:cNvSpPr txBox="1"/>
          <p:nvPr/>
        </p:nvSpPr>
        <p:spPr>
          <a:xfrm>
            <a:off x="547718" y="7137892"/>
            <a:ext cx="648765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تحليل نقطة التعادل.</a:t>
            </a:r>
          </a:p>
        </p:txBody>
      </p:sp>
      <p:grpSp>
        <p:nvGrpSpPr>
          <p:cNvPr id="22" name="Group 22"/>
          <p:cNvGrpSpPr/>
          <p:nvPr/>
        </p:nvGrpSpPr>
        <p:grpSpPr>
          <a:xfrm>
            <a:off x="389421" y="7871846"/>
            <a:ext cx="6804244" cy="540052"/>
            <a:chOff x="0" y="0"/>
            <a:chExt cx="2438487" cy="193542"/>
          </a:xfrm>
        </p:grpSpPr>
        <p:sp>
          <p:nvSpPr>
            <p:cNvPr id="23" name="Freeform 23"/>
            <p:cNvSpPr/>
            <p:nvPr/>
          </p:nvSpPr>
          <p:spPr>
            <a:xfrm>
              <a:off x="0" y="0"/>
              <a:ext cx="2438487" cy="193542"/>
            </a:xfrm>
            <a:custGeom>
              <a:avLst/>
              <a:gdLst/>
              <a:ahLst/>
              <a:cxnLst/>
              <a:rect l="l" t="t" r="r" b="b"/>
              <a:pathLst>
                <a:path w="2438487" h="193542">
                  <a:moveTo>
                    <a:pt x="29583" y="0"/>
                  </a:moveTo>
                  <a:lnTo>
                    <a:pt x="2408904" y="0"/>
                  </a:lnTo>
                  <a:cubicBezTo>
                    <a:pt x="2425243" y="0"/>
                    <a:pt x="2438487" y="13245"/>
                    <a:pt x="2438487" y="29583"/>
                  </a:cubicBezTo>
                  <a:lnTo>
                    <a:pt x="2438487" y="163959"/>
                  </a:lnTo>
                  <a:cubicBezTo>
                    <a:pt x="2438487" y="180298"/>
                    <a:pt x="2425243" y="193542"/>
                    <a:pt x="2408904" y="193542"/>
                  </a:cubicBezTo>
                  <a:lnTo>
                    <a:pt x="29583" y="193542"/>
                  </a:lnTo>
                  <a:cubicBezTo>
                    <a:pt x="13245" y="193542"/>
                    <a:pt x="0" y="180298"/>
                    <a:pt x="0" y="163959"/>
                  </a:cubicBezTo>
                  <a:lnTo>
                    <a:pt x="0" y="29583"/>
                  </a:lnTo>
                  <a:cubicBezTo>
                    <a:pt x="0" y="13245"/>
                    <a:pt x="13245" y="0"/>
                    <a:pt x="29583" y="0"/>
                  </a:cubicBezTo>
                  <a:close/>
                </a:path>
              </a:pathLst>
            </a:custGeom>
            <a:solidFill>
              <a:srgbClr val="B5886D"/>
            </a:solidFill>
          </p:spPr>
        </p:sp>
        <p:sp>
          <p:nvSpPr>
            <p:cNvPr id="24" name="TextBox 24"/>
            <p:cNvSpPr txBox="1"/>
            <p:nvPr/>
          </p:nvSpPr>
          <p:spPr>
            <a:xfrm>
              <a:off x="0" y="-28575"/>
              <a:ext cx="2438487" cy="222117"/>
            </a:xfrm>
            <a:prstGeom prst="rect">
              <a:avLst/>
            </a:prstGeom>
          </p:spPr>
          <p:txBody>
            <a:bodyPr lIns="50800" tIns="50800" rIns="50800" bIns="50800" rtlCol="0" anchor="ctr"/>
            <a:lstStyle/>
            <a:p>
              <a:pPr algn="ctr">
                <a:lnSpc>
                  <a:spcPts val="1400"/>
                </a:lnSpc>
              </a:pPr>
              <a:endParaRPr/>
            </a:p>
          </p:txBody>
        </p:sp>
      </p:grpSp>
      <p:sp>
        <p:nvSpPr>
          <p:cNvPr id="25" name="TextBox 25"/>
          <p:cNvSpPr txBox="1"/>
          <p:nvPr/>
        </p:nvSpPr>
        <p:spPr>
          <a:xfrm>
            <a:off x="577754" y="7833834"/>
            <a:ext cx="648765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دراسة الربحية والعائد على الاستثمار.</a:t>
            </a:r>
          </a:p>
        </p:txBody>
      </p:sp>
      <p:sp>
        <p:nvSpPr>
          <p:cNvPr id="26" name="TextBox 26"/>
          <p:cNvSpPr txBox="1"/>
          <p:nvPr/>
        </p:nvSpPr>
        <p:spPr>
          <a:xfrm>
            <a:off x="543625" y="3078288"/>
            <a:ext cx="6455937" cy="363855"/>
          </a:xfrm>
          <a:prstGeom prst="rect">
            <a:avLst/>
          </a:prstGeom>
        </p:spPr>
        <p:txBody>
          <a:bodyPr lIns="0" tIns="0" rIns="0" bIns="0" rtlCol="0" anchor="t">
            <a:spAutoFit/>
          </a:bodyPr>
          <a:lstStyle/>
          <a:p>
            <a:pPr algn="ctr" rtl="1">
              <a:lnSpc>
                <a:spcPts val="2520"/>
              </a:lnSpc>
              <a:spcBef>
                <a:spcPct val="0"/>
              </a:spcBef>
            </a:pPr>
            <a:r>
              <a:rPr lang="ar-EG" sz="1800" b="1">
                <a:solidFill>
                  <a:srgbClr val="000000"/>
                </a:solidFill>
                <a:latin typeface="29LT Bukra Wide Bold"/>
                <a:ea typeface="29LT Bukra Wide Bold"/>
                <a:cs typeface="29LT Bukra Wide Bold"/>
                <a:sym typeface="29LT Bukra Wide Bold"/>
                <a:rtl/>
              </a:rPr>
              <a:t>الدراسة المالية:</a:t>
            </a:r>
          </a:p>
        </p:txBody>
      </p:sp>
      <p:sp>
        <p:nvSpPr>
          <p:cNvPr id="27" name="TextBox 27"/>
          <p:cNvSpPr txBox="1"/>
          <p:nvPr/>
        </p:nvSpPr>
        <p:spPr>
          <a:xfrm>
            <a:off x="389421" y="3686014"/>
            <a:ext cx="6675983" cy="1074420"/>
          </a:xfrm>
          <a:prstGeom prst="rect">
            <a:avLst/>
          </a:prstGeom>
        </p:spPr>
        <p:txBody>
          <a:bodyPr lIns="0" tIns="0" rIns="0" bIns="0" rtlCol="0" anchor="t">
            <a:spAutoFit/>
          </a:bodyPr>
          <a:lstStyle/>
          <a:p>
            <a:pPr algn="ctr" rtl="1">
              <a:lnSpc>
                <a:spcPts val="1679"/>
              </a:lnSpc>
              <a:spcBef>
                <a:spcPct val="0"/>
              </a:spcBef>
            </a:pPr>
            <a:r>
              <a:rPr lang="ar-EG" sz="1200" b="1">
                <a:solidFill>
                  <a:srgbClr val="000000"/>
                </a:solidFill>
                <a:latin typeface="29LT Bukra Wide Bold"/>
                <a:ea typeface="29LT Bukra Wide Bold"/>
                <a:cs typeface="29LT Bukra Wide Bold"/>
                <a:sym typeface="29LT Bukra Wide Bold"/>
                <a:rtl/>
              </a:rPr>
              <a:t>تُعد الدراسة المالية من أهم أجزاء دراسة الجدوى لمشروع المقهى، حيث تهدف إلى تقييم الجوانب المالية للمشروع من خلال تقدير التكاليف الاستثمارية والتشغيلية، توقع الإيرادات، وتحليل الربحية والعائد على الاستثمار. تساعد هذه الدراسة في تحديد مدى جدوى المشروع مالياً واتخاذ قرارات مستنيرة بشأن التمويل والتشغيل.</a:t>
            </a:r>
          </a:p>
        </p:txBody>
      </p:sp>
      <p:grpSp>
        <p:nvGrpSpPr>
          <p:cNvPr id="28" name="Group 28"/>
          <p:cNvGrpSpPr/>
          <p:nvPr/>
        </p:nvGrpSpPr>
        <p:grpSpPr>
          <a:xfrm>
            <a:off x="389421" y="6501780"/>
            <a:ext cx="6804244" cy="547031"/>
            <a:chOff x="0" y="0"/>
            <a:chExt cx="2438487" cy="196044"/>
          </a:xfrm>
        </p:grpSpPr>
        <p:sp>
          <p:nvSpPr>
            <p:cNvPr id="29" name="Freeform 29"/>
            <p:cNvSpPr/>
            <p:nvPr/>
          </p:nvSpPr>
          <p:spPr>
            <a:xfrm>
              <a:off x="0" y="0"/>
              <a:ext cx="2438487" cy="196044"/>
            </a:xfrm>
            <a:custGeom>
              <a:avLst/>
              <a:gdLst/>
              <a:ahLst/>
              <a:cxnLst/>
              <a:rect l="l" t="t" r="r" b="b"/>
              <a:pathLst>
                <a:path w="2438487" h="196044">
                  <a:moveTo>
                    <a:pt x="29583" y="0"/>
                  </a:moveTo>
                  <a:lnTo>
                    <a:pt x="2408904" y="0"/>
                  </a:lnTo>
                  <a:cubicBezTo>
                    <a:pt x="2425243" y="0"/>
                    <a:pt x="2438487" y="13245"/>
                    <a:pt x="2438487" y="29583"/>
                  </a:cubicBezTo>
                  <a:lnTo>
                    <a:pt x="2438487" y="166461"/>
                  </a:lnTo>
                  <a:cubicBezTo>
                    <a:pt x="2438487" y="182799"/>
                    <a:pt x="2425243" y="196044"/>
                    <a:pt x="2408904" y="196044"/>
                  </a:cubicBezTo>
                  <a:lnTo>
                    <a:pt x="29583" y="196044"/>
                  </a:lnTo>
                  <a:cubicBezTo>
                    <a:pt x="13245" y="196044"/>
                    <a:pt x="0" y="182799"/>
                    <a:pt x="0" y="166461"/>
                  </a:cubicBezTo>
                  <a:lnTo>
                    <a:pt x="0" y="29583"/>
                  </a:lnTo>
                  <a:cubicBezTo>
                    <a:pt x="0" y="13245"/>
                    <a:pt x="13245" y="0"/>
                    <a:pt x="29583" y="0"/>
                  </a:cubicBezTo>
                  <a:close/>
                </a:path>
              </a:pathLst>
            </a:custGeom>
            <a:solidFill>
              <a:srgbClr val="B5886D"/>
            </a:solidFill>
          </p:spPr>
        </p:sp>
        <p:sp>
          <p:nvSpPr>
            <p:cNvPr id="30" name="TextBox 30"/>
            <p:cNvSpPr txBox="1"/>
            <p:nvPr/>
          </p:nvSpPr>
          <p:spPr>
            <a:xfrm>
              <a:off x="0" y="-28575"/>
              <a:ext cx="2438487" cy="224619"/>
            </a:xfrm>
            <a:prstGeom prst="rect">
              <a:avLst/>
            </a:prstGeom>
          </p:spPr>
          <p:txBody>
            <a:bodyPr lIns="50800" tIns="50800" rIns="50800" bIns="50800" rtlCol="0" anchor="ctr"/>
            <a:lstStyle/>
            <a:p>
              <a:pPr algn="ctr">
                <a:lnSpc>
                  <a:spcPts val="1400"/>
                </a:lnSpc>
              </a:pPr>
              <a:endParaRPr/>
            </a:p>
          </p:txBody>
        </p:sp>
      </p:grpSp>
      <p:sp>
        <p:nvSpPr>
          <p:cNvPr id="31" name="TextBox 31"/>
          <p:cNvSpPr txBox="1"/>
          <p:nvPr/>
        </p:nvSpPr>
        <p:spPr>
          <a:xfrm>
            <a:off x="1054020" y="6470613"/>
            <a:ext cx="5366891"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توقع الإيرادات.</a:t>
            </a:r>
          </a:p>
        </p:txBody>
      </p:sp>
      <p:sp>
        <p:nvSpPr>
          <p:cNvPr id="32" name="TextBox 32"/>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22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85069" y="-295640"/>
            <a:ext cx="7667545" cy="582896"/>
            <a:chOff x="0" y="-19050"/>
            <a:chExt cx="2747875" cy="208897"/>
          </a:xfrm>
        </p:grpSpPr>
        <p:sp>
          <p:nvSpPr>
            <p:cNvPr id="3" name="Freeform 3"/>
            <p:cNvSpPr/>
            <p:nvPr/>
          </p:nvSpPr>
          <p:spPr>
            <a:xfrm>
              <a:off x="16091" y="96386"/>
              <a:ext cx="2731784" cy="93461"/>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7898" y="10425504"/>
            <a:ext cx="7663864" cy="283491"/>
            <a:chOff x="0" y="0"/>
            <a:chExt cx="2899236" cy="17390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sp>
        <p:nvSpPr>
          <p:cNvPr id="8" name="TextBox 8"/>
          <p:cNvSpPr txBox="1"/>
          <p:nvPr/>
        </p:nvSpPr>
        <p:spPr>
          <a:xfrm>
            <a:off x="876369" y="311373"/>
            <a:ext cx="6007445" cy="444627"/>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التكاليف الاستثمارية (رأس المال الثابت)</a:t>
            </a:r>
          </a:p>
        </p:txBody>
      </p:sp>
      <p:graphicFrame>
        <p:nvGraphicFramePr>
          <p:cNvPr id="9" name="Table 9"/>
          <p:cNvGraphicFramePr>
            <a:graphicFrameLocks noGrp="1"/>
          </p:cNvGraphicFramePr>
          <p:nvPr/>
        </p:nvGraphicFramePr>
        <p:xfrm>
          <a:off x="123524" y="1604718"/>
          <a:ext cx="7312952" cy="4852672"/>
        </p:xfrm>
        <a:graphic>
          <a:graphicData uri="http://schemas.openxmlformats.org/drawingml/2006/table">
            <a:tbl>
              <a:tblPr/>
              <a:tblGrid>
                <a:gridCol w="2374736">
                  <a:extLst>
                    <a:ext uri="{9D8B030D-6E8A-4147-A177-3AD203B41FA5}">
                      <a16:colId xmlns:a16="http://schemas.microsoft.com/office/drawing/2014/main" val="20000"/>
                    </a:ext>
                  </a:extLst>
                </a:gridCol>
                <a:gridCol w="3421620">
                  <a:extLst>
                    <a:ext uri="{9D8B030D-6E8A-4147-A177-3AD203B41FA5}">
                      <a16:colId xmlns:a16="http://schemas.microsoft.com/office/drawing/2014/main" val="20001"/>
                    </a:ext>
                  </a:extLst>
                </a:gridCol>
                <a:gridCol w="1516596">
                  <a:extLst>
                    <a:ext uri="{9D8B030D-6E8A-4147-A177-3AD203B41FA5}">
                      <a16:colId xmlns:a16="http://schemas.microsoft.com/office/drawing/2014/main" val="20002"/>
                    </a:ext>
                  </a:extLst>
                </a:gridCol>
              </a:tblGrid>
              <a:tr h="946691">
                <a:tc>
                  <a:txBody>
                    <a:bodyPr/>
                    <a:lstStyle/>
                    <a:p>
                      <a:pPr algn="ctr" rtl="1">
                        <a:lnSpc>
                          <a:spcPts val="1679"/>
                        </a:lnSpc>
                        <a:defRPr/>
                      </a:pPr>
                      <a:r>
                        <a:rPr lang="ar-EG" sz="1199" b="1">
                          <a:solidFill>
                            <a:srgbClr val="000000"/>
                          </a:solidFill>
                          <a:latin typeface="29LT Bukra Wide Bold"/>
                          <a:ea typeface="29LT Bukra Wide Bold"/>
                          <a:cs typeface="29LT Bukra Wide Bold"/>
                          <a:sym typeface="29LT Bukra Wide Bold"/>
                          <a:rtl/>
                        </a:rPr>
                        <a:t>البند</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199" b="1">
                          <a:solidFill>
                            <a:srgbClr val="000000"/>
                          </a:solidFill>
                          <a:latin typeface="29LT Bukra Wide Bold"/>
                          <a:ea typeface="29LT Bukra Wide Bold"/>
                          <a:cs typeface="29LT Bukra Wide Bold"/>
                          <a:sym typeface="29LT Bukra Wide Bold"/>
                          <a:rtl/>
                        </a:rPr>
                        <a:t>الوصف</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199" b="1">
                          <a:solidFill>
                            <a:srgbClr val="000000"/>
                          </a:solidFill>
                          <a:latin typeface="29LT Bukra Wide Bold"/>
                          <a:ea typeface="29LT Bukra Wide Bold"/>
                          <a:cs typeface="29LT Bukra Wide Bold"/>
                          <a:sym typeface="29LT Bukra Wide Bold"/>
                          <a:rtl/>
                        </a:rPr>
                        <a:t>السعر التقريبي (ريال سعودي)</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36316">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تجهيز الموقع</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أعمال الديكور، التصميم الداخلي، والتهيئة</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en-US" sz="1199">
                          <a:solidFill>
                            <a:srgbClr val="000000"/>
                          </a:solidFill>
                          <a:latin typeface="29LT Bukra Wide"/>
                          <a:ea typeface="29LT Bukra Wide"/>
                          <a:cs typeface="29LT Bukra Wide"/>
                          <a:sym typeface="29LT Bukra Wide"/>
                        </a:rPr>
                        <a:t>250,000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36316">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المعدات</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ماكينات القهوة، مطاحن، أجهزة تبريد، أثاث، وغيرها</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en-US" sz="1199">
                          <a:solidFill>
                            <a:srgbClr val="000000"/>
                          </a:solidFill>
                          <a:latin typeface="29LT Bukra Wide"/>
                          <a:ea typeface="29LT Bukra Wide"/>
                          <a:cs typeface="29LT Bukra Wide"/>
                          <a:sym typeface="29LT Bukra Wide"/>
                        </a:rPr>
                        <a:t>85,000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25940">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التراخيص والتصاريح</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رسوم الحصول على التراخيص اللازمة</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en-US" sz="1199">
                          <a:solidFill>
                            <a:srgbClr val="000000"/>
                          </a:solidFill>
                          <a:latin typeface="29LT Bukra Wide"/>
                          <a:ea typeface="29LT Bukra Wide"/>
                          <a:cs typeface="29LT Bukra Wide"/>
                          <a:sym typeface="29LT Bukra Wide"/>
                        </a:rPr>
                        <a:t>10,000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45153">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التسويق الأولي</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الحملات الترويجية وافتتاح المشروع</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en-US" sz="1199">
                          <a:solidFill>
                            <a:srgbClr val="000000"/>
                          </a:solidFill>
                          <a:latin typeface="29LT Bukra Wide"/>
                          <a:ea typeface="29LT Bukra Wide"/>
                          <a:cs typeface="29LT Bukra Wide"/>
                          <a:sym typeface="29LT Bukra Wide"/>
                        </a:rPr>
                        <a:t>30,000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736316">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تكاليف أخرى</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مثل أنظمة نقاط البيع، البرمجيات، والتجهيزات الإضافية</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en-US" sz="1199">
                          <a:solidFill>
                            <a:srgbClr val="000000"/>
                          </a:solidFill>
                          <a:latin typeface="29LT Bukra Wide"/>
                          <a:ea typeface="29LT Bukra Wide"/>
                          <a:cs typeface="29LT Bukra Wide"/>
                          <a:sym typeface="29LT Bukra Wide"/>
                        </a:rPr>
                        <a:t>20,000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525940">
                <a:tc>
                  <a:txBody>
                    <a:bodyPr/>
                    <a:lstStyle/>
                    <a:p>
                      <a:pPr algn="ctr" rtl="1">
                        <a:lnSpc>
                          <a:spcPts val="1679"/>
                        </a:lnSpc>
                        <a:defRPr/>
                      </a:pPr>
                      <a:r>
                        <a:rPr lang="ar-EG" sz="1199" b="1">
                          <a:solidFill>
                            <a:srgbClr val="000000"/>
                          </a:solidFill>
                          <a:latin typeface="29LT Bukra Wide Bold"/>
                          <a:ea typeface="29LT Bukra Wide Bold"/>
                          <a:cs typeface="29LT Bukra Wide Bold"/>
                          <a:sym typeface="29LT Bukra Wide Bold"/>
                          <a:rtl/>
                        </a:rPr>
                        <a:t>المجموع</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en-US" sz="1199" b="1">
                          <a:solidFill>
                            <a:srgbClr val="000000"/>
                          </a:solidFill>
                          <a:latin typeface="29LT Bukra Wide Bold"/>
                          <a:ea typeface="29LT Bukra Wide Bold"/>
                          <a:cs typeface="29LT Bukra Wide Bold"/>
                          <a:sym typeface="29LT Bukra Wide Bold"/>
                        </a:rPr>
                        <a:t>395,000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10" name="TextBox 10"/>
          <p:cNvSpPr txBox="1"/>
          <p:nvPr/>
        </p:nvSpPr>
        <p:spPr>
          <a:xfrm>
            <a:off x="1365492" y="879825"/>
            <a:ext cx="5029200" cy="296418"/>
          </a:xfrm>
          <a:prstGeom prst="rect">
            <a:avLst/>
          </a:prstGeom>
        </p:spPr>
        <p:txBody>
          <a:bodyPr lIns="0" tIns="0" rIns="0" bIns="0" rtlCol="0" anchor="t">
            <a:spAutoFit/>
          </a:bodyPr>
          <a:lstStyle/>
          <a:p>
            <a:pPr algn="ctr" rtl="1">
              <a:lnSpc>
                <a:spcPts val="2256"/>
              </a:lnSpc>
              <a:spcBef>
                <a:spcPct val="0"/>
              </a:spcBef>
            </a:pPr>
            <a:r>
              <a:rPr lang="ar-EG" sz="1200" b="1">
                <a:solidFill>
                  <a:srgbClr val="000000"/>
                </a:solidFill>
                <a:latin typeface="29LT Bukra Wide Bold"/>
                <a:ea typeface="29LT Bukra Wide Bold"/>
                <a:cs typeface="29LT Bukra Wide Bold"/>
                <a:sym typeface="29LT Bukra Wide Bold"/>
                <a:rtl/>
              </a:rPr>
              <a:t>تشمل التكاليف اللازمة لتأسيس المشروع وتجهيزه، مثل:</a:t>
            </a:r>
          </a:p>
        </p:txBody>
      </p:sp>
      <p:sp>
        <p:nvSpPr>
          <p:cNvPr id="11" name="TextBox 11"/>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23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174840" y="-273235"/>
            <a:ext cx="7757183" cy="672634"/>
            <a:chOff x="0" y="-19050"/>
            <a:chExt cx="2739820" cy="241057"/>
          </a:xfrm>
        </p:grpSpPr>
        <p:sp>
          <p:nvSpPr>
            <p:cNvPr id="3" name="Freeform 3"/>
            <p:cNvSpPr/>
            <p:nvPr/>
          </p:nvSpPr>
          <p:spPr>
            <a:xfrm>
              <a:off x="72322" y="72307"/>
              <a:ext cx="2627319" cy="149700"/>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14525" y="10447922"/>
            <a:ext cx="7574173" cy="283491"/>
            <a:chOff x="0" y="0"/>
            <a:chExt cx="2899236" cy="17390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graphicFrame>
        <p:nvGraphicFramePr>
          <p:cNvPr id="8" name="Table 8"/>
          <p:cNvGraphicFramePr>
            <a:graphicFrameLocks noGrp="1"/>
          </p:cNvGraphicFramePr>
          <p:nvPr/>
        </p:nvGraphicFramePr>
        <p:xfrm>
          <a:off x="123524" y="1604718"/>
          <a:ext cx="7312952" cy="5166996"/>
        </p:xfrm>
        <a:graphic>
          <a:graphicData uri="http://schemas.openxmlformats.org/drawingml/2006/table">
            <a:tbl>
              <a:tblPr/>
              <a:tblGrid>
                <a:gridCol w="2374736">
                  <a:extLst>
                    <a:ext uri="{9D8B030D-6E8A-4147-A177-3AD203B41FA5}">
                      <a16:colId xmlns:a16="http://schemas.microsoft.com/office/drawing/2014/main" val="20000"/>
                    </a:ext>
                  </a:extLst>
                </a:gridCol>
                <a:gridCol w="3421620">
                  <a:extLst>
                    <a:ext uri="{9D8B030D-6E8A-4147-A177-3AD203B41FA5}">
                      <a16:colId xmlns:a16="http://schemas.microsoft.com/office/drawing/2014/main" val="20001"/>
                    </a:ext>
                  </a:extLst>
                </a:gridCol>
                <a:gridCol w="1516596">
                  <a:extLst>
                    <a:ext uri="{9D8B030D-6E8A-4147-A177-3AD203B41FA5}">
                      <a16:colId xmlns:a16="http://schemas.microsoft.com/office/drawing/2014/main" val="20002"/>
                    </a:ext>
                  </a:extLst>
                </a:gridCol>
              </a:tblGrid>
              <a:tr h="946464">
                <a:tc>
                  <a:txBody>
                    <a:bodyPr/>
                    <a:lstStyle/>
                    <a:p>
                      <a:pPr algn="ctr" rtl="1">
                        <a:lnSpc>
                          <a:spcPts val="1679"/>
                        </a:lnSpc>
                        <a:defRPr/>
                      </a:pPr>
                      <a:r>
                        <a:rPr lang="ar-EG" sz="1199" b="1">
                          <a:solidFill>
                            <a:srgbClr val="000000"/>
                          </a:solidFill>
                          <a:latin typeface="29LT Bukra Wide Bold"/>
                          <a:ea typeface="29LT Bukra Wide Bold"/>
                          <a:cs typeface="29LT Bukra Wide Bold"/>
                          <a:sym typeface="29LT Bukra Wide Bold"/>
                          <a:rtl/>
                        </a:rPr>
                        <a:t>البند</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199" b="1">
                          <a:solidFill>
                            <a:srgbClr val="000000"/>
                          </a:solidFill>
                          <a:latin typeface="29LT Bukra Wide Bold"/>
                          <a:ea typeface="29LT Bukra Wide Bold"/>
                          <a:cs typeface="29LT Bukra Wide Bold"/>
                          <a:sym typeface="29LT Bukra Wide Bold"/>
                          <a:rtl/>
                        </a:rPr>
                        <a:t>الوصف</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199" b="1">
                          <a:solidFill>
                            <a:srgbClr val="000000"/>
                          </a:solidFill>
                          <a:latin typeface="29LT Bukra Wide Bold"/>
                          <a:ea typeface="29LT Bukra Wide Bold"/>
                          <a:cs typeface="29LT Bukra Wide Bold"/>
                          <a:sym typeface="29LT Bukra Wide Bold"/>
                          <a:rtl/>
                        </a:rPr>
                        <a:t>السعر التقريبي (ريال سعودي)</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25814">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الإيجار</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تكلفة استئجار الموقع</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en-US" sz="1199">
                          <a:solidFill>
                            <a:srgbClr val="000000"/>
                          </a:solidFill>
                          <a:latin typeface="29LT Bukra Wide"/>
                          <a:ea typeface="29LT Bukra Wide"/>
                          <a:cs typeface="29LT Bukra Wide"/>
                          <a:sym typeface="29LT Bukra Wide"/>
                        </a:rPr>
                        <a:t>50,000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736139">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الرواتب</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أجور الموظفين (باريستا، موظفو خدمة، إدارة)</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en-US" sz="1199">
                          <a:solidFill>
                            <a:srgbClr val="000000"/>
                          </a:solidFill>
                          <a:latin typeface="29LT Bukra Wide"/>
                          <a:ea typeface="29LT Bukra Wide"/>
                          <a:cs typeface="29LT Bukra Wide"/>
                          <a:sym typeface="29LT Bukra Wide"/>
                        </a:rPr>
                        <a:t>50,000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25814">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المواد الخام</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حبوب القهوة، الحليب، السكر، وغيرها</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en-US" sz="1199">
                          <a:solidFill>
                            <a:srgbClr val="000000"/>
                          </a:solidFill>
                          <a:latin typeface="29LT Bukra Wide"/>
                          <a:ea typeface="29LT Bukra Wide"/>
                          <a:cs typeface="29LT Bukra Wide"/>
                          <a:sym typeface="29LT Bukra Wide"/>
                        </a:rPr>
                        <a:t>15,000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44998">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المرافق</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الكهرباء، الماء، الإنترنت، والصيانة</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en-US" sz="1199">
                          <a:solidFill>
                            <a:srgbClr val="000000"/>
                          </a:solidFill>
                          <a:latin typeface="29LT Bukra Wide"/>
                          <a:ea typeface="29LT Bukra Wide"/>
                          <a:cs typeface="29LT Bukra Wide"/>
                          <a:sym typeface="29LT Bukra Wide"/>
                        </a:rPr>
                        <a:t>7,000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25814">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التسويق المستمر</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الحملات الترويجية الشهرية</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en-US" sz="1199">
                          <a:solidFill>
                            <a:srgbClr val="000000"/>
                          </a:solidFill>
                          <a:latin typeface="29LT Bukra Wide"/>
                          <a:ea typeface="29LT Bukra Wide"/>
                          <a:cs typeface="29LT Bukra Wide"/>
                          <a:sym typeface="29LT Bukra Wide"/>
                        </a:rPr>
                        <a:t>6,000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736139">
                <a:tc>
                  <a:txBody>
                    <a:bodyPr/>
                    <a:lstStyle/>
                    <a:p>
                      <a:pPr algn="ctr">
                        <a:lnSpc>
                          <a:spcPts val="1679"/>
                        </a:lnSpc>
                        <a:defRPr/>
                      </a:pPr>
                      <a:r>
                        <a:rPr lang="ar-EG" sz="1200">
                          <a:solidFill>
                            <a:srgbClr val="000000"/>
                          </a:solidFill>
                          <a:latin typeface="29LT Bukra Wide"/>
                          <a:ea typeface="29LT Bukra Wide"/>
                          <a:cs typeface="29LT Bukra Wide"/>
                          <a:sym typeface="29LT Bukra Wide"/>
                          <a:rtl/>
                        </a:rPr>
                        <a:t>مصاريف أخرى</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ar-EG" sz="1200">
                          <a:solidFill>
                            <a:srgbClr val="000000"/>
                          </a:solidFill>
                          <a:latin typeface="29LT Bukra Wide"/>
                          <a:ea typeface="29LT Bukra Wide"/>
                          <a:cs typeface="29LT Bukra Wide"/>
                          <a:sym typeface="29LT Bukra Wide"/>
                          <a:rtl/>
                        </a:rPr>
                        <a:t>مثل التنظيف، اللوازم المكتبية، والنفايات</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en-US" sz="1199">
                          <a:solidFill>
                            <a:srgbClr val="000000"/>
                          </a:solidFill>
                          <a:latin typeface="29LT Bukra Wide"/>
                          <a:ea typeface="29LT Bukra Wide"/>
                          <a:cs typeface="29LT Bukra Wide"/>
                          <a:sym typeface="29LT Bukra Wide"/>
                        </a:rPr>
                        <a:t>4,000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525814">
                <a:tc>
                  <a:txBody>
                    <a:bodyPr/>
                    <a:lstStyle/>
                    <a:p>
                      <a:pPr algn="ctr" rtl="1">
                        <a:lnSpc>
                          <a:spcPts val="1679"/>
                        </a:lnSpc>
                        <a:defRPr/>
                      </a:pPr>
                      <a:r>
                        <a:rPr lang="ar-EG" sz="1199" b="1">
                          <a:solidFill>
                            <a:srgbClr val="000000"/>
                          </a:solidFill>
                          <a:latin typeface="29LT Bukra Wide Bold"/>
                          <a:ea typeface="29LT Bukra Wide Bold"/>
                          <a:cs typeface="29LT Bukra Wide Bold"/>
                          <a:sym typeface="29LT Bukra Wide Bold"/>
                          <a:rtl/>
                        </a:rPr>
                        <a:t>المجموع</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en-US" sz="1199" b="1">
                          <a:solidFill>
                            <a:srgbClr val="000000"/>
                          </a:solidFill>
                          <a:latin typeface="29LT Bukra Wide Bold"/>
                          <a:ea typeface="29LT Bukra Wide Bold"/>
                          <a:cs typeface="29LT Bukra Wide Bold"/>
                          <a:sym typeface="29LT Bukra Wide Bold"/>
                        </a:rPr>
                        <a:t>132,000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9" name="TextBox 9"/>
          <p:cNvSpPr txBox="1"/>
          <p:nvPr/>
        </p:nvSpPr>
        <p:spPr>
          <a:xfrm>
            <a:off x="852385" y="405441"/>
            <a:ext cx="6007445" cy="444627"/>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التكاليف التشغيلية الشهرية</a:t>
            </a:r>
          </a:p>
        </p:txBody>
      </p:sp>
      <p:sp>
        <p:nvSpPr>
          <p:cNvPr id="10" name="TextBox 10"/>
          <p:cNvSpPr txBox="1"/>
          <p:nvPr/>
        </p:nvSpPr>
        <p:spPr>
          <a:xfrm>
            <a:off x="199632" y="973893"/>
            <a:ext cx="7160736" cy="296418"/>
          </a:xfrm>
          <a:prstGeom prst="rect">
            <a:avLst/>
          </a:prstGeom>
        </p:spPr>
        <p:txBody>
          <a:bodyPr lIns="0" tIns="0" rIns="0" bIns="0" rtlCol="0" anchor="t">
            <a:spAutoFit/>
          </a:bodyPr>
          <a:lstStyle/>
          <a:p>
            <a:pPr algn="ctr" rtl="1">
              <a:lnSpc>
                <a:spcPts val="2256"/>
              </a:lnSpc>
              <a:spcBef>
                <a:spcPct val="0"/>
              </a:spcBef>
            </a:pPr>
            <a:r>
              <a:rPr lang="ar-EG" sz="1200" b="1">
                <a:solidFill>
                  <a:srgbClr val="000000"/>
                </a:solidFill>
                <a:latin typeface="29LT Bukra Wide Bold"/>
                <a:ea typeface="29LT Bukra Wide Bold"/>
                <a:cs typeface="29LT Bukra Wide Bold"/>
                <a:sym typeface="29LT Bukra Wide Bold"/>
                <a:rtl/>
              </a:rPr>
              <a:t>تشمل النفقات التي يتكبدها المشروع بشكل دوري لضمان استمرارية العمل، مثل:</a:t>
            </a:r>
          </a:p>
        </p:txBody>
      </p:sp>
      <p:sp>
        <p:nvSpPr>
          <p:cNvPr id="11" name="TextBox 11"/>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24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sp>
        <p:nvSpPr>
          <p:cNvPr id="3" name="Freeform 3"/>
          <p:cNvSpPr/>
          <p:nvPr/>
        </p:nvSpPr>
        <p:spPr>
          <a:xfrm>
            <a:off x="4623" y="4114"/>
            <a:ext cx="7465686" cy="440133"/>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grpSp>
        <p:nvGrpSpPr>
          <p:cNvPr id="5" name="Group 5"/>
          <p:cNvGrpSpPr/>
          <p:nvPr/>
        </p:nvGrpSpPr>
        <p:grpSpPr>
          <a:xfrm>
            <a:off x="14525" y="10403086"/>
            <a:ext cx="7484483" cy="283491"/>
            <a:chOff x="0" y="0"/>
            <a:chExt cx="2899236" cy="17390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graphicFrame>
        <p:nvGraphicFramePr>
          <p:cNvPr id="8" name="Table 8"/>
          <p:cNvGraphicFramePr>
            <a:graphicFrameLocks noGrp="1"/>
          </p:cNvGraphicFramePr>
          <p:nvPr/>
        </p:nvGraphicFramePr>
        <p:xfrm>
          <a:off x="287174" y="1676202"/>
          <a:ext cx="7185835" cy="3335369"/>
        </p:xfrm>
        <a:graphic>
          <a:graphicData uri="http://schemas.openxmlformats.org/drawingml/2006/table">
            <a:tbl>
              <a:tblPr/>
              <a:tblGrid>
                <a:gridCol w="2824459">
                  <a:extLst>
                    <a:ext uri="{9D8B030D-6E8A-4147-A177-3AD203B41FA5}">
                      <a16:colId xmlns:a16="http://schemas.microsoft.com/office/drawing/2014/main" val="20000"/>
                    </a:ext>
                  </a:extLst>
                </a:gridCol>
                <a:gridCol w="1489871">
                  <a:extLst>
                    <a:ext uri="{9D8B030D-6E8A-4147-A177-3AD203B41FA5}">
                      <a16:colId xmlns:a16="http://schemas.microsoft.com/office/drawing/2014/main" val="20001"/>
                    </a:ext>
                  </a:extLst>
                </a:gridCol>
                <a:gridCol w="2871505">
                  <a:extLst>
                    <a:ext uri="{9D8B030D-6E8A-4147-A177-3AD203B41FA5}">
                      <a16:colId xmlns:a16="http://schemas.microsoft.com/office/drawing/2014/main" val="20002"/>
                    </a:ext>
                  </a:extLst>
                </a:gridCol>
              </a:tblGrid>
              <a:tr h="806325">
                <a:tc>
                  <a:txBody>
                    <a:bodyPr/>
                    <a:lstStyle/>
                    <a:p>
                      <a:pPr algn="ctr" rtl="1">
                        <a:lnSpc>
                          <a:spcPts val="1679"/>
                        </a:lnSpc>
                        <a:defRPr/>
                      </a:pPr>
                      <a:r>
                        <a:rPr lang="ar-EG" sz="1199" b="1">
                          <a:solidFill>
                            <a:srgbClr val="000000"/>
                          </a:solidFill>
                          <a:latin typeface="29LT Bukra Wide Bold"/>
                          <a:ea typeface="29LT Bukra Wide Bold"/>
                          <a:cs typeface="29LT Bukra Wide Bold"/>
                          <a:sym typeface="29LT Bukra Wide Bold"/>
                          <a:rtl/>
                        </a:rPr>
                        <a:t>البند</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199" b="1">
                          <a:solidFill>
                            <a:srgbClr val="000000"/>
                          </a:solidFill>
                          <a:latin typeface="29LT Bukra Wide Bold"/>
                          <a:ea typeface="29LT Bukra Wide Bold"/>
                          <a:cs typeface="29LT Bukra Wide Bold"/>
                          <a:sym typeface="29LT Bukra Wide Bold"/>
                          <a:rtl/>
                        </a:rPr>
                        <a:t>الوصف</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199" b="1">
                          <a:solidFill>
                            <a:srgbClr val="000000"/>
                          </a:solidFill>
                          <a:latin typeface="29LT Bukra Wide Bold"/>
                          <a:ea typeface="29LT Bukra Wide Bold"/>
                          <a:cs typeface="29LT Bukra Wide Bold"/>
                          <a:sym typeface="29LT Bukra Wide Bold"/>
                          <a:rtl/>
                        </a:rPr>
                        <a:t>القيمة التقديرية</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37638">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عدد العملاء اليومي</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en-US" sz="1199">
                          <a:solidFill>
                            <a:srgbClr val="000000"/>
                          </a:solidFill>
                          <a:latin typeface="29LT Bukra Wide"/>
                          <a:ea typeface="29LT Bukra Wide"/>
                          <a:cs typeface="29LT Bukra Wide"/>
                          <a:sym typeface="29LT Bukra Wide"/>
                        </a:rPr>
                        <a:t>150</a:t>
                      </a:r>
                      <a:r>
                        <a:rPr lang="ar-EG" sz="1199">
                          <a:solidFill>
                            <a:srgbClr val="000000"/>
                          </a:solidFill>
                          <a:latin typeface="29LT Bukra Wide"/>
                          <a:ea typeface="29LT Bukra Wide"/>
                          <a:cs typeface="29LT Bukra Wide"/>
                          <a:sym typeface="29LT Bukra Wide"/>
                          <a:rtl/>
                        </a:rPr>
                        <a:t> - </a:t>
                      </a:r>
                      <a:r>
                        <a:rPr lang="en-US" sz="1199">
                          <a:solidFill>
                            <a:srgbClr val="000000"/>
                          </a:solidFill>
                          <a:latin typeface="29LT Bukra Wide"/>
                          <a:ea typeface="29LT Bukra Wide"/>
                          <a:cs typeface="29LT Bukra Wide"/>
                          <a:sym typeface="29LT Bukra Wide"/>
                        </a:rPr>
                        <a:t>250</a:t>
                      </a:r>
                      <a:r>
                        <a:rPr lang="ar-EG" sz="1199">
                          <a:solidFill>
                            <a:srgbClr val="000000"/>
                          </a:solidFill>
                          <a:latin typeface="29LT Bukra Wide"/>
                          <a:ea typeface="29LT Bukra Wide"/>
                          <a:cs typeface="29LT Bukra Wide"/>
                          <a:sym typeface="29LT Bukra Wide"/>
                          <a:rtl/>
                        </a:rPr>
                        <a:t> عميل</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26884">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متوسط الإنفاق لكل عميل</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en-US" sz="1199">
                          <a:solidFill>
                            <a:srgbClr val="000000"/>
                          </a:solidFill>
                          <a:latin typeface="29LT Bukra Wide"/>
                          <a:ea typeface="29LT Bukra Wide"/>
                          <a:cs typeface="29LT Bukra Wide"/>
                          <a:sym typeface="29LT Bukra Wide"/>
                        </a:rPr>
                        <a:t>25</a:t>
                      </a:r>
                      <a:r>
                        <a:rPr lang="ar-EG" sz="1199">
                          <a:solidFill>
                            <a:srgbClr val="000000"/>
                          </a:solidFill>
                          <a:latin typeface="29LT Bukra Wide"/>
                          <a:ea typeface="29LT Bukra Wide"/>
                          <a:cs typeface="29LT Bukra Wide"/>
                          <a:sym typeface="29LT Bukra Wide"/>
                          <a:rtl/>
                        </a:rPr>
                        <a:t> - </a:t>
                      </a:r>
                      <a:r>
                        <a:rPr lang="en-US" sz="1199">
                          <a:solidFill>
                            <a:srgbClr val="000000"/>
                          </a:solidFill>
                          <a:latin typeface="29LT Bukra Wide"/>
                          <a:ea typeface="29LT Bukra Wide"/>
                          <a:cs typeface="29LT Bukra Wide"/>
                          <a:sym typeface="29LT Bukra Wide"/>
                        </a:rPr>
                        <a:t>40</a:t>
                      </a:r>
                      <a:r>
                        <a:rPr lang="ar-EG" sz="1199">
                          <a:solidFill>
                            <a:srgbClr val="000000"/>
                          </a:solidFill>
                          <a:latin typeface="29LT Bukra Wide"/>
                          <a:ea typeface="29LT Bukra Wide"/>
                          <a:cs typeface="29LT Bukra Wide"/>
                          <a:sym typeface="29LT Bukra Wide"/>
                          <a:rtl/>
                        </a:rPr>
                        <a:t> ريال</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26884">
                <a:tc>
                  <a:txBody>
                    <a:bodyPr/>
                    <a:lstStyle/>
                    <a:p>
                      <a:pPr algn="ctr" rtl="1">
                        <a:lnSpc>
                          <a:spcPts val="1679"/>
                        </a:lnSpc>
                        <a:defRPr/>
                      </a:pPr>
                      <a:r>
                        <a:rPr lang="ar-EG" sz="1199">
                          <a:solidFill>
                            <a:srgbClr val="000000"/>
                          </a:solidFill>
                          <a:latin typeface="29LT Bukra Wide"/>
                          <a:ea typeface="29LT Bukra Wide"/>
                          <a:cs typeface="29LT Bukra Wide"/>
                          <a:sym typeface="29LT Bukra Wide"/>
                          <a:rtl/>
                        </a:rPr>
                        <a:t>عدد أيام العمل الشهري</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en-US" sz="1199">
                          <a:solidFill>
                            <a:srgbClr val="000000"/>
                          </a:solidFill>
                          <a:latin typeface="29LT Bukra Wide"/>
                          <a:ea typeface="29LT Bukra Wide"/>
                          <a:cs typeface="29LT Bukra Wide"/>
                          <a:sym typeface="29LT Bukra Wide"/>
                        </a:rPr>
                        <a:t>26</a:t>
                      </a:r>
                      <a:r>
                        <a:rPr lang="ar-EG" sz="1199">
                          <a:solidFill>
                            <a:srgbClr val="000000"/>
                          </a:solidFill>
                          <a:latin typeface="29LT Bukra Wide"/>
                          <a:ea typeface="29LT Bukra Wide"/>
                          <a:cs typeface="29LT Bukra Wide"/>
                          <a:sym typeface="29LT Bukra Wide"/>
                          <a:rtl/>
                        </a:rPr>
                        <a:t> - </a:t>
                      </a:r>
                      <a:r>
                        <a:rPr lang="en-US" sz="1199">
                          <a:solidFill>
                            <a:srgbClr val="000000"/>
                          </a:solidFill>
                          <a:latin typeface="29LT Bukra Wide"/>
                          <a:ea typeface="29LT Bukra Wide"/>
                          <a:cs typeface="29LT Bukra Wide"/>
                          <a:sym typeface="29LT Bukra Wide"/>
                        </a:rPr>
                        <a:t>30</a:t>
                      </a:r>
                      <a:r>
                        <a:rPr lang="ar-EG" sz="1199">
                          <a:solidFill>
                            <a:srgbClr val="000000"/>
                          </a:solidFill>
                          <a:latin typeface="29LT Bukra Wide"/>
                          <a:ea typeface="29LT Bukra Wide"/>
                          <a:cs typeface="29LT Bukra Wide"/>
                          <a:sym typeface="29LT Bukra Wide"/>
                          <a:rtl/>
                        </a:rPr>
                        <a:t> يوم</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737638">
                <a:tc>
                  <a:txBody>
                    <a:bodyPr/>
                    <a:lstStyle/>
                    <a:p>
                      <a:pPr algn="ctr" rtl="1">
                        <a:lnSpc>
                          <a:spcPts val="1679"/>
                        </a:lnSpc>
                        <a:defRPr/>
                      </a:pPr>
                      <a:r>
                        <a:rPr lang="ar-EG" sz="1199" b="1">
                          <a:solidFill>
                            <a:srgbClr val="000000"/>
                          </a:solidFill>
                          <a:latin typeface="29LT Bukra Wide Bold"/>
                          <a:ea typeface="29LT Bukra Wide Bold"/>
                          <a:cs typeface="29LT Bukra Wide Bold"/>
                          <a:sym typeface="29LT Bukra Wide Bold"/>
                          <a:rtl/>
                        </a:rPr>
                        <a:t>الإيرادات الشهرية المتوقعة</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en-US" sz="1199" b="1">
                          <a:solidFill>
                            <a:srgbClr val="000000"/>
                          </a:solidFill>
                          <a:latin typeface="29LT Bukra Wide Bold"/>
                          <a:ea typeface="29LT Bukra Wide Bold"/>
                          <a:cs typeface="29LT Bukra Wide Bold"/>
                          <a:sym typeface="29LT Bukra Wide Bold"/>
                        </a:rPr>
                        <a:t>97,500 - 300,000 </a:t>
                      </a:r>
                      <a:r>
                        <a:rPr lang="ar-EG" sz="1199" b="1">
                          <a:solidFill>
                            <a:srgbClr val="000000"/>
                          </a:solidFill>
                          <a:latin typeface="29LT Bukra Wide Bold"/>
                          <a:ea typeface="29LT Bukra Wide Bold"/>
                          <a:cs typeface="29LT Bukra Wide Bold"/>
                          <a:sym typeface="29LT Bukra Wide Bold"/>
                          <a:rtl/>
                        </a:rPr>
                        <a:t>ريال</a:t>
                      </a:r>
                      <a:endParaRPr lang="en-US" sz="1100"/>
                    </a:p>
                    <a:p>
                      <a:pPr algn="ctr">
                        <a:lnSpc>
                          <a:spcPts val="1679"/>
                        </a:lnSpc>
                      </a:pP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9" name="TextBox 9"/>
          <p:cNvSpPr txBox="1"/>
          <p:nvPr/>
        </p:nvSpPr>
        <p:spPr>
          <a:xfrm>
            <a:off x="852385" y="405441"/>
            <a:ext cx="6007445" cy="444627"/>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توقع اللإيرادات الشهرية</a:t>
            </a:r>
          </a:p>
        </p:txBody>
      </p:sp>
      <p:sp>
        <p:nvSpPr>
          <p:cNvPr id="10" name="TextBox 10"/>
          <p:cNvSpPr txBox="1"/>
          <p:nvPr/>
        </p:nvSpPr>
        <p:spPr>
          <a:xfrm>
            <a:off x="250640" y="879159"/>
            <a:ext cx="7058719" cy="582168"/>
          </a:xfrm>
          <a:prstGeom prst="rect">
            <a:avLst/>
          </a:prstGeom>
        </p:spPr>
        <p:txBody>
          <a:bodyPr lIns="0" tIns="0" rIns="0" bIns="0" rtlCol="0" anchor="t">
            <a:spAutoFit/>
          </a:bodyPr>
          <a:lstStyle/>
          <a:p>
            <a:pPr algn="ctr" rtl="1">
              <a:lnSpc>
                <a:spcPts val="2256"/>
              </a:lnSpc>
              <a:spcBef>
                <a:spcPct val="0"/>
              </a:spcBef>
            </a:pPr>
            <a:r>
              <a:rPr lang="ar-EG" sz="1200" b="1">
                <a:solidFill>
                  <a:srgbClr val="000000"/>
                </a:solidFill>
                <a:latin typeface="29LT Bukra Wide Bold"/>
                <a:ea typeface="29LT Bukra Wide Bold"/>
                <a:cs typeface="29LT Bukra Wide Bold"/>
                <a:sym typeface="29LT Bukra Wide Bold"/>
                <a:rtl/>
              </a:rPr>
              <a:t>يعتمد تقدير الإيرادات على عدد العملاء المتوقعين ومتوسط الإنفاق لكل عميل. مثال تقديري:</a:t>
            </a:r>
          </a:p>
        </p:txBody>
      </p:sp>
      <p:sp>
        <p:nvSpPr>
          <p:cNvPr id="11" name="TextBox 11"/>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25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4742" y="-4353"/>
            <a:ext cx="7555377" cy="313946"/>
            <a:chOff x="0" y="-2982"/>
            <a:chExt cx="2739820" cy="184818"/>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8036" y="-2982"/>
              <a:ext cx="2731784" cy="184818"/>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7990" y="10350168"/>
            <a:ext cx="7574172" cy="336648"/>
            <a:chOff x="0" y="-2982"/>
            <a:chExt cx="2899236" cy="176886"/>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8036" y="-2982"/>
              <a:ext cx="2891200" cy="104579"/>
            </a:xfrm>
            <a:prstGeom prst="rect">
              <a:avLst/>
            </a:prstGeom>
          </p:spPr>
          <p:txBody>
            <a:bodyPr lIns="50800" tIns="50800" rIns="50800" bIns="50800" rtlCol="0" anchor="ctr"/>
            <a:lstStyle/>
            <a:p>
              <a:pPr algn="ctr">
                <a:lnSpc>
                  <a:spcPts val="1399"/>
                </a:lnSpc>
              </a:pPr>
              <a:endParaRPr/>
            </a:p>
          </p:txBody>
        </p:sp>
      </p:grpSp>
      <p:sp>
        <p:nvSpPr>
          <p:cNvPr id="8" name="TextBox 8"/>
          <p:cNvSpPr txBox="1"/>
          <p:nvPr/>
        </p:nvSpPr>
        <p:spPr>
          <a:xfrm>
            <a:off x="852385" y="3855107"/>
            <a:ext cx="6007445" cy="444627"/>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حساب نقطة التعادل</a:t>
            </a:r>
          </a:p>
        </p:txBody>
      </p:sp>
      <p:sp>
        <p:nvSpPr>
          <p:cNvPr id="9" name="TextBox 9"/>
          <p:cNvSpPr txBox="1"/>
          <p:nvPr/>
        </p:nvSpPr>
        <p:spPr>
          <a:xfrm>
            <a:off x="250640" y="4328825"/>
            <a:ext cx="7058719" cy="2868168"/>
          </a:xfrm>
          <a:prstGeom prst="rect">
            <a:avLst/>
          </a:prstGeom>
        </p:spPr>
        <p:txBody>
          <a:bodyPr lIns="0" tIns="0" rIns="0" bIns="0" rtlCol="0" anchor="t">
            <a:spAutoFit/>
          </a:bodyPr>
          <a:lstStyle/>
          <a:p>
            <a:pPr algn="ctr" rtl="1">
              <a:lnSpc>
                <a:spcPts val="2256"/>
              </a:lnSpc>
            </a:pPr>
            <a:r>
              <a:rPr lang="ar-EG" sz="1200" b="1">
                <a:solidFill>
                  <a:srgbClr val="000000"/>
                </a:solidFill>
                <a:latin typeface="29LT Bukra Wide Bold"/>
                <a:ea typeface="29LT Bukra Wide Bold"/>
                <a:cs typeface="29LT Bukra Wide Bold"/>
                <a:sym typeface="29LT Bukra Wide Bold"/>
                <a:rtl/>
              </a:rPr>
              <a:t>لحساب نقطة التعادل، نفترض:</a:t>
            </a:r>
          </a:p>
          <a:p>
            <a:pPr algn="ctr" rtl="1">
              <a:lnSpc>
                <a:spcPts val="2256"/>
              </a:lnSpc>
            </a:pPr>
            <a:r>
              <a:rPr lang="ar-EG" sz="1200" b="1">
                <a:solidFill>
                  <a:srgbClr val="000000"/>
                </a:solidFill>
                <a:latin typeface="29LT Bukra Wide Bold"/>
                <a:ea typeface="29LT Bukra Wide Bold"/>
                <a:cs typeface="29LT Bukra Wide Bold"/>
                <a:sym typeface="29LT Bukra Wide Bold"/>
                <a:rtl/>
              </a:rPr>
              <a:t>التكاليف الثابتة الشهرية = </a:t>
            </a:r>
            <a:r>
              <a:rPr lang="en-US" sz="1200" b="1">
                <a:solidFill>
                  <a:srgbClr val="000000"/>
                </a:solidFill>
                <a:latin typeface="29LT Bukra Wide Bold"/>
                <a:ea typeface="29LT Bukra Wide Bold"/>
                <a:cs typeface="29LT Bukra Wide Bold"/>
                <a:sym typeface="29LT Bukra Wide Bold"/>
              </a:rPr>
              <a:t>132,000</a:t>
            </a:r>
            <a:r>
              <a:rPr lang="ar-EG" sz="1200" b="1">
                <a:solidFill>
                  <a:srgbClr val="000000"/>
                </a:solidFill>
                <a:latin typeface="29LT Bukra Wide Bold"/>
                <a:ea typeface="29LT Bukra Wide Bold"/>
                <a:cs typeface="29LT Bukra Wide Bold"/>
                <a:sym typeface="29LT Bukra Wide Bold"/>
                <a:rtl/>
              </a:rPr>
              <a:t> ريال</a:t>
            </a:r>
          </a:p>
          <a:p>
            <a:pPr algn="ctr" rtl="1">
              <a:lnSpc>
                <a:spcPts val="2256"/>
              </a:lnSpc>
            </a:pPr>
            <a:r>
              <a:rPr lang="ar-EG" sz="1200" b="1">
                <a:solidFill>
                  <a:srgbClr val="000000"/>
                </a:solidFill>
                <a:latin typeface="29LT Bukra Wide Bold"/>
                <a:ea typeface="29LT Bukra Wide Bold"/>
                <a:cs typeface="29LT Bukra Wide Bold"/>
                <a:sym typeface="29LT Bukra Wide Bold"/>
                <a:rtl/>
              </a:rPr>
              <a:t>متوسط سعر البيع لكل عميل = </a:t>
            </a:r>
            <a:r>
              <a:rPr lang="en-US" sz="1200" b="1">
                <a:solidFill>
                  <a:srgbClr val="000000"/>
                </a:solidFill>
                <a:latin typeface="29LT Bukra Wide Bold"/>
                <a:ea typeface="29LT Bukra Wide Bold"/>
                <a:cs typeface="29LT Bukra Wide Bold"/>
                <a:sym typeface="29LT Bukra Wide Bold"/>
              </a:rPr>
              <a:t>32.5</a:t>
            </a:r>
            <a:r>
              <a:rPr lang="ar-EG" sz="1200" b="1">
                <a:solidFill>
                  <a:srgbClr val="000000"/>
                </a:solidFill>
                <a:latin typeface="29LT Bukra Wide Bold"/>
                <a:ea typeface="29LT Bukra Wide Bold"/>
                <a:cs typeface="29LT Bukra Wide Bold"/>
                <a:sym typeface="29LT Bukra Wide Bold"/>
                <a:rtl/>
              </a:rPr>
              <a:t> ريال (متوسط بين </a:t>
            </a:r>
            <a:r>
              <a:rPr lang="en-US" sz="1200" b="1">
                <a:solidFill>
                  <a:srgbClr val="000000"/>
                </a:solidFill>
                <a:latin typeface="29LT Bukra Wide Bold"/>
                <a:ea typeface="29LT Bukra Wide Bold"/>
                <a:cs typeface="29LT Bukra Wide Bold"/>
                <a:sym typeface="29LT Bukra Wide Bold"/>
              </a:rPr>
              <a:t>25</a:t>
            </a:r>
            <a:r>
              <a:rPr lang="ar-EG" sz="1200" b="1">
                <a:solidFill>
                  <a:srgbClr val="000000"/>
                </a:solidFill>
                <a:latin typeface="29LT Bukra Wide Bold"/>
                <a:ea typeface="29LT Bukra Wide Bold"/>
                <a:cs typeface="29LT Bukra Wide Bold"/>
                <a:sym typeface="29LT Bukra Wide Bold"/>
                <a:rtl/>
              </a:rPr>
              <a:t> و</a:t>
            </a:r>
            <a:r>
              <a:rPr lang="en-US" sz="1200" b="1">
                <a:solidFill>
                  <a:srgbClr val="000000"/>
                </a:solidFill>
                <a:latin typeface="29LT Bukra Wide Bold"/>
                <a:ea typeface="29LT Bukra Wide Bold"/>
                <a:cs typeface="29LT Bukra Wide Bold"/>
                <a:sym typeface="29LT Bukra Wide Bold"/>
              </a:rPr>
              <a:t>40</a:t>
            </a:r>
            <a:r>
              <a:rPr lang="ar-EG" sz="1200" b="1">
                <a:solidFill>
                  <a:srgbClr val="000000"/>
                </a:solidFill>
                <a:latin typeface="29LT Bukra Wide Bold"/>
                <a:ea typeface="29LT Bukra Wide Bold"/>
                <a:cs typeface="29LT Bukra Wide Bold"/>
                <a:sym typeface="29LT Bukra Wide Bold"/>
                <a:rtl/>
              </a:rPr>
              <a:t> ريال)</a:t>
            </a:r>
          </a:p>
          <a:p>
            <a:pPr algn="ctr" rtl="1">
              <a:lnSpc>
                <a:spcPts val="2256"/>
              </a:lnSpc>
            </a:pPr>
            <a:r>
              <a:rPr lang="ar-EG" sz="1200" b="1">
                <a:solidFill>
                  <a:srgbClr val="000000"/>
                </a:solidFill>
                <a:latin typeface="29LT Bukra Wide Bold"/>
                <a:ea typeface="29LT Bukra Wide Bold"/>
                <a:cs typeface="29LT Bukra Wide Bold"/>
                <a:sym typeface="29LT Bukra Wide Bold"/>
                <a:rtl/>
              </a:rPr>
              <a:t>التكاليف المتغيرة لكل عميل = </a:t>
            </a:r>
            <a:r>
              <a:rPr lang="en-US" sz="1200" b="1">
                <a:solidFill>
                  <a:srgbClr val="000000"/>
                </a:solidFill>
                <a:latin typeface="29LT Bukra Wide Bold"/>
                <a:ea typeface="29LT Bukra Wide Bold"/>
                <a:cs typeface="29LT Bukra Wide Bold"/>
                <a:sym typeface="29LT Bukra Wide Bold"/>
              </a:rPr>
              <a:t>15</a:t>
            </a:r>
            <a:r>
              <a:rPr lang="ar-EG" sz="1200" b="1">
                <a:solidFill>
                  <a:srgbClr val="000000"/>
                </a:solidFill>
                <a:latin typeface="29LT Bukra Wide Bold"/>
                <a:ea typeface="29LT Bukra Wide Bold"/>
                <a:cs typeface="29LT Bukra Wide Bold"/>
                <a:sym typeface="29LT Bukra Wide Bold"/>
                <a:rtl/>
              </a:rPr>
              <a:t> ريال (تقدير تقريبي للمواد الخام والتشغيل)</a:t>
            </a:r>
          </a:p>
          <a:p>
            <a:pPr algn="ctr" rtl="1">
              <a:lnSpc>
                <a:spcPts val="2256"/>
              </a:lnSpc>
            </a:pPr>
            <a:r>
              <a:rPr lang="ar-EG" sz="1200" b="1">
                <a:solidFill>
                  <a:srgbClr val="000000"/>
                </a:solidFill>
                <a:latin typeface="29LT Bukra Wide Bold"/>
                <a:ea typeface="29LT Bukra Wide Bold"/>
                <a:cs typeface="29LT Bukra Wide Bold"/>
                <a:sym typeface="29LT Bukra Wide Bold"/>
                <a:rtl/>
              </a:rPr>
              <a:t>نقطة التعادل (عدد العملاء الشهري) = </a:t>
            </a:r>
            <a:r>
              <a:rPr lang="en-US" sz="1200" b="1">
                <a:solidFill>
                  <a:srgbClr val="000000"/>
                </a:solidFill>
                <a:latin typeface="29LT Bukra Wide Bold"/>
                <a:ea typeface="29LT Bukra Wide Bold"/>
                <a:cs typeface="29LT Bukra Wide Bold"/>
                <a:sym typeface="29LT Bukra Wide Bold"/>
              </a:rPr>
              <a:t>132,000</a:t>
            </a:r>
            <a:r>
              <a:rPr lang="ar-EG" sz="1200" b="1">
                <a:solidFill>
                  <a:srgbClr val="000000"/>
                </a:solidFill>
                <a:latin typeface="29LT Bukra Wide Bold"/>
                <a:ea typeface="29LT Bukra Wide Bold"/>
                <a:cs typeface="29LT Bukra Wide Bold"/>
                <a:sym typeface="29LT Bukra Wide Bold"/>
                <a:rtl/>
              </a:rPr>
              <a:t> / (</a:t>
            </a:r>
            <a:r>
              <a:rPr lang="en-US" sz="1200" b="1">
                <a:solidFill>
                  <a:srgbClr val="000000"/>
                </a:solidFill>
                <a:latin typeface="29LT Bukra Wide Bold"/>
                <a:ea typeface="29LT Bukra Wide Bold"/>
                <a:cs typeface="29LT Bukra Wide Bold"/>
                <a:sym typeface="29LT Bukra Wide Bold"/>
              </a:rPr>
              <a:t>32.5</a:t>
            </a:r>
            <a:r>
              <a:rPr lang="ar-EG" sz="1200" b="1">
                <a:solidFill>
                  <a:srgbClr val="000000"/>
                </a:solidFill>
                <a:latin typeface="29LT Bukra Wide Bold"/>
                <a:ea typeface="29LT Bukra Wide Bold"/>
                <a:cs typeface="29LT Bukra Wide Bold"/>
                <a:sym typeface="29LT Bukra Wide Bold"/>
                <a:rtl/>
              </a:rPr>
              <a:t> - </a:t>
            </a:r>
            <a:r>
              <a:rPr lang="en-US" sz="1200" b="1">
                <a:solidFill>
                  <a:srgbClr val="000000"/>
                </a:solidFill>
                <a:latin typeface="29LT Bukra Wide Bold"/>
                <a:ea typeface="29LT Bukra Wide Bold"/>
                <a:cs typeface="29LT Bukra Wide Bold"/>
                <a:sym typeface="29LT Bukra Wide Bold"/>
              </a:rPr>
              <a:t>15</a:t>
            </a:r>
            <a:r>
              <a:rPr lang="ar-EG" sz="1200" b="1">
                <a:solidFill>
                  <a:srgbClr val="000000"/>
                </a:solidFill>
                <a:latin typeface="29LT Bukra Wide Bold"/>
                <a:ea typeface="29LT Bukra Wide Bold"/>
                <a:cs typeface="29LT Bukra Wide Bold"/>
                <a:sym typeface="29LT Bukra Wide Bold"/>
                <a:rtl/>
              </a:rPr>
              <a:t>) = </a:t>
            </a:r>
            <a:r>
              <a:rPr lang="en-US" sz="1200" b="1">
                <a:solidFill>
                  <a:srgbClr val="000000"/>
                </a:solidFill>
                <a:latin typeface="29LT Bukra Wide Bold"/>
                <a:ea typeface="29LT Bukra Wide Bold"/>
                <a:cs typeface="29LT Bukra Wide Bold"/>
                <a:sym typeface="29LT Bukra Wide Bold"/>
              </a:rPr>
              <a:t>132,000</a:t>
            </a:r>
            <a:r>
              <a:rPr lang="ar-EG" sz="1200" b="1">
                <a:solidFill>
                  <a:srgbClr val="000000"/>
                </a:solidFill>
                <a:latin typeface="29LT Bukra Wide Bold"/>
                <a:ea typeface="29LT Bukra Wide Bold"/>
                <a:cs typeface="29LT Bukra Wide Bold"/>
                <a:sym typeface="29LT Bukra Wide Bold"/>
                <a:rtl/>
              </a:rPr>
              <a:t> / </a:t>
            </a:r>
            <a:r>
              <a:rPr lang="en-US" sz="1200" b="1">
                <a:solidFill>
                  <a:srgbClr val="000000"/>
                </a:solidFill>
                <a:latin typeface="29LT Bukra Wide Bold"/>
                <a:ea typeface="29LT Bukra Wide Bold"/>
                <a:cs typeface="29LT Bukra Wide Bold"/>
                <a:sym typeface="29LT Bukra Wide Bold"/>
              </a:rPr>
              <a:t>17.5</a:t>
            </a:r>
            <a:r>
              <a:rPr lang="ar-EG" sz="1200" b="1">
                <a:solidFill>
                  <a:srgbClr val="000000"/>
                </a:solidFill>
                <a:latin typeface="29LT Bukra Wide Bold"/>
                <a:ea typeface="29LT Bukra Wide Bold"/>
                <a:cs typeface="29LT Bukra Wide Bold"/>
                <a:sym typeface="29LT Bukra Wide Bold"/>
                <a:rtl/>
              </a:rPr>
              <a:t> = </a:t>
            </a:r>
            <a:r>
              <a:rPr lang="en-US" sz="1200" b="1">
                <a:solidFill>
                  <a:srgbClr val="000000"/>
                </a:solidFill>
                <a:latin typeface="29LT Bukra Wide Bold"/>
                <a:ea typeface="29LT Bukra Wide Bold"/>
                <a:cs typeface="29LT Bukra Wide Bold"/>
                <a:sym typeface="29LT Bukra Wide Bold"/>
              </a:rPr>
              <a:t>7,543</a:t>
            </a:r>
            <a:r>
              <a:rPr lang="ar-EG" sz="1200" b="1">
                <a:solidFill>
                  <a:srgbClr val="000000"/>
                </a:solidFill>
                <a:latin typeface="29LT Bukra Wide Bold"/>
                <a:ea typeface="29LT Bukra Wide Bold"/>
                <a:cs typeface="29LT Bukra Wide Bold"/>
                <a:sym typeface="29LT Bukra Wide Bold"/>
                <a:rtl/>
              </a:rPr>
              <a:t> عميل شهرياً</a:t>
            </a:r>
          </a:p>
          <a:p>
            <a:pPr algn="ctr" rtl="1">
              <a:lnSpc>
                <a:spcPts val="2256"/>
              </a:lnSpc>
            </a:pPr>
            <a:r>
              <a:rPr lang="ar-EG" sz="1200" b="1">
                <a:solidFill>
                  <a:srgbClr val="000000"/>
                </a:solidFill>
                <a:latin typeface="29LT Bukra Wide Bold"/>
                <a:ea typeface="29LT Bukra Wide Bold"/>
                <a:cs typeface="29LT Bukra Wide Bold"/>
                <a:sym typeface="29LT Bukra Wide Bold"/>
                <a:rtl/>
              </a:rPr>
              <a:t>بما أن عدد أيام العمل الشهري يتراوح بين </a:t>
            </a:r>
            <a:r>
              <a:rPr lang="en-US" sz="1200" b="1">
                <a:solidFill>
                  <a:srgbClr val="000000"/>
                </a:solidFill>
                <a:latin typeface="29LT Bukra Wide Bold"/>
                <a:ea typeface="29LT Bukra Wide Bold"/>
                <a:cs typeface="29LT Bukra Wide Bold"/>
                <a:sym typeface="29LT Bukra Wide Bold"/>
              </a:rPr>
              <a:t>26</a:t>
            </a:r>
            <a:r>
              <a:rPr lang="ar-EG" sz="1200" b="1">
                <a:solidFill>
                  <a:srgbClr val="000000"/>
                </a:solidFill>
                <a:latin typeface="29LT Bukra Wide Bold"/>
                <a:ea typeface="29LT Bukra Wide Bold"/>
                <a:cs typeface="29LT Bukra Wide Bold"/>
                <a:sym typeface="29LT Bukra Wide Bold"/>
                <a:rtl/>
              </a:rPr>
              <a:t> و</a:t>
            </a:r>
            <a:r>
              <a:rPr lang="en-US" sz="1200" b="1">
                <a:solidFill>
                  <a:srgbClr val="000000"/>
                </a:solidFill>
                <a:latin typeface="29LT Bukra Wide Bold"/>
                <a:ea typeface="29LT Bukra Wide Bold"/>
                <a:cs typeface="29LT Bukra Wide Bold"/>
                <a:sym typeface="29LT Bukra Wide Bold"/>
              </a:rPr>
              <a:t>30</a:t>
            </a:r>
            <a:r>
              <a:rPr lang="ar-EG" sz="1200" b="1">
                <a:solidFill>
                  <a:srgbClr val="000000"/>
                </a:solidFill>
                <a:latin typeface="29LT Bukra Wide Bold"/>
                <a:ea typeface="29LT Bukra Wide Bold"/>
                <a:cs typeface="29LT Bukra Wide Bold"/>
                <a:sym typeface="29LT Bukra Wide Bold"/>
                <a:rtl/>
              </a:rPr>
              <a:t> يوم، فإن نقطة التعادل اليومية:</a:t>
            </a:r>
          </a:p>
          <a:p>
            <a:pPr algn="ctr" rtl="1">
              <a:lnSpc>
                <a:spcPts val="2256"/>
              </a:lnSpc>
            </a:pPr>
            <a:r>
              <a:rPr lang="en-US" sz="1200" b="1">
                <a:solidFill>
                  <a:srgbClr val="000000"/>
                </a:solidFill>
                <a:latin typeface="29LT Bukra Wide Bold"/>
                <a:ea typeface="29LT Bukra Wide Bold"/>
                <a:cs typeface="29LT Bukra Wide Bold"/>
                <a:sym typeface="29LT Bukra Wide Bold"/>
              </a:rPr>
              <a:t>7,543</a:t>
            </a:r>
            <a:r>
              <a:rPr lang="ar-EG" sz="1200" b="1">
                <a:solidFill>
                  <a:srgbClr val="000000"/>
                </a:solidFill>
                <a:latin typeface="29LT Bukra Wide Bold"/>
                <a:ea typeface="29LT Bukra Wide Bold"/>
                <a:cs typeface="29LT Bukra Wide Bold"/>
                <a:sym typeface="29LT Bukra Wide Bold"/>
                <a:rtl/>
              </a:rPr>
              <a:t> / </a:t>
            </a:r>
            <a:r>
              <a:rPr lang="en-US" sz="1200" b="1">
                <a:solidFill>
                  <a:srgbClr val="000000"/>
                </a:solidFill>
                <a:latin typeface="29LT Bukra Wide Bold"/>
                <a:ea typeface="29LT Bukra Wide Bold"/>
                <a:cs typeface="29LT Bukra Wide Bold"/>
                <a:sym typeface="29LT Bukra Wide Bold"/>
              </a:rPr>
              <a:t>28</a:t>
            </a:r>
            <a:r>
              <a:rPr lang="ar-EG" sz="1200" b="1">
                <a:solidFill>
                  <a:srgbClr val="000000"/>
                </a:solidFill>
                <a:latin typeface="29LT Bukra Wide Bold"/>
                <a:ea typeface="29LT Bukra Wide Bold"/>
                <a:cs typeface="29LT Bukra Wide Bold"/>
                <a:sym typeface="29LT Bukra Wide Bold"/>
                <a:rtl/>
              </a:rPr>
              <a:t> = </a:t>
            </a:r>
            <a:r>
              <a:rPr lang="en-US" sz="1200" b="1">
                <a:solidFill>
                  <a:srgbClr val="000000"/>
                </a:solidFill>
                <a:latin typeface="29LT Bukra Wide Bold"/>
                <a:ea typeface="29LT Bukra Wide Bold"/>
                <a:cs typeface="29LT Bukra Wide Bold"/>
                <a:sym typeface="29LT Bukra Wide Bold"/>
              </a:rPr>
              <a:t>269</a:t>
            </a:r>
            <a:r>
              <a:rPr lang="ar-EG" sz="1200" b="1">
                <a:solidFill>
                  <a:srgbClr val="000000"/>
                </a:solidFill>
                <a:latin typeface="29LT Bukra Wide Bold"/>
                <a:ea typeface="29LT Bukra Wide Bold"/>
                <a:cs typeface="29LT Bukra Wide Bold"/>
                <a:sym typeface="29LT Bukra Wide Bold"/>
                <a:rtl/>
              </a:rPr>
              <a:t> عميل يومياً تقريباً.</a:t>
            </a:r>
          </a:p>
          <a:p>
            <a:pPr algn="ctr" rtl="1">
              <a:lnSpc>
                <a:spcPts val="2256"/>
              </a:lnSpc>
            </a:pPr>
            <a:endParaRPr lang="ar-EG" sz="1200" b="1">
              <a:solidFill>
                <a:srgbClr val="000000"/>
              </a:solidFill>
              <a:latin typeface="29LT Bukra Wide Bold"/>
              <a:ea typeface="29LT Bukra Wide Bold"/>
              <a:cs typeface="29LT Bukra Wide Bold"/>
              <a:sym typeface="29LT Bukra Wide Bold"/>
              <a:rtl/>
            </a:endParaRPr>
          </a:p>
        </p:txBody>
      </p:sp>
      <p:sp>
        <p:nvSpPr>
          <p:cNvPr id="10" name="TextBox 10"/>
          <p:cNvSpPr txBox="1"/>
          <p:nvPr/>
        </p:nvSpPr>
        <p:spPr>
          <a:xfrm>
            <a:off x="852385" y="7130246"/>
            <a:ext cx="6007445" cy="444627"/>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دراسة الربحية والعائد على الاستثمار</a:t>
            </a:r>
          </a:p>
        </p:txBody>
      </p:sp>
      <p:sp>
        <p:nvSpPr>
          <p:cNvPr id="11" name="TextBox 11"/>
          <p:cNvSpPr txBox="1"/>
          <p:nvPr/>
        </p:nvSpPr>
        <p:spPr>
          <a:xfrm>
            <a:off x="250640" y="7603964"/>
            <a:ext cx="7058719" cy="2010918"/>
          </a:xfrm>
          <a:prstGeom prst="rect">
            <a:avLst/>
          </a:prstGeom>
        </p:spPr>
        <p:txBody>
          <a:bodyPr lIns="0" tIns="0" rIns="0" bIns="0" rtlCol="0" anchor="t">
            <a:spAutoFit/>
          </a:bodyPr>
          <a:lstStyle/>
          <a:p>
            <a:pPr algn="ctr" rtl="1">
              <a:lnSpc>
                <a:spcPts val="2256"/>
              </a:lnSpc>
            </a:pPr>
            <a:r>
              <a:rPr lang="ar-EG" sz="1200" b="1">
                <a:solidFill>
                  <a:srgbClr val="000000"/>
                </a:solidFill>
                <a:latin typeface="29LT Bukra Wide Bold"/>
                <a:ea typeface="29LT Bukra Wide Bold"/>
                <a:cs typeface="29LT Bukra Wide Bold"/>
                <a:sym typeface="29LT Bukra Wide Bold"/>
                <a:rtl/>
              </a:rPr>
              <a:t>صافي الربح الشهري المتوقع = الإيرادات الشهرية - التكاليف التشغيلية</a:t>
            </a:r>
          </a:p>
          <a:p>
            <a:pPr algn="ctr" rtl="1">
              <a:lnSpc>
                <a:spcPts val="2256"/>
              </a:lnSpc>
            </a:pPr>
            <a:r>
              <a:rPr lang="ar-EG" sz="1200" b="1">
                <a:solidFill>
                  <a:srgbClr val="000000"/>
                </a:solidFill>
                <a:latin typeface="29LT Bukra Wide Bold"/>
                <a:ea typeface="29LT Bukra Wide Bold"/>
                <a:cs typeface="29LT Bukra Wide Bold"/>
                <a:sym typeface="29LT Bukra Wide Bold"/>
                <a:rtl/>
              </a:rPr>
              <a:t>العائد على الاستثمار = (صافي الربح السنوي / التكاليف الاستثمارية) × </a:t>
            </a:r>
            <a:r>
              <a:rPr lang="en-US" sz="1200" b="1">
                <a:solidFill>
                  <a:srgbClr val="000000"/>
                </a:solidFill>
                <a:latin typeface="29LT Bukra Wide Bold"/>
                <a:ea typeface="29LT Bukra Wide Bold"/>
                <a:cs typeface="29LT Bukra Wide Bold"/>
                <a:sym typeface="29LT Bukra Wide Bold"/>
              </a:rPr>
              <a:t>100</a:t>
            </a:r>
            <a:r>
              <a:rPr lang="ar-EG" sz="1200" b="1">
                <a:solidFill>
                  <a:srgbClr val="000000"/>
                </a:solidFill>
                <a:latin typeface="29LT Bukra Wide Bold"/>
                <a:ea typeface="29LT Bukra Wide Bold"/>
                <a:cs typeface="29LT Bukra Wide Bold"/>
                <a:sym typeface="29LT Bukra Wide Bold"/>
                <a:rtl/>
              </a:rPr>
              <a:t>%</a:t>
            </a:r>
          </a:p>
          <a:p>
            <a:pPr algn="ctr" rtl="1">
              <a:lnSpc>
                <a:spcPts val="2256"/>
              </a:lnSpc>
            </a:pPr>
            <a:r>
              <a:rPr lang="ar-EG" sz="1200" b="1">
                <a:solidFill>
                  <a:srgbClr val="000000"/>
                </a:solidFill>
                <a:latin typeface="29LT Bukra Wide Bold"/>
                <a:ea typeface="29LT Bukra Wide Bold"/>
                <a:cs typeface="29LT Bukra Wide Bold"/>
                <a:sym typeface="29LT Bukra Wide Bold"/>
                <a:rtl/>
              </a:rPr>
              <a:t>مثال:</a:t>
            </a:r>
          </a:p>
          <a:p>
            <a:pPr algn="ctr" rtl="1">
              <a:lnSpc>
                <a:spcPts val="2256"/>
              </a:lnSpc>
            </a:pPr>
            <a:r>
              <a:rPr lang="ar-EG" sz="1200" b="1">
                <a:solidFill>
                  <a:srgbClr val="000000"/>
                </a:solidFill>
                <a:latin typeface="29LT Bukra Wide Bold"/>
                <a:ea typeface="29LT Bukra Wide Bold"/>
                <a:cs typeface="29LT Bukra Wide Bold"/>
                <a:sym typeface="29LT Bukra Wide Bold"/>
                <a:rtl/>
              </a:rPr>
              <a:t>إذا كانت الإيرادات الشهرية </a:t>
            </a:r>
            <a:r>
              <a:rPr lang="en-US" sz="1200" b="1">
                <a:solidFill>
                  <a:srgbClr val="000000"/>
                </a:solidFill>
                <a:latin typeface="29LT Bukra Wide Bold"/>
                <a:ea typeface="29LT Bukra Wide Bold"/>
                <a:cs typeface="29LT Bukra Wide Bold"/>
                <a:sym typeface="29LT Bukra Wide Bold"/>
              </a:rPr>
              <a:t>200,000</a:t>
            </a:r>
            <a:r>
              <a:rPr lang="ar-EG" sz="1200" b="1">
                <a:solidFill>
                  <a:srgbClr val="000000"/>
                </a:solidFill>
                <a:latin typeface="29LT Bukra Wide Bold"/>
                <a:ea typeface="29LT Bukra Wide Bold"/>
                <a:cs typeface="29LT Bukra Wide Bold"/>
                <a:sym typeface="29LT Bukra Wide Bold"/>
                <a:rtl/>
              </a:rPr>
              <a:t> ريال والتكاليف التشغيلية </a:t>
            </a:r>
            <a:r>
              <a:rPr lang="en-US" sz="1200" b="1">
                <a:solidFill>
                  <a:srgbClr val="000000"/>
                </a:solidFill>
                <a:latin typeface="29LT Bukra Wide Bold"/>
                <a:ea typeface="29LT Bukra Wide Bold"/>
                <a:cs typeface="29LT Bukra Wide Bold"/>
                <a:sym typeface="29LT Bukra Wide Bold"/>
              </a:rPr>
              <a:t>132,000</a:t>
            </a:r>
            <a:r>
              <a:rPr lang="ar-EG" sz="1200" b="1">
                <a:solidFill>
                  <a:srgbClr val="000000"/>
                </a:solidFill>
                <a:latin typeface="29LT Bukra Wide Bold"/>
                <a:ea typeface="29LT Bukra Wide Bold"/>
                <a:cs typeface="29LT Bukra Wide Bold"/>
                <a:sym typeface="29LT Bukra Wide Bold"/>
                <a:rtl/>
              </a:rPr>
              <a:t> ريال، فإن صافي الربح الشهري = </a:t>
            </a:r>
            <a:r>
              <a:rPr lang="en-US" sz="1200" b="1">
                <a:solidFill>
                  <a:srgbClr val="000000"/>
                </a:solidFill>
                <a:latin typeface="29LT Bukra Wide Bold"/>
                <a:ea typeface="29LT Bukra Wide Bold"/>
                <a:cs typeface="29LT Bukra Wide Bold"/>
                <a:sym typeface="29LT Bukra Wide Bold"/>
              </a:rPr>
              <a:t>68,000</a:t>
            </a:r>
            <a:r>
              <a:rPr lang="ar-EG" sz="1200" b="1">
                <a:solidFill>
                  <a:srgbClr val="000000"/>
                </a:solidFill>
                <a:latin typeface="29LT Bukra Wide Bold"/>
                <a:ea typeface="29LT Bukra Wide Bold"/>
                <a:cs typeface="29LT Bukra Wide Bold"/>
                <a:sym typeface="29LT Bukra Wide Bold"/>
                <a:rtl/>
              </a:rPr>
              <a:t> ريال</a:t>
            </a:r>
          </a:p>
          <a:p>
            <a:pPr algn="ctr" rtl="1">
              <a:lnSpc>
                <a:spcPts val="2256"/>
              </a:lnSpc>
            </a:pPr>
            <a:r>
              <a:rPr lang="ar-EG" sz="1200" b="1">
                <a:solidFill>
                  <a:srgbClr val="000000"/>
                </a:solidFill>
                <a:latin typeface="29LT Bukra Wide Bold"/>
                <a:ea typeface="29LT Bukra Wide Bold"/>
                <a:cs typeface="29LT Bukra Wide Bold"/>
                <a:sym typeface="29LT Bukra Wide Bold"/>
                <a:rtl/>
              </a:rPr>
              <a:t>صافي الربح السنوي = </a:t>
            </a:r>
            <a:r>
              <a:rPr lang="en-US" sz="1200" b="1">
                <a:solidFill>
                  <a:srgbClr val="000000"/>
                </a:solidFill>
                <a:latin typeface="29LT Bukra Wide Bold"/>
                <a:ea typeface="29LT Bukra Wide Bold"/>
                <a:cs typeface="29LT Bukra Wide Bold"/>
                <a:sym typeface="29LT Bukra Wide Bold"/>
              </a:rPr>
              <a:t>68,000</a:t>
            </a:r>
            <a:r>
              <a:rPr lang="ar-EG" sz="1200" b="1">
                <a:solidFill>
                  <a:srgbClr val="000000"/>
                </a:solidFill>
                <a:latin typeface="29LT Bukra Wide Bold"/>
                <a:ea typeface="29LT Bukra Wide Bold"/>
                <a:cs typeface="29LT Bukra Wide Bold"/>
                <a:sym typeface="29LT Bukra Wide Bold"/>
                <a:rtl/>
              </a:rPr>
              <a:t> × </a:t>
            </a:r>
            <a:r>
              <a:rPr lang="en-US" sz="1200" b="1">
                <a:solidFill>
                  <a:srgbClr val="000000"/>
                </a:solidFill>
                <a:latin typeface="29LT Bukra Wide Bold"/>
                <a:ea typeface="29LT Bukra Wide Bold"/>
                <a:cs typeface="29LT Bukra Wide Bold"/>
                <a:sym typeface="29LT Bukra Wide Bold"/>
              </a:rPr>
              <a:t>12</a:t>
            </a:r>
            <a:r>
              <a:rPr lang="ar-EG" sz="1200" b="1">
                <a:solidFill>
                  <a:srgbClr val="000000"/>
                </a:solidFill>
                <a:latin typeface="29LT Bukra Wide Bold"/>
                <a:ea typeface="29LT Bukra Wide Bold"/>
                <a:cs typeface="29LT Bukra Wide Bold"/>
                <a:sym typeface="29LT Bukra Wide Bold"/>
                <a:rtl/>
              </a:rPr>
              <a:t> = </a:t>
            </a:r>
            <a:r>
              <a:rPr lang="en-US" sz="1200" b="1">
                <a:solidFill>
                  <a:srgbClr val="000000"/>
                </a:solidFill>
                <a:latin typeface="29LT Bukra Wide Bold"/>
                <a:ea typeface="29LT Bukra Wide Bold"/>
                <a:cs typeface="29LT Bukra Wide Bold"/>
                <a:sym typeface="29LT Bukra Wide Bold"/>
              </a:rPr>
              <a:t>816,000</a:t>
            </a:r>
            <a:r>
              <a:rPr lang="ar-EG" sz="1200" b="1">
                <a:solidFill>
                  <a:srgbClr val="000000"/>
                </a:solidFill>
                <a:latin typeface="29LT Bukra Wide Bold"/>
                <a:ea typeface="29LT Bukra Wide Bold"/>
                <a:cs typeface="29LT Bukra Wide Bold"/>
                <a:sym typeface="29LT Bukra Wide Bold"/>
                <a:rtl/>
              </a:rPr>
              <a:t> ريال</a:t>
            </a:r>
          </a:p>
          <a:p>
            <a:pPr algn="ctr" rtl="1">
              <a:lnSpc>
                <a:spcPts val="2256"/>
              </a:lnSpc>
            </a:pPr>
            <a:r>
              <a:rPr lang="ar-EG" sz="1200" b="1">
                <a:solidFill>
                  <a:srgbClr val="000000"/>
                </a:solidFill>
                <a:latin typeface="29LT Bukra Wide Bold"/>
                <a:ea typeface="29LT Bukra Wide Bold"/>
                <a:cs typeface="29LT Bukra Wide Bold"/>
                <a:sym typeface="29LT Bukra Wide Bold"/>
                <a:rtl/>
              </a:rPr>
              <a:t>العائد على الاستثمار = (</a:t>
            </a:r>
            <a:r>
              <a:rPr lang="en-US" sz="1200" b="1">
                <a:solidFill>
                  <a:srgbClr val="000000"/>
                </a:solidFill>
                <a:latin typeface="29LT Bukra Wide Bold"/>
                <a:ea typeface="29LT Bukra Wide Bold"/>
                <a:cs typeface="29LT Bukra Wide Bold"/>
                <a:sym typeface="29LT Bukra Wide Bold"/>
              </a:rPr>
              <a:t>816,000</a:t>
            </a:r>
            <a:r>
              <a:rPr lang="ar-EG" sz="1200" b="1">
                <a:solidFill>
                  <a:srgbClr val="000000"/>
                </a:solidFill>
                <a:latin typeface="29LT Bukra Wide Bold"/>
                <a:ea typeface="29LT Bukra Wide Bold"/>
                <a:cs typeface="29LT Bukra Wide Bold"/>
                <a:sym typeface="29LT Bukra Wide Bold"/>
                <a:rtl/>
              </a:rPr>
              <a:t> / </a:t>
            </a:r>
            <a:r>
              <a:rPr lang="en-US" sz="1200" b="1">
                <a:solidFill>
                  <a:srgbClr val="000000"/>
                </a:solidFill>
                <a:latin typeface="29LT Bukra Wide Bold"/>
                <a:ea typeface="29LT Bukra Wide Bold"/>
                <a:cs typeface="29LT Bukra Wide Bold"/>
                <a:sym typeface="29LT Bukra Wide Bold"/>
              </a:rPr>
              <a:t>395,000</a:t>
            </a:r>
            <a:r>
              <a:rPr lang="ar-EG" sz="1200" b="1">
                <a:solidFill>
                  <a:srgbClr val="000000"/>
                </a:solidFill>
                <a:latin typeface="29LT Bukra Wide Bold"/>
                <a:ea typeface="29LT Bukra Wide Bold"/>
                <a:cs typeface="29LT Bukra Wide Bold"/>
                <a:sym typeface="29LT Bukra Wide Bold"/>
                <a:rtl/>
              </a:rPr>
              <a:t>) × </a:t>
            </a:r>
            <a:r>
              <a:rPr lang="en-US" sz="1200" b="1">
                <a:solidFill>
                  <a:srgbClr val="000000"/>
                </a:solidFill>
                <a:latin typeface="29LT Bukra Wide Bold"/>
                <a:ea typeface="29LT Bukra Wide Bold"/>
                <a:cs typeface="29LT Bukra Wide Bold"/>
                <a:sym typeface="29LT Bukra Wide Bold"/>
              </a:rPr>
              <a:t>100</a:t>
            </a:r>
            <a:r>
              <a:rPr lang="ar-EG" sz="1200" b="1">
                <a:solidFill>
                  <a:srgbClr val="000000"/>
                </a:solidFill>
                <a:latin typeface="29LT Bukra Wide Bold"/>
                <a:ea typeface="29LT Bukra Wide Bold"/>
                <a:cs typeface="29LT Bukra Wide Bold"/>
                <a:sym typeface="29LT Bukra Wide Bold"/>
                <a:rtl/>
              </a:rPr>
              <a:t>% = </a:t>
            </a:r>
            <a:r>
              <a:rPr lang="en-US" sz="1200" b="1">
                <a:solidFill>
                  <a:srgbClr val="000000"/>
                </a:solidFill>
                <a:latin typeface="29LT Bukra Wide Bold"/>
                <a:ea typeface="29LT Bukra Wide Bold"/>
                <a:cs typeface="29LT Bukra Wide Bold"/>
                <a:sym typeface="29LT Bukra Wide Bold"/>
              </a:rPr>
              <a:t>206.58</a:t>
            </a:r>
            <a:r>
              <a:rPr lang="ar-EG" sz="1200" b="1">
                <a:solidFill>
                  <a:srgbClr val="000000"/>
                </a:solidFill>
                <a:latin typeface="29LT Bukra Wide Bold"/>
                <a:ea typeface="29LT Bukra Wide Bold"/>
                <a:cs typeface="29LT Bukra Wide Bold"/>
                <a:sym typeface="29LT Bukra Wide Bold"/>
                <a:rtl/>
              </a:rPr>
              <a:t>%.</a:t>
            </a:r>
          </a:p>
        </p:txBody>
      </p:sp>
      <p:sp>
        <p:nvSpPr>
          <p:cNvPr id="12" name="TextBox 12"/>
          <p:cNvSpPr txBox="1"/>
          <p:nvPr/>
        </p:nvSpPr>
        <p:spPr>
          <a:xfrm>
            <a:off x="1884049" y="403193"/>
            <a:ext cx="3791903" cy="296418"/>
          </a:xfrm>
          <a:prstGeom prst="rect">
            <a:avLst/>
          </a:prstGeom>
        </p:spPr>
        <p:txBody>
          <a:bodyPr lIns="0" tIns="0" rIns="0" bIns="0" rtlCol="0" anchor="t">
            <a:spAutoFit/>
          </a:bodyPr>
          <a:lstStyle/>
          <a:p>
            <a:pPr algn="ctr" rtl="1">
              <a:lnSpc>
                <a:spcPts val="2256"/>
              </a:lnSpc>
              <a:spcBef>
                <a:spcPct val="0"/>
              </a:spcBef>
            </a:pPr>
            <a:r>
              <a:rPr lang="ar-EG" sz="1200" b="1">
                <a:solidFill>
                  <a:srgbClr val="000000"/>
                </a:solidFill>
                <a:latin typeface="29LT Bukra Wide Bold"/>
                <a:ea typeface="29LT Bukra Wide Bold"/>
                <a:cs typeface="29LT Bukra Wide Bold"/>
                <a:sym typeface="29LT Bukra Wide Bold"/>
                <a:rtl/>
              </a:rPr>
              <a:t>فيما يلي جدول ملخص للتكاليف والإيرادات:</a:t>
            </a:r>
          </a:p>
        </p:txBody>
      </p:sp>
      <p:graphicFrame>
        <p:nvGraphicFramePr>
          <p:cNvPr id="13" name="Table 13"/>
          <p:cNvGraphicFramePr>
            <a:graphicFrameLocks noGrp="1"/>
          </p:cNvGraphicFramePr>
          <p:nvPr/>
        </p:nvGraphicFramePr>
        <p:xfrm>
          <a:off x="214640" y="1035958"/>
          <a:ext cx="7130104" cy="2597753"/>
        </p:xfrm>
        <a:graphic>
          <a:graphicData uri="http://schemas.openxmlformats.org/drawingml/2006/table">
            <a:tbl>
              <a:tblPr/>
              <a:tblGrid>
                <a:gridCol w="2475096">
                  <a:extLst>
                    <a:ext uri="{9D8B030D-6E8A-4147-A177-3AD203B41FA5}">
                      <a16:colId xmlns:a16="http://schemas.microsoft.com/office/drawing/2014/main" val="20000"/>
                    </a:ext>
                  </a:extLst>
                </a:gridCol>
                <a:gridCol w="2022600">
                  <a:extLst>
                    <a:ext uri="{9D8B030D-6E8A-4147-A177-3AD203B41FA5}">
                      <a16:colId xmlns:a16="http://schemas.microsoft.com/office/drawing/2014/main" val="20001"/>
                    </a:ext>
                  </a:extLst>
                </a:gridCol>
                <a:gridCol w="2632408">
                  <a:extLst>
                    <a:ext uri="{9D8B030D-6E8A-4147-A177-3AD203B41FA5}">
                      <a16:colId xmlns:a16="http://schemas.microsoft.com/office/drawing/2014/main" val="20002"/>
                    </a:ext>
                  </a:extLst>
                </a:gridCol>
              </a:tblGrid>
              <a:tr h="807642">
                <a:tc>
                  <a:txBody>
                    <a:bodyPr/>
                    <a:lstStyle/>
                    <a:p>
                      <a:pPr algn="ctr" rtl="1">
                        <a:lnSpc>
                          <a:spcPts val="1679"/>
                        </a:lnSpc>
                        <a:defRPr/>
                      </a:pPr>
                      <a:r>
                        <a:rPr lang="ar-EG" sz="1200" b="1">
                          <a:solidFill>
                            <a:srgbClr val="000000"/>
                          </a:solidFill>
                          <a:latin typeface="29LT Bukra Wide Bold"/>
                          <a:ea typeface="29LT Bukra Wide Bold"/>
                          <a:cs typeface="29LT Bukra Wide Bold"/>
                          <a:sym typeface="29LT Bukra Wide Bold"/>
                          <a:rtl/>
                        </a:rPr>
                        <a:t>البند</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200" b="1">
                          <a:solidFill>
                            <a:srgbClr val="000000"/>
                          </a:solidFill>
                          <a:latin typeface="29LT Bukra Wide Bold"/>
                          <a:ea typeface="29LT Bukra Wide Bold"/>
                          <a:cs typeface="29LT Bukra Wide Bold"/>
                          <a:sym typeface="29LT Bukra Wide Bold"/>
                          <a:rtl/>
                        </a:rPr>
                        <a:t>التكلفة الشهرية (ريال سعودي)</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200" b="1">
                          <a:solidFill>
                            <a:srgbClr val="000000"/>
                          </a:solidFill>
                          <a:latin typeface="29LT Bukra Wide Bold"/>
                          <a:ea typeface="29LT Bukra Wide Bold"/>
                          <a:cs typeface="29LT Bukra Wide Bold"/>
                          <a:sym typeface="29LT Bukra Wide Bold"/>
                          <a:rtl/>
                        </a:rPr>
                        <a:t>التكلفة السنوية (ريال سعودي)</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34621">
                <a:tc>
                  <a:txBody>
                    <a:bodyPr/>
                    <a:lstStyle/>
                    <a:p>
                      <a:pPr algn="ctr" rtl="1">
                        <a:lnSpc>
                          <a:spcPts val="1679"/>
                        </a:lnSpc>
                        <a:defRPr/>
                      </a:pPr>
                      <a:r>
                        <a:rPr lang="ar-EG" sz="1200" b="1">
                          <a:solidFill>
                            <a:srgbClr val="000000"/>
                          </a:solidFill>
                          <a:latin typeface="29LT Bukra Wide Bold"/>
                          <a:ea typeface="29LT Bukra Wide Bold"/>
                          <a:cs typeface="29LT Bukra Wide Bold"/>
                          <a:sym typeface="29LT Bukra Wide Bold"/>
                          <a:rtl/>
                        </a:rPr>
                        <a:t>التكاليف التشغيلية</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en-US" sz="1200">
                          <a:solidFill>
                            <a:srgbClr val="000000"/>
                          </a:solidFill>
                          <a:latin typeface="29LT Bukra Wide"/>
                          <a:ea typeface="29LT Bukra Wide"/>
                          <a:cs typeface="29LT Bukra Wide"/>
                          <a:sym typeface="29LT Bukra Wide"/>
                        </a:rPr>
                        <a:t>132,000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29LT Bukra Wide"/>
                          <a:ea typeface="29LT Bukra Wide"/>
                          <a:cs typeface="29LT Bukra Wide"/>
                          <a:sym typeface="29LT Bukra Wide"/>
                        </a:rPr>
                        <a:t>1,584,000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27745">
                <a:tc>
                  <a:txBody>
                    <a:bodyPr/>
                    <a:lstStyle/>
                    <a:p>
                      <a:pPr algn="ctr" rtl="1">
                        <a:lnSpc>
                          <a:spcPts val="1679"/>
                        </a:lnSpc>
                        <a:defRPr/>
                      </a:pPr>
                      <a:r>
                        <a:rPr lang="ar-EG" sz="1200" b="1">
                          <a:solidFill>
                            <a:srgbClr val="000000"/>
                          </a:solidFill>
                          <a:latin typeface="29LT Bukra Wide Bold"/>
                          <a:ea typeface="29LT Bukra Wide Bold"/>
                          <a:cs typeface="29LT Bukra Wide Bold"/>
                          <a:sym typeface="29LT Bukra Wide Bold"/>
                          <a:rtl/>
                        </a:rPr>
                        <a:t>الإيرادات المتوقعة</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en-US" sz="1200">
                          <a:solidFill>
                            <a:srgbClr val="000000"/>
                          </a:solidFill>
                          <a:latin typeface="29LT Bukra Wide"/>
                          <a:ea typeface="29LT Bukra Wide"/>
                          <a:cs typeface="29LT Bukra Wide"/>
                          <a:sym typeface="29LT Bukra Wide"/>
                        </a:rPr>
                        <a:t>97,500</a:t>
                      </a:r>
                      <a:r>
                        <a:rPr lang="ar-EG" sz="1200">
                          <a:solidFill>
                            <a:srgbClr val="000000"/>
                          </a:solidFill>
                          <a:latin typeface="29LT Bukra Wide"/>
                          <a:ea typeface="29LT Bukra Wide"/>
                          <a:cs typeface="29LT Bukra Wide"/>
                          <a:sym typeface="29LT Bukra Wide"/>
                          <a:rtl/>
                        </a:rPr>
                        <a:t> - </a:t>
                      </a:r>
                      <a:r>
                        <a:rPr lang="en-US" sz="1200">
                          <a:solidFill>
                            <a:srgbClr val="000000"/>
                          </a:solidFill>
                          <a:latin typeface="29LT Bukra Wide"/>
                          <a:ea typeface="29LT Bukra Wide"/>
                          <a:cs typeface="29LT Bukra Wide"/>
                          <a:sym typeface="29LT Bukra Wide"/>
                        </a:rPr>
                        <a:t>300,000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29LT Bukra Wide"/>
                          <a:ea typeface="29LT Bukra Wide"/>
                          <a:cs typeface="29LT Bukra Wide"/>
                          <a:sym typeface="29LT Bukra Wide"/>
                        </a:rPr>
                        <a:t>1,170,000 - 3,600,000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27745">
                <a:tc>
                  <a:txBody>
                    <a:bodyPr/>
                    <a:lstStyle/>
                    <a:p>
                      <a:pPr algn="ctr" rtl="1">
                        <a:lnSpc>
                          <a:spcPts val="1679"/>
                        </a:lnSpc>
                        <a:defRPr/>
                      </a:pPr>
                      <a:r>
                        <a:rPr lang="ar-EG" sz="1200" b="1">
                          <a:solidFill>
                            <a:srgbClr val="000000"/>
                          </a:solidFill>
                          <a:latin typeface="29LT Bukra Wide Bold"/>
                          <a:ea typeface="29LT Bukra Wide Bold"/>
                          <a:cs typeface="29LT Bukra Wide Bold"/>
                          <a:sym typeface="29LT Bukra Wide Bold"/>
                          <a:rtl/>
                        </a:rPr>
                        <a:t>صافي الربح المتوقع</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200">
                          <a:solidFill>
                            <a:srgbClr val="000000"/>
                          </a:solidFill>
                          <a:latin typeface="29LT Bukra Wide"/>
                          <a:ea typeface="29LT Bukra Wide"/>
                          <a:cs typeface="29LT Bukra Wide"/>
                          <a:sym typeface="29LT Bukra Wide"/>
                          <a:rtl/>
                        </a:rPr>
                        <a:t>(</a:t>
                      </a:r>
                      <a:r>
                        <a:rPr lang="en-US" sz="1200">
                          <a:solidFill>
                            <a:srgbClr val="000000"/>
                          </a:solidFill>
                          <a:latin typeface="29LT Bukra Wide"/>
                          <a:ea typeface="29LT Bukra Wide"/>
                          <a:cs typeface="29LT Bukra Wide"/>
                          <a:sym typeface="29LT Bukra Wide"/>
                        </a:rPr>
                        <a:t>4,500</a:t>
                      </a:r>
                      <a:r>
                        <a:rPr lang="ar-EG" sz="1200">
                          <a:solidFill>
                            <a:srgbClr val="000000"/>
                          </a:solidFill>
                          <a:latin typeface="29LT Bukra Wide"/>
                          <a:ea typeface="29LT Bukra Wide"/>
                          <a:cs typeface="29LT Bukra Wide"/>
                          <a:sym typeface="29LT Bukra Wide"/>
                          <a:rtl/>
                        </a:rPr>
                        <a:t>) - </a:t>
                      </a:r>
                      <a:r>
                        <a:rPr lang="en-US" sz="1200">
                          <a:solidFill>
                            <a:srgbClr val="000000"/>
                          </a:solidFill>
                          <a:latin typeface="29LT Bukra Wide"/>
                          <a:ea typeface="29LT Bukra Wide"/>
                          <a:cs typeface="29LT Bukra Wide"/>
                          <a:sym typeface="29LT Bukra Wide"/>
                        </a:rPr>
                        <a:t>168,000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29LT Bukra Wide"/>
                          <a:ea typeface="29LT Bukra Wide"/>
                          <a:cs typeface="29LT Bukra Wide"/>
                          <a:sym typeface="29LT Bukra Wide"/>
                        </a:rPr>
                        <a:t>(414,000) - 2,016,000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14" name="TextBox 14"/>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26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197277" y="26385"/>
            <a:ext cx="7734760" cy="484970"/>
            <a:chOff x="-67660" y="0"/>
            <a:chExt cx="2807480" cy="211113"/>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67660" y="8933"/>
              <a:ext cx="2756735" cy="202180"/>
            </a:xfrm>
            <a:prstGeom prst="rect">
              <a:avLst/>
            </a:prstGeom>
          </p:spPr>
          <p:txBody>
            <a:bodyPr lIns="50800" tIns="50800" rIns="50800" bIns="50800" rtlCol="0" anchor="ctr"/>
            <a:lstStyle/>
            <a:p>
              <a:pPr algn="ctr">
                <a:lnSpc>
                  <a:spcPts val="1399"/>
                </a:lnSpc>
              </a:pPr>
              <a:endParaRPr/>
            </a:p>
          </p:txBody>
        </p:sp>
      </p:grpSp>
      <p:sp>
        <p:nvSpPr>
          <p:cNvPr id="6" name="Freeform 6"/>
          <p:cNvSpPr/>
          <p:nvPr/>
        </p:nvSpPr>
        <p:spPr>
          <a:xfrm>
            <a:off x="-7897" y="10470340"/>
            <a:ext cx="7551749" cy="283491"/>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8" name="TextBox 8"/>
          <p:cNvSpPr txBox="1"/>
          <p:nvPr/>
        </p:nvSpPr>
        <p:spPr>
          <a:xfrm>
            <a:off x="876369" y="311373"/>
            <a:ext cx="6007445" cy="444627"/>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مؤشر العائد الداخلي</a:t>
            </a:r>
          </a:p>
        </p:txBody>
      </p:sp>
      <p:graphicFrame>
        <p:nvGraphicFramePr>
          <p:cNvPr id="9" name="Table 9"/>
          <p:cNvGraphicFramePr>
            <a:graphicFrameLocks noGrp="1"/>
          </p:cNvGraphicFramePr>
          <p:nvPr/>
        </p:nvGraphicFramePr>
        <p:xfrm>
          <a:off x="123524" y="1604718"/>
          <a:ext cx="7299931" cy="5267577"/>
        </p:xfrm>
        <a:graphic>
          <a:graphicData uri="http://schemas.openxmlformats.org/drawingml/2006/table">
            <a:tbl>
              <a:tblPr/>
              <a:tblGrid>
                <a:gridCol w="1617802">
                  <a:extLst>
                    <a:ext uri="{9D8B030D-6E8A-4147-A177-3AD203B41FA5}">
                      <a16:colId xmlns:a16="http://schemas.microsoft.com/office/drawing/2014/main" val="20000"/>
                    </a:ext>
                  </a:extLst>
                </a:gridCol>
                <a:gridCol w="1996045">
                  <a:extLst>
                    <a:ext uri="{9D8B030D-6E8A-4147-A177-3AD203B41FA5}">
                      <a16:colId xmlns:a16="http://schemas.microsoft.com/office/drawing/2014/main" val="20001"/>
                    </a:ext>
                  </a:extLst>
                </a:gridCol>
                <a:gridCol w="1883665">
                  <a:extLst>
                    <a:ext uri="{9D8B030D-6E8A-4147-A177-3AD203B41FA5}">
                      <a16:colId xmlns:a16="http://schemas.microsoft.com/office/drawing/2014/main" val="20002"/>
                    </a:ext>
                  </a:extLst>
                </a:gridCol>
                <a:gridCol w="1802419">
                  <a:extLst>
                    <a:ext uri="{9D8B030D-6E8A-4147-A177-3AD203B41FA5}">
                      <a16:colId xmlns:a16="http://schemas.microsoft.com/office/drawing/2014/main" val="20003"/>
                    </a:ext>
                  </a:extLst>
                </a:gridCol>
              </a:tblGrid>
              <a:tr h="1783434">
                <a:tc>
                  <a:txBody>
                    <a:bodyPr/>
                    <a:lstStyle/>
                    <a:p>
                      <a:pPr algn="ctr" rtl="1">
                        <a:lnSpc>
                          <a:spcPts val="1679"/>
                        </a:lnSpc>
                        <a:defRPr/>
                      </a:pPr>
                      <a:r>
                        <a:rPr lang="ar-EG" sz="1200" b="1">
                          <a:solidFill>
                            <a:srgbClr val="000000"/>
                          </a:solidFill>
                          <a:latin typeface="29LT Bukra Wide Bold"/>
                          <a:ea typeface="29LT Bukra Wide Bold"/>
                          <a:cs typeface="29LT Bukra Wide Bold"/>
                          <a:sym typeface="29LT Bukra Wide Bold"/>
                          <a:rtl/>
                        </a:rPr>
                        <a:t>السنة</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ar-EG" sz="1200" b="1">
                          <a:solidFill>
                            <a:srgbClr val="000000"/>
                          </a:solidFill>
                          <a:latin typeface="29LT Bukra Wide Bold"/>
                          <a:ea typeface="29LT Bukra Wide Bold"/>
                          <a:cs typeface="29LT Bukra Wide Bold"/>
                          <a:sym typeface="29LT Bukra Wide Bold"/>
                          <a:rtl/>
                        </a:rPr>
                        <a:t>التدفقات النقدية الداخلة (ريال سعودي)</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ar-EG" sz="1200" b="1">
                          <a:solidFill>
                            <a:srgbClr val="000000"/>
                          </a:solidFill>
                          <a:latin typeface="29LT Bukra Wide Bold"/>
                          <a:ea typeface="29LT Bukra Wide Bold"/>
                          <a:cs typeface="29LT Bukra Wide Bold"/>
                          <a:sym typeface="29LT Bukra Wide Bold"/>
                          <a:rtl/>
                        </a:rPr>
                        <a:t>صافي التدفقات النقدية (ريال سعودي)</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ar-EG" sz="1200" b="1">
                          <a:solidFill>
                            <a:srgbClr val="000000"/>
                          </a:solidFill>
                          <a:latin typeface="29LT Bukra Wide Bold"/>
                          <a:ea typeface="29LT Bukra Wide Bold"/>
                          <a:cs typeface="29LT Bukra Wide Bold"/>
                          <a:sym typeface="29LT Bukra Wide Bold"/>
                          <a:rtl/>
                        </a:rPr>
                        <a:t>التدفقات النقدية الخارجة (ريال سعودي)</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736087">
                <a:tc>
                  <a:txBody>
                    <a:bodyPr/>
                    <a:lstStyle/>
                    <a:p>
                      <a:pPr algn="ctr" rtl="1">
                        <a:lnSpc>
                          <a:spcPts val="1679"/>
                        </a:lnSpc>
                        <a:defRPr/>
                      </a:pPr>
                      <a:r>
                        <a:rPr lang="en-US" sz="1200" b="1">
                          <a:solidFill>
                            <a:srgbClr val="000000"/>
                          </a:solidFill>
                          <a:latin typeface="29LT Bukra Wide Bold"/>
                          <a:ea typeface="29LT Bukra Wide Bold"/>
                          <a:cs typeface="29LT Bukra Wide Bold"/>
                          <a:sym typeface="29LT Bukra Wide Bold"/>
                        </a:rPr>
                        <a:t>0</a:t>
                      </a:r>
                      <a:r>
                        <a:rPr lang="ar-EG" sz="1200" b="1">
                          <a:solidFill>
                            <a:srgbClr val="000000"/>
                          </a:solidFill>
                          <a:latin typeface="29LT Bukra Wide Bold"/>
                          <a:ea typeface="29LT Bukra Wide Bold"/>
                          <a:cs typeface="29LT Bukra Wide Bold"/>
                          <a:sym typeface="29LT Bukra Wide Bold"/>
                          <a:rtl/>
                        </a:rPr>
                        <a:t> (الاستثمار الأولي)</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29LT Bukra Wide"/>
                          <a:ea typeface="29LT Bukra Wide"/>
                          <a:cs typeface="29LT Bukra Wide"/>
                          <a:sym typeface="29LT Bukra Wide"/>
                        </a:rPr>
                        <a:t>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29LT Bukra Wide"/>
                          <a:ea typeface="29LT Bukra Wide"/>
                          <a:cs typeface="29LT Bukra Wide"/>
                          <a:sym typeface="29LT Bukra Wide"/>
                        </a:rPr>
                        <a:t>-395,000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29LT Bukra Wide"/>
                          <a:ea typeface="29LT Bukra Wide"/>
                          <a:cs typeface="29LT Bukra Wide"/>
                          <a:sym typeface="29LT Bukra Wide"/>
                        </a:rPr>
                        <a:t>395,000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25776">
                <a:tc>
                  <a:txBody>
                    <a:bodyPr/>
                    <a:lstStyle/>
                    <a:p>
                      <a:pPr algn="ctr">
                        <a:lnSpc>
                          <a:spcPts val="1679"/>
                        </a:lnSpc>
                        <a:defRPr/>
                      </a:pPr>
                      <a:r>
                        <a:rPr lang="en-US" sz="1200" b="1">
                          <a:solidFill>
                            <a:srgbClr val="000000"/>
                          </a:solidFill>
                          <a:latin typeface="29LT Bukra Wide Bold"/>
                          <a:ea typeface="29LT Bukra Wide Bold"/>
                          <a:cs typeface="29LT Bukra Wide Bold"/>
                          <a:sym typeface="29LT Bukra Wide Bold"/>
                        </a:rPr>
                        <a:t>1</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29LT Bukra Wide"/>
                          <a:ea typeface="29LT Bukra Wide"/>
                          <a:cs typeface="29LT Bukra Wide"/>
                          <a:sym typeface="29LT Bukra Wide"/>
                        </a:rPr>
                        <a:t>1,170,000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29LT Bukra Wide"/>
                          <a:ea typeface="29LT Bukra Wide"/>
                          <a:cs typeface="29LT Bukra Wide"/>
                          <a:sym typeface="29LT Bukra Wide"/>
                        </a:rPr>
                        <a:t>-414,000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29LT Bukra Wide"/>
                          <a:ea typeface="29LT Bukra Wide"/>
                          <a:cs typeface="29LT Bukra Wide"/>
                          <a:sym typeface="29LT Bukra Wide"/>
                        </a:rPr>
                        <a:t>1,584,000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25776">
                <a:tc>
                  <a:txBody>
                    <a:bodyPr/>
                    <a:lstStyle/>
                    <a:p>
                      <a:pPr algn="ctr">
                        <a:lnSpc>
                          <a:spcPts val="1679"/>
                        </a:lnSpc>
                        <a:defRPr/>
                      </a:pPr>
                      <a:r>
                        <a:rPr lang="en-US" sz="1200" b="1">
                          <a:solidFill>
                            <a:srgbClr val="000000"/>
                          </a:solidFill>
                          <a:latin typeface="29LT Bukra Wide Bold"/>
                          <a:ea typeface="29LT Bukra Wide Bold"/>
                          <a:cs typeface="29LT Bukra Wide Bold"/>
                          <a:sym typeface="29LT Bukra Wide Bold"/>
                        </a:rPr>
                        <a:t>2</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29LT Bukra Wide"/>
                          <a:ea typeface="29LT Bukra Wide"/>
                          <a:cs typeface="29LT Bukra Wide"/>
                          <a:sym typeface="29LT Bukra Wide"/>
                        </a:rPr>
                        <a:t>1,500,000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29LT Bukra Wide"/>
                          <a:ea typeface="29LT Bukra Wide"/>
                          <a:cs typeface="29LT Bukra Wide"/>
                          <a:sym typeface="29LT Bukra Wide"/>
                        </a:rPr>
                        <a:t>-84,000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29LT Bukra Wide"/>
                          <a:ea typeface="29LT Bukra Wide"/>
                          <a:cs typeface="29LT Bukra Wide"/>
                          <a:sym typeface="29LT Bukra Wide"/>
                        </a:rPr>
                        <a:t>1,584,000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644952">
                <a:tc>
                  <a:txBody>
                    <a:bodyPr/>
                    <a:lstStyle/>
                    <a:p>
                      <a:pPr algn="ctr">
                        <a:lnSpc>
                          <a:spcPts val="1679"/>
                        </a:lnSpc>
                        <a:defRPr/>
                      </a:pPr>
                      <a:r>
                        <a:rPr lang="en-US" sz="1200" b="1">
                          <a:solidFill>
                            <a:srgbClr val="000000"/>
                          </a:solidFill>
                          <a:latin typeface="29LT Bukra Wide Bold"/>
                          <a:ea typeface="29LT Bukra Wide Bold"/>
                          <a:cs typeface="29LT Bukra Wide Bold"/>
                          <a:sym typeface="29LT Bukra Wide Bold"/>
                        </a:rPr>
                        <a:t>3</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29LT Bukra Wide"/>
                          <a:ea typeface="29LT Bukra Wide"/>
                          <a:cs typeface="29LT Bukra Wide"/>
                          <a:sym typeface="29LT Bukra Wide"/>
                        </a:rPr>
                        <a:t>2,000,000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29LT Bukra Wide"/>
                          <a:ea typeface="29LT Bukra Wide"/>
                          <a:cs typeface="29LT Bukra Wide"/>
                          <a:sym typeface="29LT Bukra Wide"/>
                        </a:rPr>
                        <a:t>416,000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29LT Bukra Wide"/>
                          <a:ea typeface="29LT Bukra Wide"/>
                          <a:cs typeface="29LT Bukra Wide"/>
                          <a:sym typeface="29LT Bukra Wide"/>
                        </a:rPr>
                        <a:t>1,584,000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525776">
                <a:tc>
                  <a:txBody>
                    <a:bodyPr/>
                    <a:lstStyle/>
                    <a:p>
                      <a:pPr algn="ctr">
                        <a:lnSpc>
                          <a:spcPts val="1679"/>
                        </a:lnSpc>
                        <a:defRPr/>
                      </a:pPr>
                      <a:r>
                        <a:rPr lang="en-US" sz="1200" b="1">
                          <a:solidFill>
                            <a:srgbClr val="000000"/>
                          </a:solidFill>
                          <a:latin typeface="29LT Bukra Wide Bold"/>
                          <a:ea typeface="29LT Bukra Wide Bold"/>
                          <a:cs typeface="29LT Bukra Wide Bold"/>
                          <a:sym typeface="29LT Bukra Wide Bold"/>
                        </a:rPr>
                        <a:t>4</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29LT Bukra Wide"/>
                          <a:ea typeface="29LT Bukra Wide"/>
                          <a:cs typeface="29LT Bukra Wide"/>
                          <a:sym typeface="29LT Bukra Wide"/>
                        </a:rPr>
                        <a:t>2,500,000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1">
                        <a:lnSpc>
                          <a:spcPts val="1679"/>
                        </a:lnSpc>
                        <a:defRPr/>
                      </a:pPr>
                      <a:r>
                        <a:rPr lang="en-US" sz="1200">
                          <a:solidFill>
                            <a:srgbClr val="000000"/>
                          </a:solidFill>
                          <a:latin typeface="29LT Bukra Wide"/>
                          <a:ea typeface="29LT Bukra Wide"/>
                          <a:cs typeface="29LT Bukra Wide"/>
                          <a:sym typeface="29LT Bukra Wide"/>
                        </a:rPr>
                        <a:t>916,000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29LT Bukra Wide"/>
                          <a:ea typeface="29LT Bukra Wide"/>
                          <a:cs typeface="29LT Bukra Wide"/>
                          <a:sym typeface="29LT Bukra Wide"/>
                        </a:rPr>
                        <a:t>1,584,000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525776">
                <a:tc>
                  <a:txBody>
                    <a:bodyPr/>
                    <a:lstStyle/>
                    <a:p>
                      <a:pPr algn="ctr">
                        <a:lnSpc>
                          <a:spcPts val="1679"/>
                        </a:lnSpc>
                        <a:defRPr/>
                      </a:pPr>
                      <a:r>
                        <a:rPr lang="en-US" sz="1200" b="1">
                          <a:solidFill>
                            <a:srgbClr val="000000"/>
                          </a:solidFill>
                          <a:latin typeface="29LT Bukra Wide Bold"/>
                          <a:ea typeface="29LT Bukra Wide Bold"/>
                          <a:cs typeface="29LT Bukra Wide Bold"/>
                          <a:sym typeface="29LT Bukra Wide Bold"/>
                        </a:rPr>
                        <a:t>5</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29LT Bukra Wide"/>
                          <a:ea typeface="29LT Bukra Wide"/>
                          <a:cs typeface="29LT Bukra Wide"/>
                          <a:sym typeface="29LT Bukra Wide"/>
                        </a:rPr>
                        <a:t>3,000,000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29LT Bukra Wide"/>
                          <a:ea typeface="29LT Bukra Wide"/>
                          <a:cs typeface="29LT Bukra Wide"/>
                          <a:sym typeface="29LT Bukra Wide"/>
                        </a:rPr>
                        <a:t>1,416,000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a:lnSpc>
                          <a:spcPts val="1679"/>
                        </a:lnSpc>
                        <a:defRPr/>
                      </a:pPr>
                      <a:r>
                        <a:rPr lang="en-US" sz="1200">
                          <a:solidFill>
                            <a:srgbClr val="000000"/>
                          </a:solidFill>
                          <a:latin typeface="29LT Bukra Wide"/>
                          <a:ea typeface="29LT Bukra Wide"/>
                          <a:cs typeface="29LT Bukra Wide"/>
                          <a:sym typeface="29LT Bukra Wide"/>
                        </a:rPr>
                        <a:t>1,584,000</a:t>
                      </a:r>
                      <a:endParaRPr lang="en-US" sz="1100"/>
                    </a:p>
                  </a:txBody>
                  <a:tcPr marL="114300" marR="114300" marT="114300" marB="11430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
        <p:nvSpPr>
          <p:cNvPr id="10" name="TextBox 10"/>
          <p:cNvSpPr txBox="1"/>
          <p:nvPr/>
        </p:nvSpPr>
        <p:spPr>
          <a:xfrm>
            <a:off x="1053548" y="879825"/>
            <a:ext cx="5653088" cy="296418"/>
          </a:xfrm>
          <a:prstGeom prst="rect">
            <a:avLst/>
          </a:prstGeom>
        </p:spPr>
        <p:txBody>
          <a:bodyPr lIns="0" tIns="0" rIns="0" bIns="0" rtlCol="0" anchor="t">
            <a:spAutoFit/>
          </a:bodyPr>
          <a:lstStyle/>
          <a:p>
            <a:pPr algn="ctr" rtl="1">
              <a:lnSpc>
                <a:spcPts val="2256"/>
              </a:lnSpc>
              <a:spcBef>
                <a:spcPct val="0"/>
              </a:spcBef>
            </a:pPr>
            <a:r>
              <a:rPr lang="ar-EG" sz="1200" b="1">
                <a:solidFill>
                  <a:srgbClr val="000000"/>
                </a:solidFill>
                <a:latin typeface="29LT Bukra Wide Bold"/>
                <a:ea typeface="29LT Bukra Wide Bold"/>
                <a:cs typeface="29LT Bukra Wide Bold"/>
                <a:sym typeface="29LT Bukra Wide Bold"/>
                <a:rtl/>
              </a:rPr>
              <a:t>فيما يلي جداول مالية إضافية تشمل حساب مؤشر العائد الداخلي</a:t>
            </a:r>
          </a:p>
        </p:txBody>
      </p:sp>
      <p:sp>
        <p:nvSpPr>
          <p:cNvPr id="11" name="TextBox 11"/>
          <p:cNvSpPr txBox="1"/>
          <p:nvPr/>
        </p:nvSpPr>
        <p:spPr>
          <a:xfrm>
            <a:off x="699190" y="7165472"/>
            <a:ext cx="6007445" cy="444627"/>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بداية سنة الربح</a:t>
            </a:r>
          </a:p>
        </p:txBody>
      </p:sp>
      <p:sp>
        <p:nvSpPr>
          <p:cNvPr id="12" name="TextBox 12"/>
          <p:cNvSpPr txBox="1"/>
          <p:nvPr/>
        </p:nvSpPr>
        <p:spPr>
          <a:xfrm>
            <a:off x="123524" y="7733924"/>
            <a:ext cx="7282302" cy="1439418"/>
          </a:xfrm>
          <a:prstGeom prst="rect">
            <a:avLst/>
          </a:prstGeom>
        </p:spPr>
        <p:txBody>
          <a:bodyPr lIns="0" tIns="0" rIns="0" bIns="0" rtlCol="0" anchor="t">
            <a:spAutoFit/>
          </a:bodyPr>
          <a:lstStyle/>
          <a:p>
            <a:pPr algn="ctr" rtl="1">
              <a:lnSpc>
                <a:spcPts val="2256"/>
              </a:lnSpc>
              <a:spcBef>
                <a:spcPct val="0"/>
              </a:spcBef>
            </a:pPr>
            <a:r>
              <a:rPr lang="ar-EG" sz="1200" b="1">
                <a:solidFill>
                  <a:srgbClr val="000000"/>
                </a:solidFill>
                <a:latin typeface="29LT Bukra Wide Bold"/>
                <a:ea typeface="29LT Bukra Wide Bold"/>
                <a:cs typeface="29LT Bukra Wide Bold"/>
                <a:sym typeface="29LT Bukra Wide Bold"/>
                <a:rtl/>
              </a:rPr>
              <a:t>تم حساب مؤشر العائد الداخلي (</a:t>
            </a:r>
            <a:r>
              <a:rPr lang="en-US" sz="1200" b="1">
                <a:solidFill>
                  <a:srgbClr val="000000"/>
                </a:solidFill>
                <a:latin typeface="29LT Bukra Wide Bold"/>
                <a:ea typeface="29LT Bukra Wide Bold"/>
                <a:cs typeface="29LT Bukra Wide Bold"/>
                <a:sym typeface="29LT Bukra Wide Bold"/>
              </a:rPr>
              <a:t>IRR</a:t>
            </a:r>
            <a:r>
              <a:rPr lang="ar-EG" sz="1200" b="1">
                <a:solidFill>
                  <a:srgbClr val="000000"/>
                </a:solidFill>
                <a:latin typeface="29LT Bukra Wide Bold"/>
                <a:ea typeface="29LT Bukra Wide Bold"/>
                <a:cs typeface="29LT Bukra Wide Bold"/>
                <a:sym typeface="29LT Bukra Wide Bold"/>
                <a:rtl/>
              </a:rPr>
              <a:t>) ليكون تقريبًا </a:t>
            </a:r>
            <a:r>
              <a:rPr lang="en-US" sz="1200" b="1">
                <a:solidFill>
                  <a:srgbClr val="000000"/>
                </a:solidFill>
                <a:latin typeface="29LT Bukra Wide Bold"/>
                <a:ea typeface="29LT Bukra Wide Bold"/>
                <a:cs typeface="29LT Bukra Wide Bold"/>
                <a:sym typeface="29LT Bukra Wide Bold"/>
              </a:rPr>
              <a:t>18</a:t>
            </a:r>
            <a:r>
              <a:rPr lang="ar-EG" sz="1200" b="1">
                <a:solidFill>
                  <a:srgbClr val="000000"/>
                </a:solidFill>
                <a:latin typeface="29LT Bukra Wide Bold"/>
                <a:ea typeface="29LT Bukra Wide Bold"/>
                <a:cs typeface="29LT Bukra Wide Bold"/>
                <a:sym typeface="29LT Bukra Wide Bold"/>
                <a:rtl/>
              </a:rPr>
              <a:t>%، مما يشير إلى أن المشروع يحقق عائدًا جيدًا على الاستثمار.</a:t>
            </a:r>
          </a:p>
          <a:p>
            <a:pPr algn="ctr" rtl="1">
              <a:lnSpc>
                <a:spcPts val="2256"/>
              </a:lnSpc>
              <a:spcBef>
                <a:spcPct val="0"/>
              </a:spcBef>
            </a:pPr>
            <a:r>
              <a:rPr lang="ar-EG" sz="1200" b="1">
                <a:solidFill>
                  <a:srgbClr val="000000"/>
                </a:solidFill>
                <a:latin typeface="29LT Bukra Wide Bold"/>
                <a:ea typeface="29LT Bukra Wide Bold"/>
                <a:cs typeface="29LT Bukra Wide Bold"/>
                <a:sym typeface="29LT Bukra Wide Bold"/>
                <a:rtl/>
              </a:rPr>
              <a:t>كما تظهر البيانات أن المشروع يبدأ بتحقيق أرباح صافية من السنة الثالثة، حيث تصبح التدفقات النقدية صافية إيجابية.</a:t>
            </a:r>
          </a:p>
          <a:p>
            <a:pPr algn="ctr" rtl="1">
              <a:lnSpc>
                <a:spcPts val="2256"/>
              </a:lnSpc>
              <a:spcBef>
                <a:spcPct val="0"/>
              </a:spcBef>
            </a:pPr>
            <a:endParaRPr lang="ar-EG" sz="1200" b="1">
              <a:solidFill>
                <a:srgbClr val="000000"/>
              </a:solidFill>
              <a:latin typeface="29LT Bukra Wide Bold"/>
              <a:ea typeface="29LT Bukra Wide Bold"/>
              <a:cs typeface="29LT Bukra Wide Bold"/>
              <a:sym typeface="29LT Bukra Wide Bold"/>
              <a:rtl/>
            </a:endParaRPr>
          </a:p>
        </p:txBody>
      </p:sp>
      <p:sp>
        <p:nvSpPr>
          <p:cNvPr id="13" name="TextBox 13"/>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27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4622" y="4114"/>
            <a:ext cx="7555378" cy="238371"/>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14525" y="10447922"/>
            <a:ext cx="7551749" cy="283491"/>
            <a:chOff x="0" y="0"/>
            <a:chExt cx="2899236" cy="17390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grpSp>
        <p:nvGrpSpPr>
          <p:cNvPr id="8" name="Group 8"/>
          <p:cNvGrpSpPr/>
          <p:nvPr/>
        </p:nvGrpSpPr>
        <p:grpSpPr>
          <a:xfrm>
            <a:off x="389421" y="4874734"/>
            <a:ext cx="6804244" cy="575414"/>
            <a:chOff x="0" y="0"/>
            <a:chExt cx="2438487" cy="206215"/>
          </a:xfrm>
        </p:grpSpPr>
        <p:sp>
          <p:nvSpPr>
            <p:cNvPr id="9" name="Freeform 9"/>
            <p:cNvSpPr/>
            <p:nvPr/>
          </p:nvSpPr>
          <p:spPr>
            <a:xfrm>
              <a:off x="0" y="0"/>
              <a:ext cx="2438487" cy="206215"/>
            </a:xfrm>
            <a:custGeom>
              <a:avLst/>
              <a:gdLst/>
              <a:ahLst/>
              <a:cxnLst/>
              <a:rect l="l" t="t" r="r" b="b"/>
              <a:pathLst>
                <a:path w="2438487" h="206215">
                  <a:moveTo>
                    <a:pt x="29583" y="0"/>
                  </a:moveTo>
                  <a:lnTo>
                    <a:pt x="2408904" y="0"/>
                  </a:lnTo>
                  <a:cubicBezTo>
                    <a:pt x="2425243" y="0"/>
                    <a:pt x="2438487" y="13245"/>
                    <a:pt x="2438487" y="29583"/>
                  </a:cubicBezTo>
                  <a:lnTo>
                    <a:pt x="2438487" y="176632"/>
                  </a:lnTo>
                  <a:cubicBezTo>
                    <a:pt x="2438487" y="192970"/>
                    <a:pt x="2425243" y="206215"/>
                    <a:pt x="2408904" y="206215"/>
                  </a:cubicBezTo>
                  <a:lnTo>
                    <a:pt x="29583" y="206215"/>
                  </a:lnTo>
                  <a:cubicBezTo>
                    <a:pt x="13245" y="206215"/>
                    <a:pt x="0" y="192970"/>
                    <a:pt x="0" y="176632"/>
                  </a:cubicBezTo>
                  <a:lnTo>
                    <a:pt x="0" y="29583"/>
                  </a:lnTo>
                  <a:cubicBezTo>
                    <a:pt x="0" y="13245"/>
                    <a:pt x="13245" y="0"/>
                    <a:pt x="29583" y="0"/>
                  </a:cubicBezTo>
                  <a:close/>
                </a:path>
              </a:pathLst>
            </a:custGeom>
            <a:solidFill>
              <a:srgbClr val="B5886D"/>
            </a:solidFill>
          </p:spPr>
        </p:sp>
        <p:sp>
          <p:nvSpPr>
            <p:cNvPr id="10" name="TextBox 10"/>
            <p:cNvSpPr txBox="1"/>
            <p:nvPr/>
          </p:nvSpPr>
          <p:spPr>
            <a:xfrm>
              <a:off x="0" y="-28575"/>
              <a:ext cx="2438487" cy="234790"/>
            </a:xfrm>
            <a:prstGeom prst="rect">
              <a:avLst/>
            </a:prstGeom>
          </p:spPr>
          <p:txBody>
            <a:bodyPr lIns="50800" tIns="50800" rIns="50800" bIns="50800" rtlCol="0" anchor="ctr"/>
            <a:lstStyle/>
            <a:p>
              <a:pPr algn="ctr">
                <a:lnSpc>
                  <a:spcPts val="1400"/>
                </a:lnSpc>
              </a:pPr>
              <a:endParaRPr/>
            </a:p>
          </p:txBody>
        </p:sp>
      </p:grpSp>
      <p:grpSp>
        <p:nvGrpSpPr>
          <p:cNvPr id="11" name="Group 11"/>
          <p:cNvGrpSpPr/>
          <p:nvPr/>
        </p:nvGrpSpPr>
        <p:grpSpPr>
          <a:xfrm>
            <a:off x="389421" y="5546198"/>
            <a:ext cx="6804244" cy="547250"/>
            <a:chOff x="0" y="0"/>
            <a:chExt cx="2438487" cy="196122"/>
          </a:xfrm>
        </p:grpSpPr>
        <p:sp>
          <p:nvSpPr>
            <p:cNvPr id="12" name="Freeform 12"/>
            <p:cNvSpPr/>
            <p:nvPr/>
          </p:nvSpPr>
          <p:spPr>
            <a:xfrm>
              <a:off x="0" y="0"/>
              <a:ext cx="2438487" cy="196122"/>
            </a:xfrm>
            <a:custGeom>
              <a:avLst/>
              <a:gdLst/>
              <a:ahLst/>
              <a:cxnLst/>
              <a:rect l="l" t="t" r="r" b="b"/>
              <a:pathLst>
                <a:path w="2438487" h="196122">
                  <a:moveTo>
                    <a:pt x="29583" y="0"/>
                  </a:moveTo>
                  <a:lnTo>
                    <a:pt x="2408904" y="0"/>
                  </a:lnTo>
                  <a:cubicBezTo>
                    <a:pt x="2425243" y="0"/>
                    <a:pt x="2438487" y="13245"/>
                    <a:pt x="2438487" y="29583"/>
                  </a:cubicBezTo>
                  <a:lnTo>
                    <a:pt x="2438487" y="166539"/>
                  </a:lnTo>
                  <a:cubicBezTo>
                    <a:pt x="2438487" y="182877"/>
                    <a:pt x="2425243" y="196122"/>
                    <a:pt x="2408904" y="196122"/>
                  </a:cubicBezTo>
                  <a:lnTo>
                    <a:pt x="29583" y="196122"/>
                  </a:lnTo>
                  <a:cubicBezTo>
                    <a:pt x="13245" y="196122"/>
                    <a:pt x="0" y="182877"/>
                    <a:pt x="0" y="166539"/>
                  </a:cubicBezTo>
                  <a:lnTo>
                    <a:pt x="0" y="29583"/>
                  </a:lnTo>
                  <a:cubicBezTo>
                    <a:pt x="0" y="13245"/>
                    <a:pt x="13245" y="0"/>
                    <a:pt x="29583" y="0"/>
                  </a:cubicBezTo>
                  <a:close/>
                </a:path>
              </a:pathLst>
            </a:custGeom>
            <a:solidFill>
              <a:srgbClr val="B5886D"/>
            </a:solidFill>
          </p:spPr>
        </p:sp>
        <p:sp>
          <p:nvSpPr>
            <p:cNvPr id="13" name="TextBox 13"/>
            <p:cNvSpPr txBox="1"/>
            <p:nvPr/>
          </p:nvSpPr>
          <p:spPr>
            <a:xfrm>
              <a:off x="0" y="-28575"/>
              <a:ext cx="2438487" cy="224697"/>
            </a:xfrm>
            <a:prstGeom prst="rect">
              <a:avLst/>
            </a:prstGeom>
          </p:spPr>
          <p:txBody>
            <a:bodyPr lIns="50800" tIns="50800" rIns="50800" bIns="50800" rtlCol="0" anchor="ctr"/>
            <a:lstStyle/>
            <a:p>
              <a:pPr algn="ctr">
                <a:lnSpc>
                  <a:spcPts val="1400"/>
                </a:lnSpc>
              </a:pPr>
              <a:endParaRPr/>
            </a:p>
          </p:txBody>
        </p:sp>
      </p:grpSp>
      <p:sp>
        <p:nvSpPr>
          <p:cNvPr id="14" name="Freeform 14"/>
          <p:cNvSpPr/>
          <p:nvPr/>
        </p:nvSpPr>
        <p:spPr>
          <a:xfrm>
            <a:off x="0" y="242484"/>
            <a:ext cx="7560000" cy="2617583"/>
          </a:xfrm>
          <a:custGeom>
            <a:avLst/>
            <a:gdLst/>
            <a:ahLst/>
            <a:cxnLst/>
            <a:rect l="l" t="t" r="r" b="b"/>
            <a:pathLst>
              <a:path w="7560000" h="2617583">
                <a:moveTo>
                  <a:pt x="0" y="0"/>
                </a:moveTo>
                <a:lnTo>
                  <a:pt x="7560000" y="0"/>
                </a:lnTo>
                <a:lnTo>
                  <a:pt x="7560000" y="2617584"/>
                </a:lnTo>
                <a:lnTo>
                  <a:pt x="0" y="2617584"/>
                </a:lnTo>
                <a:lnTo>
                  <a:pt x="0" y="0"/>
                </a:lnTo>
                <a:close/>
              </a:path>
            </a:pathLst>
          </a:custGeom>
          <a:blipFill>
            <a:blip r:embed="rId2"/>
            <a:stretch>
              <a:fillRect t="-19271" b="-73447"/>
            </a:stretch>
          </a:blipFill>
        </p:spPr>
      </p:sp>
      <p:sp>
        <p:nvSpPr>
          <p:cNvPr id="15" name="TextBox 15"/>
          <p:cNvSpPr txBox="1"/>
          <p:nvPr/>
        </p:nvSpPr>
        <p:spPr>
          <a:xfrm>
            <a:off x="72000" y="389620"/>
            <a:ext cx="2449953" cy="1932787"/>
          </a:xfrm>
          <a:prstGeom prst="rect">
            <a:avLst/>
          </a:prstGeom>
        </p:spPr>
        <p:txBody>
          <a:bodyPr lIns="0" tIns="0" rIns="0" bIns="0" rtlCol="0" anchor="t">
            <a:spAutoFit/>
          </a:bodyPr>
          <a:lstStyle/>
          <a:p>
            <a:pPr algn="ctr" rtl="1">
              <a:lnSpc>
                <a:spcPts val="7473"/>
              </a:lnSpc>
            </a:pPr>
            <a:r>
              <a:rPr lang="ar-EG" sz="3975" b="1">
                <a:solidFill>
                  <a:srgbClr val="FEF6EE"/>
                </a:solidFill>
                <a:latin typeface="29LT Bukra Wide Bold"/>
                <a:ea typeface="29LT Bukra Wide Bold"/>
                <a:cs typeface="29LT Bukra Wide Bold"/>
                <a:sym typeface="29LT Bukra Wide Bold"/>
                <a:rtl/>
              </a:rPr>
              <a:t>الفصل</a:t>
            </a:r>
          </a:p>
          <a:p>
            <a:pPr algn="ctr" rtl="1">
              <a:lnSpc>
                <a:spcPts val="7473"/>
              </a:lnSpc>
              <a:spcBef>
                <a:spcPct val="0"/>
              </a:spcBef>
            </a:pPr>
            <a:r>
              <a:rPr lang="ar-EG" sz="3975" b="1">
                <a:solidFill>
                  <a:srgbClr val="FEF6EE"/>
                </a:solidFill>
                <a:latin typeface="29LT Bukra Wide Bold"/>
                <a:ea typeface="29LT Bukra Wide Bold"/>
                <a:cs typeface="29LT Bukra Wide Bold"/>
                <a:sym typeface="29LT Bukra Wide Bold"/>
                <a:rtl/>
              </a:rPr>
              <a:t>الخامس</a:t>
            </a:r>
          </a:p>
        </p:txBody>
      </p:sp>
      <p:sp>
        <p:nvSpPr>
          <p:cNvPr id="16" name="TextBox 16"/>
          <p:cNvSpPr txBox="1"/>
          <p:nvPr/>
        </p:nvSpPr>
        <p:spPr>
          <a:xfrm>
            <a:off x="577754" y="4886807"/>
            <a:ext cx="638768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الهيكل التنظيمي للمقهى.</a:t>
            </a:r>
          </a:p>
        </p:txBody>
      </p:sp>
      <p:sp>
        <p:nvSpPr>
          <p:cNvPr id="17" name="TextBox 17"/>
          <p:cNvSpPr txBox="1"/>
          <p:nvPr/>
        </p:nvSpPr>
        <p:spPr>
          <a:xfrm>
            <a:off x="636267" y="5511785"/>
            <a:ext cx="648765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تحديد المهام والمسؤوليات.</a:t>
            </a:r>
          </a:p>
        </p:txBody>
      </p:sp>
      <p:grpSp>
        <p:nvGrpSpPr>
          <p:cNvPr id="18" name="Group 18"/>
          <p:cNvGrpSpPr/>
          <p:nvPr/>
        </p:nvGrpSpPr>
        <p:grpSpPr>
          <a:xfrm>
            <a:off x="389421" y="6861169"/>
            <a:ext cx="6804244" cy="547031"/>
            <a:chOff x="0" y="0"/>
            <a:chExt cx="2438487" cy="196044"/>
          </a:xfrm>
        </p:grpSpPr>
        <p:sp>
          <p:nvSpPr>
            <p:cNvPr id="19" name="Freeform 19"/>
            <p:cNvSpPr/>
            <p:nvPr/>
          </p:nvSpPr>
          <p:spPr>
            <a:xfrm>
              <a:off x="0" y="0"/>
              <a:ext cx="2438487" cy="196044"/>
            </a:xfrm>
            <a:custGeom>
              <a:avLst/>
              <a:gdLst/>
              <a:ahLst/>
              <a:cxnLst/>
              <a:rect l="l" t="t" r="r" b="b"/>
              <a:pathLst>
                <a:path w="2438487" h="196044">
                  <a:moveTo>
                    <a:pt x="29583" y="0"/>
                  </a:moveTo>
                  <a:lnTo>
                    <a:pt x="2408904" y="0"/>
                  </a:lnTo>
                  <a:cubicBezTo>
                    <a:pt x="2425243" y="0"/>
                    <a:pt x="2438487" y="13245"/>
                    <a:pt x="2438487" y="29583"/>
                  </a:cubicBezTo>
                  <a:lnTo>
                    <a:pt x="2438487" y="166461"/>
                  </a:lnTo>
                  <a:cubicBezTo>
                    <a:pt x="2438487" y="182799"/>
                    <a:pt x="2425243" y="196044"/>
                    <a:pt x="2408904" y="196044"/>
                  </a:cubicBezTo>
                  <a:lnTo>
                    <a:pt x="29583" y="196044"/>
                  </a:lnTo>
                  <a:cubicBezTo>
                    <a:pt x="13245" y="196044"/>
                    <a:pt x="0" y="182799"/>
                    <a:pt x="0" y="166461"/>
                  </a:cubicBezTo>
                  <a:lnTo>
                    <a:pt x="0" y="29583"/>
                  </a:lnTo>
                  <a:cubicBezTo>
                    <a:pt x="0" y="13245"/>
                    <a:pt x="13245" y="0"/>
                    <a:pt x="29583" y="0"/>
                  </a:cubicBezTo>
                  <a:close/>
                </a:path>
              </a:pathLst>
            </a:custGeom>
            <a:solidFill>
              <a:srgbClr val="B5886D"/>
            </a:solidFill>
          </p:spPr>
        </p:sp>
        <p:sp>
          <p:nvSpPr>
            <p:cNvPr id="20" name="TextBox 20"/>
            <p:cNvSpPr txBox="1"/>
            <p:nvPr/>
          </p:nvSpPr>
          <p:spPr>
            <a:xfrm>
              <a:off x="0" y="-28575"/>
              <a:ext cx="2438487" cy="224619"/>
            </a:xfrm>
            <a:prstGeom prst="rect">
              <a:avLst/>
            </a:prstGeom>
          </p:spPr>
          <p:txBody>
            <a:bodyPr lIns="50800" tIns="50800" rIns="50800" bIns="50800" rtlCol="0" anchor="ctr"/>
            <a:lstStyle/>
            <a:p>
              <a:pPr algn="ctr">
                <a:lnSpc>
                  <a:spcPts val="1400"/>
                </a:lnSpc>
              </a:pPr>
              <a:endParaRPr/>
            </a:p>
          </p:txBody>
        </p:sp>
      </p:grpSp>
      <p:sp>
        <p:nvSpPr>
          <p:cNvPr id="21" name="TextBox 21"/>
          <p:cNvSpPr txBox="1"/>
          <p:nvPr/>
        </p:nvSpPr>
        <p:spPr>
          <a:xfrm>
            <a:off x="547718" y="6826646"/>
            <a:ext cx="648765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سياسات التشغيل.</a:t>
            </a:r>
          </a:p>
        </p:txBody>
      </p:sp>
      <p:sp>
        <p:nvSpPr>
          <p:cNvPr id="22" name="TextBox 22"/>
          <p:cNvSpPr txBox="1"/>
          <p:nvPr/>
        </p:nvSpPr>
        <p:spPr>
          <a:xfrm>
            <a:off x="543625" y="3078288"/>
            <a:ext cx="6455937" cy="363855"/>
          </a:xfrm>
          <a:prstGeom prst="rect">
            <a:avLst/>
          </a:prstGeom>
        </p:spPr>
        <p:txBody>
          <a:bodyPr lIns="0" tIns="0" rIns="0" bIns="0" rtlCol="0" anchor="t">
            <a:spAutoFit/>
          </a:bodyPr>
          <a:lstStyle/>
          <a:p>
            <a:pPr algn="ctr" rtl="1">
              <a:lnSpc>
                <a:spcPts val="2520"/>
              </a:lnSpc>
              <a:spcBef>
                <a:spcPct val="0"/>
              </a:spcBef>
            </a:pPr>
            <a:r>
              <a:rPr lang="ar-EG" sz="1800" b="1">
                <a:solidFill>
                  <a:srgbClr val="000000"/>
                </a:solidFill>
                <a:latin typeface="29LT Bukra Wide Bold"/>
                <a:ea typeface="29LT Bukra Wide Bold"/>
                <a:cs typeface="29LT Bukra Wide Bold"/>
                <a:sym typeface="29LT Bukra Wide Bold"/>
                <a:rtl/>
              </a:rPr>
              <a:t>الدراسة الإدارية والتنظيمية</a:t>
            </a:r>
          </a:p>
        </p:txBody>
      </p:sp>
      <p:sp>
        <p:nvSpPr>
          <p:cNvPr id="23" name="TextBox 23"/>
          <p:cNvSpPr txBox="1"/>
          <p:nvPr/>
        </p:nvSpPr>
        <p:spPr>
          <a:xfrm>
            <a:off x="326036" y="3686014"/>
            <a:ext cx="6822858" cy="655320"/>
          </a:xfrm>
          <a:prstGeom prst="rect">
            <a:avLst/>
          </a:prstGeom>
        </p:spPr>
        <p:txBody>
          <a:bodyPr lIns="0" tIns="0" rIns="0" bIns="0" rtlCol="0" anchor="t">
            <a:spAutoFit/>
          </a:bodyPr>
          <a:lstStyle/>
          <a:p>
            <a:pPr algn="ctr" rtl="1">
              <a:lnSpc>
                <a:spcPts val="1679"/>
              </a:lnSpc>
              <a:spcBef>
                <a:spcPct val="0"/>
              </a:spcBef>
            </a:pPr>
            <a:r>
              <a:rPr lang="ar-EG" sz="1200" b="1">
                <a:solidFill>
                  <a:srgbClr val="000000"/>
                </a:solidFill>
                <a:latin typeface="29LT Bukra Wide Bold"/>
                <a:ea typeface="29LT Bukra Wide Bold"/>
                <a:cs typeface="29LT Bukra Wide Bold"/>
                <a:sym typeface="29LT Bukra Wide Bold"/>
                <a:rtl/>
              </a:rPr>
              <a:t>تُعد الدراسة الإدارية والتنظيمية من الركائز الأساسية لنجاح مشروع المقهى، حيث تهدف إلى وضع هيكل تنظيمي واضح يحدد المهام والمسؤوليات، ويضمن سير العمل بكفاءة وتناغم بين جميع العاملين.</a:t>
            </a:r>
          </a:p>
        </p:txBody>
      </p:sp>
      <p:grpSp>
        <p:nvGrpSpPr>
          <p:cNvPr id="24" name="Group 24"/>
          <p:cNvGrpSpPr/>
          <p:nvPr/>
        </p:nvGrpSpPr>
        <p:grpSpPr>
          <a:xfrm>
            <a:off x="389421" y="6189499"/>
            <a:ext cx="6804244" cy="547031"/>
            <a:chOff x="0" y="0"/>
            <a:chExt cx="2438487" cy="196044"/>
          </a:xfrm>
        </p:grpSpPr>
        <p:sp>
          <p:nvSpPr>
            <p:cNvPr id="25" name="Freeform 25"/>
            <p:cNvSpPr/>
            <p:nvPr/>
          </p:nvSpPr>
          <p:spPr>
            <a:xfrm>
              <a:off x="0" y="0"/>
              <a:ext cx="2438487" cy="196044"/>
            </a:xfrm>
            <a:custGeom>
              <a:avLst/>
              <a:gdLst/>
              <a:ahLst/>
              <a:cxnLst/>
              <a:rect l="l" t="t" r="r" b="b"/>
              <a:pathLst>
                <a:path w="2438487" h="196044">
                  <a:moveTo>
                    <a:pt x="29583" y="0"/>
                  </a:moveTo>
                  <a:lnTo>
                    <a:pt x="2408904" y="0"/>
                  </a:lnTo>
                  <a:cubicBezTo>
                    <a:pt x="2425243" y="0"/>
                    <a:pt x="2438487" y="13245"/>
                    <a:pt x="2438487" y="29583"/>
                  </a:cubicBezTo>
                  <a:lnTo>
                    <a:pt x="2438487" y="166461"/>
                  </a:lnTo>
                  <a:cubicBezTo>
                    <a:pt x="2438487" y="182799"/>
                    <a:pt x="2425243" y="196044"/>
                    <a:pt x="2408904" y="196044"/>
                  </a:cubicBezTo>
                  <a:lnTo>
                    <a:pt x="29583" y="196044"/>
                  </a:lnTo>
                  <a:cubicBezTo>
                    <a:pt x="13245" y="196044"/>
                    <a:pt x="0" y="182799"/>
                    <a:pt x="0" y="166461"/>
                  </a:cubicBezTo>
                  <a:lnTo>
                    <a:pt x="0" y="29583"/>
                  </a:lnTo>
                  <a:cubicBezTo>
                    <a:pt x="0" y="13245"/>
                    <a:pt x="13245" y="0"/>
                    <a:pt x="29583" y="0"/>
                  </a:cubicBezTo>
                  <a:close/>
                </a:path>
              </a:pathLst>
            </a:custGeom>
            <a:solidFill>
              <a:srgbClr val="B5886D"/>
            </a:solidFill>
          </p:spPr>
        </p:sp>
        <p:sp>
          <p:nvSpPr>
            <p:cNvPr id="26" name="TextBox 26"/>
            <p:cNvSpPr txBox="1"/>
            <p:nvPr/>
          </p:nvSpPr>
          <p:spPr>
            <a:xfrm>
              <a:off x="0" y="-28575"/>
              <a:ext cx="2438487" cy="224619"/>
            </a:xfrm>
            <a:prstGeom prst="rect">
              <a:avLst/>
            </a:prstGeom>
          </p:spPr>
          <p:txBody>
            <a:bodyPr lIns="50800" tIns="50800" rIns="50800" bIns="50800" rtlCol="0" anchor="ctr"/>
            <a:lstStyle/>
            <a:p>
              <a:pPr algn="ctr">
                <a:lnSpc>
                  <a:spcPts val="1400"/>
                </a:lnSpc>
              </a:pPr>
              <a:endParaRPr/>
            </a:p>
          </p:txBody>
        </p:sp>
      </p:grpSp>
      <p:sp>
        <p:nvSpPr>
          <p:cNvPr id="27" name="TextBox 27"/>
          <p:cNvSpPr txBox="1"/>
          <p:nvPr/>
        </p:nvSpPr>
        <p:spPr>
          <a:xfrm>
            <a:off x="1108098" y="6154976"/>
            <a:ext cx="5366891"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خطة التوظيف.</a:t>
            </a:r>
          </a:p>
        </p:txBody>
      </p:sp>
      <p:sp>
        <p:nvSpPr>
          <p:cNvPr id="28" name="TextBox 28"/>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28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27045" y="-197648"/>
            <a:ext cx="7532955" cy="440133"/>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377756" y="982923"/>
            <a:ext cx="4254524" cy="3535493"/>
            <a:chOff x="0" y="0"/>
            <a:chExt cx="1524726" cy="1267041"/>
          </a:xfrm>
        </p:grpSpPr>
        <p:sp>
          <p:nvSpPr>
            <p:cNvPr id="6" name="Freeform 6"/>
            <p:cNvSpPr/>
            <p:nvPr/>
          </p:nvSpPr>
          <p:spPr>
            <a:xfrm>
              <a:off x="0" y="0"/>
              <a:ext cx="1524726" cy="1267041"/>
            </a:xfrm>
            <a:custGeom>
              <a:avLst/>
              <a:gdLst/>
              <a:ahLst/>
              <a:cxnLst/>
              <a:rect l="l" t="t" r="r" b="b"/>
              <a:pathLst>
                <a:path w="1524726" h="1267041">
                  <a:moveTo>
                    <a:pt x="47312" y="0"/>
                  </a:moveTo>
                  <a:lnTo>
                    <a:pt x="1477414" y="0"/>
                  </a:lnTo>
                  <a:cubicBezTo>
                    <a:pt x="1489961" y="0"/>
                    <a:pt x="1501995" y="4985"/>
                    <a:pt x="1510868" y="13857"/>
                  </a:cubicBezTo>
                  <a:cubicBezTo>
                    <a:pt x="1519741" y="22730"/>
                    <a:pt x="1524726" y="34764"/>
                    <a:pt x="1524726" y="47312"/>
                  </a:cubicBezTo>
                  <a:lnTo>
                    <a:pt x="1524726" y="1219729"/>
                  </a:lnTo>
                  <a:cubicBezTo>
                    <a:pt x="1524726" y="1245858"/>
                    <a:pt x="1503543" y="1267041"/>
                    <a:pt x="1477414" y="1267041"/>
                  </a:cubicBezTo>
                  <a:lnTo>
                    <a:pt x="47312" y="1267041"/>
                  </a:lnTo>
                  <a:cubicBezTo>
                    <a:pt x="21182" y="1267041"/>
                    <a:pt x="0" y="1245858"/>
                    <a:pt x="0" y="1219729"/>
                  </a:cubicBezTo>
                  <a:lnTo>
                    <a:pt x="0" y="47312"/>
                  </a:lnTo>
                  <a:cubicBezTo>
                    <a:pt x="0" y="21182"/>
                    <a:pt x="21182" y="0"/>
                    <a:pt x="47312" y="0"/>
                  </a:cubicBezTo>
                  <a:close/>
                </a:path>
              </a:pathLst>
            </a:custGeom>
            <a:solidFill>
              <a:srgbClr val="AB5B38"/>
            </a:solidFill>
          </p:spPr>
        </p:sp>
        <p:sp>
          <p:nvSpPr>
            <p:cNvPr id="7" name="TextBox 7"/>
            <p:cNvSpPr txBox="1"/>
            <p:nvPr/>
          </p:nvSpPr>
          <p:spPr>
            <a:xfrm>
              <a:off x="0" y="-28575"/>
              <a:ext cx="1524726" cy="1295616"/>
            </a:xfrm>
            <a:prstGeom prst="rect">
              <a:avLst/>
            </a:prstGeom>
          </p:spPr>
          <p:txBody>
            <a:bodyPr lIns="50800" tIns="50800" rIns="50800" bIns="50800" rtlCol="0" anchor="ctr"/>
            <a:lstStyle/>
            <a:p>
              <a:pPr algn="ctr">
                <a:lnSpc>
                  <a:spcPts val="1400"/>
                </a:lnSpc>
              </a:pPr>
              <a:endParaRPr/>
            </a:p>
          </p:txBody>
        </p:sp>
      </p:grpSp>
      <p:grpSp>
        <p:nvGrpSpPr>
          <p:cNvPr id="8" name="Group 8"/>
          <p:cNvGrpSpPr/>
          <p:nvPr/>
        </p:nvGrpSpPr>
        <p:grpSpPr>
          <a:xfrm>
            <a:off x="-7898" y="10649684"/>
            <a:ext cx="7551750" cy="283491"/>
            <a:chOff x="0" y="0"/>
            <a:chExt cx="2899236" cy="173904"/>
          </a:xfrm>
        </p:grpSpPr>
        <p:sp>
          <p:nvSpPr>
            <p:cNvPr id="9" name="Freeform 9"/>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10" name="TextBox 10"/>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sp>
        <p:nvSpPr>
          <p:cNvPr id="11" name="Freeform 11"/>
          <p:cNvSpPr/>
          <p:nvPr/>
        </p:nvSpPr>
        <p:spPr>
          <a:xfrm>
            <a:off x="4985667" y="242484"/>
            <a:ext cx="2545224" cy="4275931"/>
          </a:xfrm>
          <a:custGeom>
            <a:avLst/>
            <a:gdLst/>
            <a:ahLst/>
            <a:cxnLst/>
            <a:rect l="l" t="t" r="r" b="b"/>
            <a:pathLst>
              <a:path w="3083373" h="4275931">
                <a:moveTo>
                  <a:pt x="0" y="0"/>
                </a:moveTo>
                <a:lnTo>
                  <a:pt x="3083373" y="0"/>
                </a:lnTo>
                <a:lnTo>
                  <a:pt x="3083373" y="4275932"/>
                </a:lnTo>
                <a:lnTo>
                  <a:pt x="0" y="4275932"/>
                </a:lnTo>
                <a:lnTo>
                  <a:pt x="0" y="0"/>
                </a:lnTo>
                <a:close/>
              </a:path>
            </a:pathLst>
          </a:custGeom>
          <a:blipFill>
            <a:blip r:embed="rId2"/>
            <a:stretch>
              <a:fillRect l="-14585" t="-1062" b="-1062"/>
            </a:stretch>
          </a:blipFill>
        </p:spPr>
      </p:sp>
      <p:sp>
        <p:nvSpPr>
          <p:cNvPr id="12" name="TextBox 12"/>
          <p:cNvSpPr txBox="1"/>
          <p:nvPr/>
        </p:nvSpPr>
        <p:spPr>
          <a:xfrm>
            <a:off x="711064" y="396298"/>
            <a:ext cx="3587909" cy="444627"/>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الهيكل التنظيمي للمقهى</a:t>
            </a:r>
          </a:p>
        </p:txBody>
      </p:sp>
      <p:sp>
        <p:nvSpPr>
          <p:cNvPr id="13" name="TextBox 13"/>
          <p:cNvSpPr txBox="1"/>
          <p:nvPr/>
        </p:nvSpPr>
        <p:spPr>
          <a:xfrm>
            <a:off x="529870" y="1125343"/>
            <a:ext cx="3950297" cy="3081147"/>
          </a:xfrm>
          <a:prstGeom prst="rect">
            <a:avLst/>
          </a:prstGeom>
        </p:spPr>
        <p:txBody>
          <a:bodyPr lIns="0" tIns="0" rIns="0" bIns="0" rtlCol="0" anchor="t">
            <a:spAutoFit/>
          </a:bodyPr>
          <a:lstStyle/>
          <a:p>
            <a:pPr algn="ctr" rtl="1">
              <a:lnSpc>
                <a:spcPts val="3024"/>
              </a:lnSpc>
            </a:pPr>
            <a:r>
              <a:rPr lang="ar-EG" sz="1800" b="1">
                <a:solidFill>
                  <a:srgbClr val="FEF6EE"/>
                </a:solidFill>
                <a:latin typeface="29LT Bukra Wide Bold"/>
                <a:ea typeface="29LT Bukra Wide Bold"/>
                <a:cs typeface="29LT Bukra Wide Bold"/>
                <a:sym typeface="29LT Bukra Wide Bold"/>
                <a:rtl/>
              </a:rPr>
              <a:t>يتم تصميم الهيكل التنظيمي بحيث يشمل الأقسام الرئيسية التالية:</a:t>
            </a:r>
          </a:p>
          <a:p>
            <a:pPr algn="ctr" rtl="1">
              <a:lnSpc>
                <a:spcPts val="3024"/>
              </a:lnSpc>
            </a:pPr>
            <a:r>
              <a:rPr lang="ar-EG" sz="1800" b="1">
                <a:solidFill>
                  <a:srgbClr val="FEF6EE"/>
                </a:solidFill>
                <a:latin typeface="29LT Bukra Wide Bold"/>
                <a:ea typeface="29LT Bukra Wide Bold"/>
                <a:cs typeface="29LT Bukra Wide Bold"/>
                <a:sym typeface="29LT Bukra Wide Bold"/>
                <a:rtl/>
              </a:rPr>
              <a:t>الإدارة العليا.</a:t>
            </a:r>
          </a:p>
          <a:p>
            <a:pPr algn="ctr" rtl="1">
              <a:lnSpc>
                <a:spcPts val="3024"/>
              </a:lnSpc>
            </a:pPr>
            <a:r>
              <a:rPr lang="ar-EG" sz="1800" b="1">
                <a:solidFill>
                  <a:srgbClr val="FEF6EE"/>
                </a:solidFill>
                <a:latin typeface="29LT Bukra Wide Bold"/>
                <a:ea typeface="29LT Bukra Wide Bold"/>
                <a:cs typeface="29LT Bukra Wide Bold"/>
                <a:sym typeface="29LT Bukra Wide Bold"/>
                <a:rtl/>
              </a:rPr>
              <a:t>قسم العمليات.</a:t>
            </a:r>
          </a:p>
          <a:p>
            <a:pPr algn="ctr" rtl="1">
              <a:lnSpc>
                <a:spcPts val="3024"/>
              </a:lnSpc>
            </a:pPr>
            <a:r>
              <a:rPr lang="ar-EG" sz="1800" b="1">
                <a:solidFill>
                  <a:srgbClr val="FEF6EE"/>
                </a:solidFill>
                <a:latin typeface="29LT Bukra Wide Bold"/>
                <a:ea typeface="29LT Bukra Wide Bold"/>
                <a:cs typeface="29LT Bukra Wide Bold"/>
                <a:sym typeface="29LT Bukra Wide Bold"/>
                <a:rtl/>
              </a:rPr>
              <a:t>قسم التسويق والمبيعات.</a:t>
            </a:r>
          </a:p>
          <a:p>
            <a:pPr algn="ctr" rtl="1">
              <a:lnSpc>
                <a:spcPts val="3024"/>
              </a:lnSpc>
            </a:pPr>
            <a:r>
              <a:rPr lang="ar-EG" sz="1800" b="1">
                <a:solidFill>
                  <a:srgbClr val="FEF6EE"/>
                </a:solidFill>
                <a:latin typeface="29LT Bukra Wide Bold"/>
                <a:ea typeface="29LT Bukra Wide Bold"/>
                <a:cs typeface="29LT Bukra Wide Bold"/>
                <a:sym typeface="29LT Bukra Wide Bold"/>
                <a:rtl/>
              </a:rPr>
              <a:t>قسم المالية.</a:t>
            </a:r>
          </a:p>
          <a:p>
            <a:pPr algn="ctr" rtl="1">
              <a:lnSpc>
                <a:spcPts val="3024"/>
              </a:lnSpc>
            </a:pPr>
            <a:r>
              <a:rPr lang="ar-EG" sz="1800" b="1">
                <a:solidFill>
                  <a:srgbClr val="FEF6EE"/>
                </a:solidFill>
                <a:latin typeface="29LT Bukra Wide Bold"/>
                <a:ea typeface="29LT Bukra Wide Bold"/>
                <a:cs typeface="29LT Bukra Wide Bold"/>
                <a:sym typeface="29LT Bukra Wide Bold"/>
                <a:rtl/>
              </a:rPr>
              <a:t>قسم الصيانة والدعم الفني.</a:t>
            </a:r>
          </a:p>
        </p:txBody>
      </p:sp>
      <p:grpSp>
        <p:nvGrpSpPr>
          <p:cNvPr id="14" name="Group 14"/>
          <p:cNvGrpSpPr/>
          <p:nvPr/>
        </p:nvGrpSpPr>
        <p:grpSpPr>
          <a:xfrm>
            <a:off x="434389" y="4726170"/>
            <a:ext cx="6804487" cy="1098834"/>
            <a:chOff x="0" y="0"/>
            <a:chExt cx="2438575" cy="393797"/>
          </a:xfrm>
        </p:grpSpPr>
        <p:sp>
          <p:nvSpPr>
            <p:cNvPr id="15" name="Freeform 15"/>
            <p:cNvSpPr/>
            <p:nvPr/>
          </p:nvSpPr>
          <p:spPr>
            <a:xfrm>
              <a:off x="0" y="0"/>
              <a:ext cx="2438575" cy="393797"/>
            </a:xfrm>
            <a:custGeom>
              <a:avLst/>
              <a:gdLst/>
              <a:ahLst/>
              <a:cxnLst/>
              <a:rect l="l" t="t" r="r" b="b"/>
              <a:pathLst>
                <a:path w="2438575" h="393797">
                  <a:moveTo>
                    <a:pt x="29582" y="0"/>
                  </a:moveTo>
                  <a:lnTo>
                    <a:pt x="2408993" y="0"/>
                  </a:lnTo>
                  <a:cubicBezTo>
                    <a:pt x="2416838" y="0"/>
                    <a:pt x="2424362" y="3117"/>
                    <a:pt x="2429910" y="8664"/>
                  </a:cubicBezTo>
                  <a:cubicBezTo>
                    <a:pt x="2435458" y="14212"/>
                    <a:pt x="2438575" y="21736"/>
                    <a:pt x="2438575" y="29582"/>
                  </a:cubicBezTo>
                  <a:lnTo>
                    <a:pt x="2438575" y="364215"/>
                  </a:lnTo>
                  <a:cubicBezTo>
                    <a:pt x="2438575" y="372061"/>
                    <a:pt x="2435458" y="379585"/>
                    <a:pt x="2429910" y="385133"/>
                  </a:cubicBezTo>
                  <a:cubicBezTo>
                    <a:pt x="2424362" y="390681"/>
                    <a:pt x="2416838" y="393797"/>
                    <a:pt x="2408993" y="393797"/>
                  </a:cubicBezTo>
                  <a:lnTo>
                    <a:pt x="29582" y="393797"/>
                  </a:lnTo>
                  <a:cubicBezTo>
                    <a:pt x="21736" y="393797"/>
                    <a:pt x="14212" y="390681"/>
                    <a:pt x="8664" y="385133"/>
                  </a:cubicBezTo>
                  <a:cubicBezTo>
                    <a:pt x="3117" y="379585"/>
                    <a:pt x="0" y="372061"/>
                    <a:pt x="0" y="364215"/>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6" name="TextBox 16"/>
            <p:cNvSpPr txBox="1"/>
            <p:nvPr/>
          </p:nvSpPr>
          <p:spPr>
            <a:xfrm>
              <a:off x="0" y="-28575"/>
              <a:ext cx="2438575" cy="422372"/>
            </a:xfrm>
            <a:prstGeom prst="rect">
              <a:avLst/>
            </a:prstGeom>
          </p:spPr>
          <p:txBody>
            <a:bodyPr lIns="50800" tIns="50800" rIns="50800" bIns="50800" rtlCol="0" anchor="ctr"/>
            <a:lstStyle/>
            <a:p>
              <a:pPr algn="ctr">
                <a:lnSpc>
                  <a:spcPts val="1400"/>
                </a:lnSpc>
              </a:pPr>
              <a:endParaRPr/>
            </a:p>
          </p:txBody>
        </p:sp>
      </p:grpSp>
      <p:sp>
        <p:nvSpPr>
          <p:cNvPr id="17" name="TextBox 17"/>
          <p:cNvSpPr txBox="1"/>
          <p:nvPr/>
        </p:nvSpPr>
        <p:spPr>
          <a:xfrm>
            <a:off x="1156299" y="4671120"/>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الإدارة العليا</a:t>
            </a:r>
          </a:p>
        </p:txBody>
      </p:sp>
      <p:sp>
        <p:nvSpPr>
          <p:cNvPr id="18" name="TextBox 18"/>
          <p:cNvSpPr txBox="1"/>
          <p:nvPr/>
        </p:nvSpPr>
        <p:spPr>
          <a:xfrm>
            <a:off x="564083" y="5143966"/>
            <a:ext cx="6660695" cy="52412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تشمل المدير العام الذي يشرف على جميع العمليات ويتخذ القرارات الاستراتيجية.</a:t>
            </a:r>
          </a:p>
        </p:txBody>
      </p:sp>
      <p:grpSp>
        <p:nvGrpSpPr>
          <p:cNvPr id="19" name="Group 19"/>
          <p:cNvGrpSpPr/>
          <p:nvPr/>
        </p:nvGrpSpPr>
        <p:grpSpPr>
          <a:xfrm>
            <a:off x="434389" y="5979260"/>
            <a:ext cx="6804487" cy="1002220"/>
            <a:chOff x="0" y="0"/>
            <a:chExt cx="2438575" cy="359173"/>
          </a:xfrm>
        </p:grpSpPr>
        <p:sp>
          <p:nvSpPr>
            <p:cNvPr id="20" name="Freeform 20"/>
            <p:cNvSpPr/>
            <p:nvPr/>
          </p:nvSpPr>
          <p:spPr>
            <a:xfrm>
              <a:off x="0" y="0"/>
              <a:ext cx="2438575" cy="359173"/>
            </a:xfrm>
            <a:custGeom>
              <a:avLst/>
              <a:gdLst/>
              <a:ahLst/>
              <a:cxnLst/>
              <a:rect l="l" t="t" r="r" b="b"/>
              <a:pathLst>
                <a:path w="2438575" h="359173">
                  <a:moveTo>
                    <a:pt x="29582" y="0"/>
                  </a:moveTo>
                  <a:lnTo>
                    <a:pt x="2408993" y="0"/>
                  </a:lnTo>
                  <a:cubicBezTo>
                    <a:pt x="2416838" y="0"/>
                    <a:pt x="2424362" y="3117"/>
                    <a:pt x="2429910" y="8664"/>
                  </a:cubicBezTo>
                  <a:cubicBezTo>
                    <a:pt x="2435458" y="14212"/>
                    <a:pt x="2438575" y="21736"/>
                    <a:pt x="2438575" y="29582"/>
                  </a:cubicBezTo>
                  <a:lnTo>
                    <a:pt x="2438575" y="329591"/>
                  </a:lnTo>
                  <a:cubicBezTo>
                    <a:pt x="2438575" y="337437"/>
                    <a:pt x="2435458" y="344961"/>
                    <a:pt x="2429910" y="350509"/>
                  </a:cubicBezTo>
                  <a:cubicBezTo>
                    <a:pt x="2424362" y="356056"/>
                    <a:pt x="2416838" y="359173"/>
                    <a:pt x="2408993" y="359173"/>
                  </a:cubicBezTo>
                  <a:lnTo>
                    <a:pt x="29582" y="359173"/>
                  </a:lnTo>
                  <a:cubicBezTo>
                    <a:pt x="21736" y="359173"/>
                    <a:pt x="14212" y="356056"/>
                    <a:pt x="8664" y="350509"/>
                  </a:cubicBezTo>
                  <a:cubicBezTo>
                    <a:pt x="3117" y="344961"/>
                    <a:pt x="0" y="337437"/>
                    <a:pt x="0" y="329591"/>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21" name="TextBox 21"/>
            <p:cNvSpPr txBox="1"/>
            <p:nvPr/>
          </p:nvSpPr>
          <p:spPr>
            <a:xfrm>
              <a:off x="0" y="-28575"/>
              <a:ext cx="2438575" cy="387748"/>
            </a:xfrm>
            <a:prstGeom prst="rect">
              <a:avLst/>
            </a:prstGeom>
          </p:spPr>
          <p:txBody>
            <a:bodyPr lIns="50800" tIns="50800" rIns="50800" bIns="50800" rtlCol="0" anchor="ctr"/>
            <a:lstStyle/>
            <a:p>
              <a:pPr algn="ctr">
                <a:lnSpc>
                  <a:spcPts val="1400"/>
                </a:lnSpc>
              </a:pPr>
              <a:endParaRPr/>
            </a:p>
          </p:txBody>
        </p:sp>
      </p:grpSp>
      <p:sp>
        <p:nvSpPr>
          <p:cNvPr id="22" name="TextBox 22"/>
          <p:cNvSpPr txBox="1"/>
          <p:nvPr/>
        </p:nvSpPr>
        <p:spPr>
          <a:xfrm>
            <a:off x="1156299" y="5939304"/>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قسم العمليات</a:t>
            </a:r>
          </a:p>
        </p:txBody>
      </p:sp>
      <p:sp>
        <p:nvSpPr>
          <p:cNvPr id="23" name="TextBox 23"/>
          <p:cNvSpPr txBox="1"/>
          <p:nvPr/>
        </p:nvSpPr>
        <p:spPr>
          <a:xfrm>
            <a:off x="592278" y="6320047"/>
            <a:ext cx="6660695" cy="52412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مسؤول عن إدارة التشغيل اليومي للمقهى، ويشمل مشرفي الباريستا وموظفي الخدمة.</a:t>
            </a:r>
          </a:p>
        </p:txBody>
      </p:sp>
      <p:grpSp>
        <p:nvGrpSpPr>
          <p:cNvPr id="24" name="Group 24"/>
          <p:cNvGrpSpPr/>
          <p:nvPr/>
        </p:nvGrpSpPr>
        <p:grpSpPr>
          <a:xfrm>
            <a:off x="434389" y="7135737"/>
            <a:ext cx="6804487" cy="870044"/>
            <a:chOff x="0" y="0"/>
            <a:chExt cx="2438575" cy="311804"/>
          </a:xfrm>
        </p:grpSpPr>
        <p:sp>
          <p:nvSpPr>
            <p:cNvPr id="25" name="Freeform 25"/>
            <p:cNvSpPr/>
            <p:nvPr/>
          </p:nvSpPr>
          <p:spPr>
            <a:xfrm>
              <a:off x="0" y="0"/>
              <a:ext cx="2438575" cy="311804"/>
            </a:xfrm>
            <a:custGeom>
              <a:avLst/>
              <a:gdLst/>
              <a:ahLst/>
              <a:cxnLst/>
              <a:rect l="l" t="t" r="r" b="b"/>
              <a:pathLst>
                <a:path w="2438575" h="311804">
                  <a:moveTo>
                    <a:pt x="29582" y="0"/>
                  </a:moveTo>
                  <a:lnTo>
                    <a:pt x="2408993" y="0"/>
                  </a:lnTo>
                  <a:cubicBezTo>
                    <a:pt x="2416838" y="0"/>
                    <a:pt x="2424362" y="3117"/>
                    <a:pt x="2429910" y="8664"/>
                  </a:cubicBezTo>
                  <a:cubicBezTo>
                    <a:pt x="2435458" y="14212"/>
                    <a:pt x="2438575" y="21736"/>
                    <a:pt x="2438575" y="29582"/>
                  </a:cubicBezTo>
                  <a:lnTo>
                    <a:pt x="2438575" y="282222"/>
                  </a:lnTo>
                  <a:cubicBezTo>
                    <a:pt x="2438575" y="290068"/>
                    <a:pt x="2435458" y="297592"/>
                    <a:pt x="2429910" y="303140"/>
                  </a:cubicBezTo>
                  <a:cubicBezTo>
                    <a:pt x="2424362" y="308688"/>
                    <a:pt x="2416838" y="311804"/>
                    <a:pt x="2408993" y="311804"/>
                  </a:cubicBezTo>
                  <a:lnTo>
                    <a:pt x="29582" y="311804"/>
                  </a:lnTo>
                  <a:cubicBezTo>
                    <a:pt x="21736" y="311804"/>
                    <a:pt x="14212" y="308688"/>
                    <a:pt x="8664" y="303140"/>
                  </a:cubicBezTo>
                  <a:cubicBezTo>
                    <a:pt x="3117" y="297592"/>
                    <a:pt x="0" y="290068"/>
                    <a:pt x="0" y="282222"/>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26" name="TextBox 26"/>
            <p:cNvSpPr txBox="1"/>
            <p:nvPr/>
          </p:nvSpPr>
          <p:spPr>
            <a:xfrm>
              <a:off x="0" y="-28575"/>
              <a:ext cx="2438575" cy="340379"/>
            </a:xfrm>
            <a:prstGeom prst="rect">
              <a:avLst/>
            </a:prstGeom>
          </p:spPr>
          <p:txBody>
            <a:bodyPr lIns="50800" tIns="50800" rIns="50800" bIns="50800" rtlCol="0" anchor="ctr"/>
            <a:lstStyle/>
            <a:p>
              <a:pPr algn="ctr">
                <a:lnSpc>
                  <a:spcPts val="1400"/>
                </a:lnSpc>
              </a:pPr>
              <a:endParaRPr/>
            </a:p>
          </p:txBody>
        </p:sp>
      </p:grpSp>
      <p:sp>
        <p:nvSpPr>
          <p:cNvPr id="27" name="TextBox 27"/>
          <p:cNvSpPr txBox="1"/>
          <p:nvPr/>
        </p:nvSpPr>
        <p:spPr>
          <a:xfrm>
            <a:off x="1156299" y="7084399"/>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قسم التسويق والمبيعات</a:t>
            </a:r>
          </a:p>
        </p:txBody>
      </p:sp>
      <p:sp>
        <p:nvSpPr>
          <p:cNvPr id="28" name="TextBox 28"/>
          <p:cNvSpPr txBox="1"/>
          <p:nvPr/>
        </p:nvSpPr>
        <p:spPr>
          <a:xfrm>
            <a:off x="564083" y="7557245"/>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مسؤول عن تنفيذ استراتيجيات التسويق وجذب العملاء.</a:t>
            </a:r>
          </a:p>
        </p:txBody>
      </p:sp>
      <p:grpSp>
        <p:nvGrpSpPr>
          <p:cNvPr id="29" name="Group 29"/>
          <p:cNvGrpSpPr/>
          <p:nvPr/>
        </p:nvGrpSpPr>
        <p:grpSpPr>
          <a:xfrm>
            <a:off x="434389" y="8160037"/>
            <a:ext cx="6804487" cy="863019"/>
            <a:chOff x="0" y="0"/>
            <a:chExt cx="2438575" cy="309286"/>
          </a:xfrm>
        </p:grpSpPr>
        <p:sp>
          <p:nvSpPr>
            <p:cNvPr id="30" name="Freeform 30"/>
            <p:cNvSpPr/>
            <p:nvPr/>
          </p:nvSpPr>
          <p:spPr>
            <a:xfrm>
              <a:off x="0" y="0"/>
              <a:ext cx="2438575" cy="309286"/>
            </a:xfrm>
            <a:custGeom>
              <a:avLst/>
              <a:gdLst/>
              <a:ahLst/>
              <a:cxnLst/>
              <a:rect l="l" t="t" r="r" b="b"/>
              <a:pathLst>
                <a:path w="2438575" h="309286">
                  <a:moveTo>
                    <a:pt x="29582" y="0"/>
                  </a:moveTo>
                  <a:lnTo>
                    <a:pt x="2408993" y="0"/>
                  </a:lnTo>
                  <a:cubicBezTo>
                    <a:pt x="2416838" y="0"/>
                    <a:pt x="2424362" y="3117"/>
                    <a:pt x="2429910" y="8664"/>
                  </a:cubicBezTo>
                  <a:cubicBezTo>
                    <a:pt x="2435458" y="14212"/>
                    <a:pt x="2438575" y="21736"/>
                    <a:pt x="2438575" y="29582"/>
                  </a:cubicBezTo>
                  <a:lnTo>
                    <a:pt x="2438575" y="279705"/>
                  </a:lnTo>
                  <a:cubicBezTo>
                    <a:pt x="2438575" y="287550"/>
                    <a:pt x="2435458" y="295074"/>
                    <a:pt x="2429910" y="300622"/>
                  </a:cubicBezTo>
                  <a:cubicBezTo>
                    <a:pt x="2424362" y="306170"/>
                    <a:pt x="2416838" y="309286"/>
                    <a:pt x="2408993" y="309286"/>
                  </a:cubicBezTo>
                  <a:lnTo>
                    <a:pt x="29582" y="309286"/>
                  </a:lnTo>
                  <a:cubicBezTo>
                    <a:pt x="21736" y="309286"/>
                    <a:pt x="14212" y="306170"/>
                    <a:pt x="8664" y="300622"/>
                  </a:cubicBezTo>
                  <a:cubicBezTo>
                    <a:pt x="3117" y="295074"/>
                    <a:pt x="0" y="287550"/>
                    <a:pt x="0" y="279705"/>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31" name="TextBox 31"/>
            <p:cNvSpPr txBox="1"/>
            <p:nvPr/>
          </p:nvSpPr>
          <p:spPr>
            <a:xfrm>
              <a:off x="0" y="-28575"/>
              <a:ext cx="2438575" cy="337861"/>
            </a:xfrm>
            <a:prstGeom prst="rect">
              <a:avLst/>
            </a:prstGeom>
          </p:spPr>
          <p:txBody>
            <a:bodyPr lIns="50800" tIns="50800" rIns="50800" bIns="50800" rtlCol="0" anchor="ctr"/>
            <a:lstStyle/>
            <a:p>
              <a:pPr algn="ctr">
                <a:lnSpc>
                  <a:spcPts val="1400"/>
                </a:lnSpc>
              </a:pPr>
              <a:endParaRPr/>
            </a:p>
          </p:txBody>
        </p:sp>
      </p:grpSp>
      <p:sp>
        <p:nvSpPr>
          <p:cNvPr id="32" name="TextBox 32"/>
          <p:cNvSpPr txBox="1"/>
          <p:nvPr/>
        </p:nvSpPr>
        <p:spPr>
          <a:xfrm>
            <a:off x="1156299" y="8087794"/>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قسم المالية</a:t>
            </a:r>
          </a:p>
        </p:txBody>
      </p:sp>
      <p:sp>
        <p:nvSpPr>
          <p:cNvPr id="33" name="TextBox 33"/>
          <p:cNvSpPr txBox="1"/>
          <p:nvPr/>
        </p:nvSpPr>
        <p:spPr>
          <a:xfrm>
            <a:off x="564083" y="8560639"/>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يتولى متابعة الحسابات، الرواتب، والمصروفات.</a:t>
            </a:r>
          </a:p>
        </p:txBody>
      </p:sp>
      <p:grpSp>
        <p:nvGrpSpPr>
          <p:cNvPr id="34" name="Group 34"/>
          <p:cNvGrpSpPr/>
          <p:nvPr/>
        </p:nvGrpSpPr>
        <p:grpSpPr>
          <a:xfrm>
            <a:off x="434389" y="9177312"/>
            <a:ext cx="6804487" cy="863019"/>
            <a:chOff x="0" y="0"/>
            <a:chExt cx="2438575" cy="309286"/>
          </a:xfrm>
        </p:grpSpPr>
        <p:sp>
          <p:nvSpPr>
            <p:cNvPr id="35" name="Freeform 35"/>
            <p:cNvSpPr/>
            <p:nvPr/>
          </p:nvSpPr>
          <p:spPr>
            <a:xfrm>
              <a:off x="0" y="0"/>
              <a:ext cx="2438575" cy="309286"/>
            </a:xfrm>
            <a:custGeom>
              <a:avLst/>
              <a:gdLst/>
              <a:ahLst/>
              <a:cxnLst/>
              <a:rect l="l" t="t" r="r" b="b"/>
              <a:pathLst>
                <a:path w="2438575" h="309286">
                  <a:moveTo>
                    <a:pt x="29582" y="0"/>
                  </a:moveTo>
                  <a:lnTo>
                    <a:pt x="2408993" y="0"/>
                  </a:lnTo>
                  <a:cubicBezTo>
                    <a:pt x="2416838" y="0"/>
                    <a:pt x="2424362" y="3117"/>
                    <a:pt x="2429910" y="8664"/>
                  </a:cubicBezTo>
                  <a:cubicBezTo>
                    <a:pt x="2435458" y="14212"/>
                    <a:pt x="2438575" y="21736"/>
                    <a:pt x="2438575" y="29582"/>
                  </a:cubicBezTo>
                  <a:lnTo>
                    <a:pt x="2438575" y="279705"/>
                  </a:lnTo>
                  <a:cubicBezTo>
                    <a:pt x="2438575" y="287550"/>
                    <a:pt x="2435458" y="295074"/>
                    <a:pt x="2429910" y="300622"/>
                  </a:cubicBezTo>
                  <a:cubicBezTo>
                    <a:pt x="2424362" y="306170"/>
                    <a:pt x="2416838" y="309286"/>
                    <a:pt x="2408993" y="309286"/>
                  </a:cubicBezTo>
                  <a:lnTo>
                    <a:pt x="29582" y="309286"/>
                  </a:lnTo>
                  <a:cubicBezTo>
                    <a:pt x="21736" y="309286"/>
                    <a:pt x="14212" y="306170"/>
                    <a:pt x="8664" y="300622"/>
                  </a:cubicBezTo>
                  <a:cubicBezTo>
                    <a:pt x="3117" y="295074"/>
                    <a:pt x="0" y="287550"/>
                    <a:pt x="0" y="279705"/>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36" name="TextBox 36"/>
            <p:cNvSpPr txBox="1"/>
            <p:nvPr/>
          </p:nvSpPr>
          <p:spPr>
            <a:xfrm>
              <a:off x="0" y="-28575"/>
              <a:ext cx="2438575" cy="337861"/>
            </a:xfrm>
            <a:prstGeom prst="rect">
              <a:avLst/>
            </a:prstGeom>
          </p:spPr>
          <p:txBody>
            <a:bodyPr lIns="50800" tIns="50800" rIns="50800" bIns="50800" rtlCol="0" anchor="ctr"/>
            <a:lstStyle/>
            <a:p>
              <a:pPr algn="ctr">
                <a:lnSpc>
                  <a:spcPts val="1400"/>
                </a:lnSpc>
              </a:pPr>
              <a:endParaRPr/>
            </a:p>
          </p:txBody>
        </p:sp>
      </p:grpSp>
      <p:sp>
        <p:nvSpPr>
          <p:cNvPr id="37" name="TextBox 37"/>
          <p:cNvSpPr txBox="1"/>
          <p:nvPr/>
        </p:nvSpPr>
        <p:spPr>
          <a:xfrm>
            <a:off x="1184495" y="9122262"/>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قسم الصيانة والدعم الفني</a:t>
            </a:r>
          </a:p>
        </p:txBody>
      </p:sp>
      <p:sp>
        <p:nvSpPr>
          <p:cNvPr id="38" name="TextBox 38"/>
          <p:cNvSpPr txBox="1"/>
          <p:nvPr/>
        </p:nvSpPr>
        <p:spPr>
          <a:xfrm>
            <a:off x="592278" y="9595108"/>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مسؤول عن صيانة المعدات وضمان استمرارية العمل.</a:t>
            </a:r>
          </a:p>
        </p:txBody>
      </p:sp>
      <p:sp>
        <p:nvSpPr>
          <p:cNvPr id="39" name="TextBox 39"/>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29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40224" y="-116257"/>
            <a:ext cx="7600224" cy="291528"/>
            <a:chOff x="8036" y="-2982"/>
            <a:chExt cx="2731784" cy="176784"/>
          </a:xfrm>
        </p:grpSpPr>
        <p:sp>
          <p:nvSpPr>
            <p:cNvPr id="3" name="Freeform 3"/>
            <p:cNvSpPr/>
            <p:nvPr/>
          </p:nvSpPr>
          <p:spPr>
            <a:xfrm>
              <a:off x="8036" y="48205"/>
              <a:ext cx="2731784" cy="125597"/>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8036" y="-2982"/>
              <a:ext cx="2731784" cy="176784"/>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377756" y="982923"/>
            <a:ext cx="4254524" cy="3223567"/>
            <a:chOff x="0" y="0"/>
            <a:chExt cx="1524726" cy="1155254"/>
          </a:xfrm>
        </p:grpSpPr>
        <p:sp>
          <p:nvSpPr>
            <p:cNvPr id="6" name="Freeform 6"/>
            <p:cNvSpPr/>
            <p:nvPr/>
          </p:nvSpPr>
          <p:spPr>
            <a:xfrm>
              <a:off x="0" y="0"/>
              <a:ext cx="1524726" cy="1155254"/>
            </a:xfrm>
            <a:custGeom>
              <a:avLst/>
              <a:gdLst/>
              <a:ahLst/>
              <a:cxnLst/>
              <a:rect l="l" t="t" r="r" b="b"/>
              <a:pathLst>
                <a:path w="1524726" h="1155254">
                  <a:moveTo>
                    <a:pt x="47312" y="0"/>
                  </a:moveTo>
                  <a:lnTo>
                    <a:pt x="1477414" y="0"/>
                  </a:lnTo>
                  <a:cubicBezTo>
                    <a:pt x="1489961" y="0"/>
                    <a:pt x="1501995" y="4985"/>
                    <a:pt x="1510868" y="13857"/>
                  </a:cubicBezTo>
                  <a:cubicBezTo>
                    <a:pt x="1519741" y="22730"/>
                    <a:pt x="1524726" y="34764"/>
                    <a:pt x="1524726" y="47312"/>
                  </a:cubicBezTo>
                  <a:lnTo>
                    <a:pt x="1524726" y="1107942"/>
                  </a:lnTo>
                  <a:cubicBezTo>
                    <a:pt x="1524726" y="1134071"/>
                    <a:pt x="1503543" y="1155254"/>
                    <a:pt x="1477414" y="1155254"/>
                  </a:cubicBezTo>
                  <a:lnTo>
                    <a:pt x="47312" y="1155254"/>
                  </a:lnTo>
                  <a:cubicBezTo>
                    <a:pt x="21182" y="1155254"/>
                    <a:pt x="0" y="1134071"/>
                    <a:pt x="0" y="1107942"/>
                  </a:cubicBezTo>
                  <a:lnTo>
                    <a:pt x="0" y="47312"/>
                  </a:lnTo>
                  <a:cubicBezTo>
                    <a:pt x="0" y="21182"/>
                    <a:pt x="21182" y="0"/>
                    <a:pt x="47312" y="0"/>
                  </a:cubicBezTo>
                  <a:close/>
                </a:path>
              </a:pathLst>
            </a:custGeom>
            <a:solidFill>
              <a:srgbClr val="AB5B38"/>
            </a:solidFill>
          </p:spPr>
        </p:sp>
        <p:sp>
          <p:nvSpPr>
            <p:cNvPr id="7" name="TextBox 7"/>
            <p:cNvSpPr txBox="1"/>
            <p:nvPr/>
          </p:nvSpPr>
          <p:spPr>
            <a:xfrm>
              <a:off x="0" y="-28575"/>
              <a:ext cx="1524726" cy="1183829"/>
            </a:xfrm>
            <a:prstGeom prst="rect">
              <a:avLst/>
            </a:prstGeom>
          </p:spPr>
          <p:txBody>
            <a:bodyPr lIns="50800" tIns="50800" rIns="50800" bIns="50800" rtlCol="0" anchor="ctr"/>
            <a:lstStyle/>
            <a:p>
              <a:pPr algn="ctr">
                <a:lnSpc>
                  <a:spcPts val="1400"/>
                </a:lnSpc>
              </a:pPr>
              <a:endParaRPr/>
            </a:p>
          </p:txBody>
        </p:sp>
      </p:grpSp>
      <p:grpSp>
        <p:nvGrpSpPr>
          <p:cNvPr id="8" name="Group 8"/>
          <p:cNvGrpSpPr/>
          <p:nvPr/>
        </p:nvGrpSpPr>
        <p:grpSpPr>
          <a:xfrm>
            <a:off x="-52744" y="10470340"/>
            <a:ext cx="7619019" cy="283491"/>
            <a:chOff x="0" y="0"/>
            <a:chExt cx="2899236" cy="173904"/>
          </a:xfrm>
        </p:grpSpPr>
        <p:sp>
          <p:nvSpPr>
            <p:cNvPr id="9" name="Freeform 9"/>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10" name="TextBox 10"/>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grpSp>
        <p:nvGrpSpPr>
          <p:cNvPr id="11" name="Group 11"/>
          <p:cNvGrpSpPr/>
          <p:nvPr/>
        </p:nvGrpSpPr>
        <p:grpSpPr>
          <a:xfrm>
            <a:off x="391854" y="4386340"/>
            <a:ext cx="6804487" cy="1098834"/>
            <a:chOff x="0" y="0"/>
            <a:chExt cx="2438575" cy="393797"/>
          </a:xfrm>
        </p:grpSpPr>
        <p:sp>
          <p:nvSpPr>
            <p:cNvPr id="12" name="Freeform 12"/>
            <p:cNvSpPr/>
            <p:nvPr/>
          </p:nvSpPr>
          <p:spPr>
            <a:xfrm>
              <a:off x="0" y="0"/>
              <a:ext cx="2438575" cy="393797"/>
            </a:xfrm>
            <a:custGeom>
              <a:avLst/>
              <a:gdLst/>
              <a:ahLst/>
              <a:cxnLst/>
              <a:rect l="l" t="t" r="r" b="b"/>
              <a:pathLst>
                <a:path w="2438575" h="393797">
                  <a:moveTo>
                    <a:pt x="29582" y="0"/>
                  </a:moveTo>
                  <a:lnTo>
                    <a:pt x="2408993" y="0"/>
                  </a:lnTo>
                  <a:cubicBezTo>
                    <a:pt x="2416838" y="0"/>
                    <a:pt x="2424362" y="3117"/>
                    <a:pt x="2429910" y="8664"/>
                  </a:cubicBezTo>
                  <a:cubicBezTo>
                    <a:pt x="2435458" y="14212"/>
                    <a:pt x="2438575" y="21736"/>
                    <a:pt x="2438575" y="29582"/>
                  </a:cubicBezTo>
                  <a:lnTo>
                    <a:pt x="2438575" y="364215"/>
                  </a:lnTo>
                  <a:cubicBezTo>
                    <a:pt x="2438575" y="372061"/>
                    <a:pt x="2435458" y="379585"/>
                    <a:pt x="2429910" y="385133"/>
                  </a:cubicBezTo>
                  <a:cubicBezTo>
                    <a:pt x="2424362" y="390681"/>
                    <a:pt x="2416838" y="393797"/>
                    <a:pt x="2408993" y="393797"/>
                  </a:cubicBezTo>
                  <a:lnTo>
                    <a:pt x="29582" y="393797"/>
                  </a:lnTo>
                  <a:cubicBezTo>
                    <a:pt x="21736" y="393797"/>
                    <a:pt x="14212" y="390681"/>
                    <a:pt x="8664" y="385133"/>
                  </a:cubicBezTo>
                  <a:cubicBezTo>
                    <a:pt x="3117" y="379585"/>
                    <a:pt x="0" y="372061"/>
                    <a:pt x="0" y="364215"/>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3" name="TextBox 13"/>
            <p:cNvSpPr txBox="1"/>
            <p:nvPr/>
          </p:nvSpPr>
          <p:spPr>
            <a:xfrm>
              <a:off x="0" y="-28575"/>
              <a:ext cx="2438575" cy="422372"/>
            </a:xfrm>
            <a:prstGeom prst="rect">
              <a:avLst/>
            </a:prstGeom>
          </p:spPr>
          <p:txBody>
            <a:bodyPr lIns="50800" tIns="50800" rIns="50800" bIns="50800" rtlCol="0" anchor="ctr"/>
            <a:lstStyle/>
            <a:p>
              <a:pPr algn="ctr">
                <a:lnSpc>
                  <a:spcPts val="1400"/>
                </a:lnSpc>
              </a:pPr>
              <a:endParaRPr/>
            </a:p>
          </p:txBody>
        </p:sp>
      </p:grpSp>
      <p:grpSp>
        <p:nvGrpSpPr>
          <p:cNvPr id="14" name="Group 14"/>
          <p:cNvGrpSpPr/>
          <p:nvPr/>
        </p:nvGrpSpPr>
        <p:grpSpPr>
          <a:xfrm>
            <a:off x="391854" y="5648955"/>
            <a:ext cx="6804487" cy="1002220"/>
            <a:chOff x="0" y="0"/>
            <a:chExt cx="2438575" cy="359173"/>
          </a:xfrm>
        </p:grpSpPr>
        <p:sp>
          <p:nvSpPr>
            <p:cNvPr id="15" name="Freeform 15"/>
            <p:cNvSpPr/>
            <p:nvPr/>
          </p:nvSpPr>
          <p:spPr>
            <a:xfrm>
              <a:off x="0" y="0"/>
              <a:ext cx="2438575" cy="359173"/>
            </a:xfrm>
            <a:custGeom>
              <a:avLst/>
              <a:gdLst/>
              <a:ahLst/>
              <a:cxnLst/>
              <a:rect l="l" t="t" r="r" b="b"/>
              <a:pathLst>
                <a:path w="2438575" h="359173">
                  <a:moveTo>
                    <a:pt x="29582" y="0"/>
                  </a:moveTo>
                  <a:lnTo>
                    <a:pt x="2408993" y="0"/>
                  </a:lnTo>
                  <a:cubicBezTo>
                    <a:pt x="2416838" y="0"/>
                    <a:pt x="2424362" y="3117"/>
                    <a:pt x="2429910" y="8664"/>
                  </a:cubicBezTo>
                  <a:cubicBezTo>
                    <a:pt x="2435458" y="14212"/>
                    <a:pt x="2438575" y="21736"/>
                    <a:pt x="2438575" y="29582"/>
                  </a:cubicBezTo>
                  <a:lnTo>
                    <a:pt x="2438575" y="329591"/>
                  </a:lnTo>
                  <a:cubicBezTo>
                    <a:pt x="2438575" y="337437"/>
                    <a:pt x="2435458" y="344961"/>
                    <a:pt x="2429910" y="350509"/>
                  </a:cubicBezTo>
                  <a:cubicBezTo>
                    <a:pt x="2424362" y="356056"/>
                    <a:pt x="2416838" y="359173"/>
                    <a:pt x="2408993" y="359173"/>
                  </a:cubicBezTo>
                  <a:lnTo>
                    <a:pt x="29582" y="359173"/>
                  </a:lnTo>
                  <a:cubicBezTo>
                    <a:pt x="21736" y="359173"/>
                    <a:pt x="14212" y="356056"/>
                    <a:pt x="8664" y="350509"/>
                  </a:cubicBezTo>
                  <a:cubicBezTo>
                    <a:pt x="3117" y="344961"/>
                    <a:pt x="0" y="337437"/>
                    <a:pt x="0" y="329591"/>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6" name="TextBox 16"/>
            <p:cNvSpPr txBox="1"/>
            <p:nvPr/>
          </p:nvSpPr>
          <p:spPr>
            <a:xfrm>
              <a:off x="0" y="-28575"/>
              <a:ext cx="2438575" cy="387748"/>
            </a:xfrm>
            <a:prstGeom prst="rect">
              <a:avLst/>
            </a:prstGeom>
          </p:spPr>
          <p:txBody>
            <a:bodyPr lIns="50800" tIns="50800" rIns="50800" bIns="50800" rtlCol="0" anchor="ctr"/>
            <a:lstStyle/>
            <a:p>
              <a:pPr algn="ctr">
                <a:lnSpc>
                  <a:spcPts val="1400"/>
                </a:lnSpc>
              </a:pPr>
              <a:endParaRPr/>
            </a:p>
          </p:txBody>
        </p:sp>
      </p:grpSp>
      <p:grpSp>
        <p:nvGrpSpPr>
          <p:cNvPr id="17" name="Group 17"/>
          <p:cNvGrpSpPr/>
          <p:nvPr/>
        </p:nvGrpSpPr>
        <p:grpSpPr>
          <a:xfrm>
            <a:off x="391854" y="6814956"/>
            <a:ext cx="6804487" cy="1094323"/>
            <a:chOff x="0" y="0"/>
            <a:chExt cx="2438575" cy="392181"/>
          </a:xfrm>
        </p:grpSpPr>
        <p:sp>
          <p:nvSpPr>
            <p:cNvPr id="18" name="Freeform 18"/>
            <p:cNvSpPr/>
            <p:nvPr/>
          </p:nvSpPr>
          <p:spPr>
            <a:xfrm>
              <a:off x="0" y="0"/>
              <a:ext cx="2438575" cy="392181"/>
            </a:xfrm>
            <a:custGeom>
              <a:avLst/>
              <a:gdLst/>
              <a:ahLst/>
              <a:cxnLst/>
              <a:rect l="l" t="t" r="r" b="b"/>
              <a:pathLst>
                <a:path w="2438575" h="392181">
                  <a:moveTo>
                    <a:pt x="29582" y="0"/>
                  </a:moveTo>
                  <a:lnTo>
                    <a:pt x="2408993" y="0"/>
                  </a:lnTo>
                  <a:cubicBezTo>
                    <a:pt x="2416838" y="0"/>
                    <a:pt x="2424362" y="3117"/>
                    <a:pt x="2429910" y="8664"/>
                  </a:cubicBezTo>
                  <a:cubicBezTo>
                    <a:pt x="2435458" y="14212"/>
                    <a:pt x="2438575" y="21736"/>
                    <a:pt x="2438575" y="29582"/>
                  </a:cubicBezTo>
                  <a:lnTo>
                    <a:pt x="2438575" y="362599"/>
                  </a:lnTo>
                  <a:cubicBezTo>
                    <a:pt x="2438575" y="370444"/>
                    <a:pt x="2435458" y="377969"/>
                    <a:pt x="2429910" y="383516"/>
                  </a:cubicBezTo>
                  <a:cubicBezTo>
                    <a:pt x="2424362" y="389064"/>
                    <a:pt x="2416838" y="392181"/>
                    <a:pt x="2408993" y="392181"/>
                  </a:cubicBezTo>
                  <a:lnTo>
                    <a:pt x="29582" y="392181"/>
                  </a:lnTo>
                  <a:cubicBezTo>
                    <a:pt x="21736" y="392181"/>
                    <a:pt x="14212" y="389064"/>
                    <a:pt x="8664" y="383516"/>
                  </a:cubicBezTo>
                  <a:cubicBezTo>
                    <a:pt x="3117" y="377969"/>
                    <a:pt x="0" y="370444"/>
                    <a:pt x="0" y="362599"/>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9" name="TextBox 19"/>
            <p:cNvSpPr txBox="1"/>
            <p:nvPr/>
          </p:nvSpPr>
          <p:spPr>
            <a:xfrm>
              <a:off x="0" y="-28575"/>
              <a:ext cx="2438575" cy="420756"/>
            </a:xfrm>
            <a:prstGeom prst="rect">
              <a:avLst/>
            </a:prstGeom>
          </p:spPr>
          <p:txBody>
            <a:bodyPr lIns="50800" tIns="50800" rIns="50800" bIns="50800" rtlCol="0" anchor="ctr"/>
            <a:lstStyle/>
            <a:p>
              <a:pPr algn="ctr">
                <a:lnSpc>
                  <a:spcPts val="1400"/>
                </a:lnSpc>
              </a:pPr>
              <a:endParaRPr/>
            </a:p>
          </p:txBody>
        </p:sp>
      </p:grpSp>
      <p:grpSp>
        <p:nvGrpSpPr>
          <p:cNvPr id="20" name="Group 20"/>
          <p:cNvGrpSpPr/>
          <p:nvPr/>
        </p:nvGrpSpPr>
        <p:grpSpPr>
          <a:xfrm>
            <a:off x="391854" y="8073060"/>
            <a:ext cx="6804487" cy="863019"/>
            <a:chOff x="0" y="0"/>
            <a:chExt cx="2438575" cy="309286"/>
          </a:xfrm>
        </p:grpSpPr>
        <p:sp>
          <p:nvSpPr>
            <p:cNvPr id="21" name="Freeform 21"/>
            <p:cNvSpPr/>
            <p:nvPr/>
          </p:nvSpPr>
          <p:spPr>
            <a:xfrm>
              <a:off x="0" y="0"/>
              <a:ext cx="2438575" cy="309286"/>
            </a:xfrm>
            <a:custGeom>
              <a:avLst/>
              <a:gdLst/>
              <a:ahLst/>
              <a:cxnLst/>
              <a:rect l="l" t="t" r="r" b="b"/>
              <a:pathLst>
                <a:path w="2438575" h="309286">
                  <a:moveTo>
                    <a:pt x="29582" y="0"/>
                  </a:moveTo>
                  <a:lnTo>
                    <a:pt x="2408993" y="0"/>
                  </a:lnTo>
                  <a:cubicBezTo>
                    <a:pt x="2416838" y="0"/>
                    <a:pt x="2424362" y="3117"/>
                    <a:pt x="2429910" y="8664"/>
                  </a:cubicBezTo>
                  <a:cubicBezTo>
                    <a:pt x="2435458" y="14212"/>
                    <a:pt x="2438575" y="21736"/>
                    <a:pt x="2438575" y="29582"/>
                  </a:cubicBezTo>
                  <a:lnTo>
                    <a:pt x="2438575" y="279705"/>
                  </a:lnTo>
                  <a:cubicBezTo>
                    <a:pt x="2438575" y="287550"/>
                    <a:pt x="2435458" y="295074"/>
                    <a:pt x="2429910" y="300622"/>
                  </a:cubicBezTo>
                  <a:cubicBezTo>
                    <a:pt x="2424362" y="306170"/>
                    <a:pt x="2416838" y="309286"/>
                    <a:pt x="2408993" y="309286"/>
                  </a:cubicBezTo>
                  <a:lnTo>
                    <a:pt x="29582" y="309286"/>
                  </a:lnTo>
                  <a:cubicBezTo>
                    <a:pt x="21736" y="309286"/>
                    <a:pt x="14212" y="306170"/>
                    <a:pt x="8664" y="300622"/>
                  </a:cubicBezTo>
                  <a:cubicBezTo>
                    <a:pt x="3117" y="295074"/>
                    <a:pt x="0" y="287550"/>
                    <a:pt x="0" y="279705"/>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22" name="TextBox 22"/>
            <p:cNvSpPr txBox="1"/>
            <p:nvPr/>
          </p:nvSpPr>
          <p:spPr>
            <a:xfrm>
              <a:off x="0" y="-28575"/>
              <a:ext cx="2438575" cy="337861"/>
            </a:xfrm>
            <a:prstGeom prst="rect">
              <a:avLst/>
            </a:prstGeom>
          </p:spPr>
          <p:txBody>
            <a:bodyPr lIns="50800" tIns="50800" rIns="50800" bIns="50800" rtlCol="0" anchor="ctr"/>
            <a:lstStyle/>
            <a:p>
              <a:pPr algn="ctr">
                <a:lnSpc>
                  <a:spcPts val="1400"/>
                </a:lnSpc>
              </a:pPr>
              <a:endParaRPr/>
            </a:p>
          </p:txBody>
        </p:sp>
      </p:grpSp>
      <p:grpSp>
        <p:nvGrpSpPr>
          <p:cNvPr id="23" name="Group 23"/>
          <p:cNvGrpSpPr/>
          <p:nvPr/>
        </p:nvGrpSpPr>
        <p:grpSpPr>
          <a:xfrm>
            <a:off x="391854" y="9099860"/>
            <a:ext cx="6804487" cy="1067368"/>
            <a:chOff x="0" y="0"/>
            <a:chExt cx="2438575" cy="382521"/>
          </a:xfrm>
        </p:grpSpPr>
        <p:sp>
          <p:nvSpPr>
            <p:cNvPr id="24" name="Freeform 24"/>
            <p:cNvSpPr/>
            <p:nvPr/>
          </p:nvSpPr>
          <p:spPr>
            <a:xfrm>
              <a:off x="0" y="0"/>
              <a:ext cx="2438575" cy="382521"/>
            </a:xfrm>
            <a:custGeom>
              <a:avLst/>
              <a:gdLst/>
              <a:ahLst/>
              <a:cxnLst/>
              <a:rect l="l" t="t" r="r" b="b"/>
              <a:pathLst>
                <a:path w="2438575" h="382521">
                  <a:moveTo>
                    <a:pt x="29582" y="0"/>
                  </a:moveTo>
                  <a:lnTo>
                    <a:pt x="2408993" y="0"/>
                  </a:lnTo>
                  <a:cubicBezTo>
                    <a:pt x="2416838" y="0"/>
                    <a:pt x="2424362" y="3117"/>
                    <a:pt x="2429910" y="8664"/>
                  </a:cubicBezTo>
                  <a:cubicBezTo>
                    <a:pt x="2435458" y="14212"/>
                    <a:pt x="2438575" y="21736"/>
                    <a:pt x="2438575" y="29582"/>
                  </a:cubicBezTo>
                  <a:lnTo>
                    <a:pt x="2438575" y="352939"/>
                  </a:lnTo>
                  <a:cubicBezTo>
                    <a:pt x="2438575" y="360784"/>
                    <a:pt x="2435458" y="368309"/>
                    <a:pt x="2429910" y="373856"/>
                  </a:cubicBezTo>
                  <a:cubicBezTo>
                    <a:pt x="2424362" y="379404"/>
                    <a:pt x="2416838" y="382521"/>
                    <a:pt x="2408993" y="382521"/>
                  </a:cubicBezTo>
                  <a:lnTo>
                    <a:pt x="29582" y="382521"/>
                  </a:lnTo>
                  <a:cubicBezTo>
                    <a:pt x="21736" y="382521"/>
                    <a:pt x="14212" y="379404"/>
                    <a:pt x="8664" y="373856"/>
                  </a:cubicBezTo>
                  <a:cubicBezTo>
                    <a:pt x="3117" y="368309"/>
                    <a:pt x="0" y="360784"/>
                    <a:pt x="0" y="352939"/>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25" name="TextBox 25"/>
            <p:cNvSpPr txBox="1"/>
            <p:nvPr/>
          </p:nvSpPr>
          <p:spPr>
            <a:xfrm>
              <a:off x="0" y="-28575"/>
              <a:ext cx="2438575" cy="411096"/>
            </a:xfrm>
            <a:prstGeom prst="rect">
              <a:avLst/>
            </a:prstGeom>
          </p:spPr>
          <p:txBody>
            <a:bodyPr lIns="50800" tIns="50800" rIns="50800" bIns="50800" rtlCol="0" anchor="ctr"/>
            <a:lstStyle/>
            <a:p>
              <a:pPr algn="ctr">
                <a:lnSpc>
                  <a:spcPts val="1400"/>
                </a:lnSpc>
              </a:pPr>
              <a:endParaRPr/>
            </a:p>
          </p:txBody>
        </p:sp>
      </p:grpSp>
      <p:sp>
        <p:nvSpPr>
          <p:cNvPr id="26" name="TextBox 26"/>
          <p:cNvSpPr txBox="1"/>
          <p:nvPr/>
        </p:nvSpPr>
        <p:spPr>
          <a:xfrm>
            <a:off x="246082" y="508388"/>
            <a:ext cx="4450338" cy="396262"/>
          </a:xfrm>
          <a:prstGeom prst="rect">
            <a:avLst/>
          </a:prstGeom>
        </p:spPr>
        <p:txBody>
          <a:bodyPr wrap="square"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تحديد المهام والمسؤوليات</a:t>
            </a:r>
          </a:p>
        </p:txBody>
      </p:sp>
      <p:sp>
        <p:nvSpPr>
          <p:cNvPr id="27" name="TextBox 27"/>
          <p:cNvSpPr txBox="1"/>
          <p:nvPr/>
        </p:nvSpPr>
        <p:spPr>
          <a:xfrm>
            <a:off x="529870" y="1125343"/>
            <a:ext cx="3950297" cy="3081147"/>
          </a:xfrm>
          <a:prstGeom prst="rect">
            <a:avLst/>
          </a:prstGeom>
        </p:spPr>
        <p:txBody>
          <a:bodyPr lIns="0" tIns="0" rIns="0" bIns="0" rtlCol="0" anchor="t">
            <a:spAutoFit/>
          </a:bodyPr>
          <a:lstStyle/>
          <a:p>
            <a:pPr algn="ctr" rtl="1">
              <a:lnSpc>
                <a:spcPts val="3024"/>
              </a:lnSpc>
            </a:pPr>
            <a:r>
              <a:rPr lang="ar-EG" sz="1800" b="1">
                <a:solidFill>
                  <a:srgbClr val="FEF6EE"/>
                </a:solidFill>
                <a:latin typeface="29LT Bukra Wide Bold"/>
                <a:ea typeface="29LT Bukra Wide Bold"/>
                <a:cs typeface="29LT Bukra Wide Bold"/>
                <a:sym typeface="29LT Bukra Wide Bold"/>
                <a:rtl/>
              </a:rPr>
              <a:t>المدير العام.</a:t>
            </a:r>
          </a:p>
          <a:p>
            <a:pPr algn="ctr" rtl="1">
              <a:lnSpc>
                <a:spcPts val="3024"/>
              </a:lnSpc>
            </a:pPr>
            <a:r>
              <a:rPr lang="ar-EG" sz="1800" b="1">
                <a:solidFill>
                  <a:srgbClr val="FEF6EE"/>
                </a:solidFill>
                <a:latin typeface="29LT Bukra Wide Bold"/>
                <a:ea typeface="29LT Bukra Wide Bold"/>
                <a:cs typeface="29LT Bukra Wide Bold"/>
                <a:sym typeface="29LT Bukra Wide Bold"/>
                <a:rtl/>
              </a:rPr>
              <a:t>مشرف العمليات.</a:t>
            </a:r>
          </a:p>
          <a:p>
            <a:pPr algn="ctr" rtl="1">
              <a:lnSpc>
                <a:spcPts val="3024"/>
              </a:lnSpc>
            </a:pPr>
            <a:r>
              <a:rPr lang="ar-EG" sz="1800" b="1">
                <a:solidFill>
                  <a:srgbClr val="FEF6EE"/>
                </a:solidFill>
                <a:latin typeface="29LT Bukra Wide Bold"/>
                <a:ea typeface="29LT Bukra Wide Bold"/>
                <a:cs typeface="29LT Bukra Wide Bold"/>
                <a:sym typeface="29LT Bukra Wide Bold"/>
                <a:rtl/>
              </a:rPr>
              <a:t>الباريستا.</a:t>
            </a:r>
          </a:p>
          <a:p>
            <a:pPr algn="ctr" rtl="1">
              <a:lnSpc>
                <a:spcPts val="3024"/>
              </a:lnSpc>
            </a:pPr>
            <a:r>
              <a:rPr lang="ar-EG" sz="1800" b="1">
                <a:solidFill>
                  <a:srgbClr val="FEF6EE"/>
                </a:solidFill>
                <a:latin typeface="29LT Bukra Wide Bold"/>
                <a:ea typeface="29LT Bukra Wide Bold"/>
                <a:cs typeface="29LT Bukra Wide Bold"/>
                <a:sym typeface="29LT Bukra Wide Bold"/>
                <a:rtl/>
              </a:rPr>
              <a:t>موظفو الخدمة.</a:t>
            </a:r>
          </a:p>
          <a:p>
            <a:pPr algn="ctr" rtl="1">
              <a:lnSpc>
                <a:spcPts val="3024"/>
              </a:lnSpc>
            </a:pPr>
            <a:r>
              <a:rPr lang="ar-EG" sz="1800" b="1">
                <a:solidFill>
                  <a:srgbClr val="FEF6EE"/>
                </a:solidFill>
                <a:latin typeface="29LT Bukra Wide Bold"/>
                <a:ea typeface="29LT Bukra Wide Bold"/>
                <a:cs typeface="29LT Bukra Wide Bold"/>
                <a:sym typeface="29LT Bukra Wide Bold"/>
                <a:rtl/>
              </a:rPr>
              <a:t>مسؤول التسويق.</a:t>
            </a:r>
          </a:p>
          <a:p>
            <a:pPr algn="ctr" rtl="1">
              <a:lnSpc>
                <a:spcPts val="3024"/>
              </a:lnSpc>
            </a:pPr>
            <a:r>
              <a:rPr lang="ar-EG" sz="1800" b="1">
                <a:solidFill>
                  <a:srgbClr val="FEF6EE"/>
                </a:solidFill>
                <a:latin typeface="29LT Bukra Wide Bold"/>
                <a:ea typeface="29LT Bukra Wide Bold"/>
                <a:cs typeface="29LT Bukra Wide Bold"/>
                <a:sym typeface="29LT Bukra Wide Bold"/>
                <a:rtl/>
              </a:rPr>
              <a:t>المحاسب.</a:t>
            </a:r>
          </a:p>
          <a:p>
            <a:pPr algn="ctr" rtl="1">
              <a:lnSpc>
                <a:spcPts val="3024"/>
              </a:lnSpc>
            </a:pPr>
            <a:r>
              <a:rPr lang="ar-EG" sz="1800" b="1">
                <a:solidFill>
                  <a:srgbClr val="FEF6EE"/>
                </a:solidFill>
                <a:latin typeface="29LT Bukra Wide Bold"/>
                <a:ea typeface="29LT Bukra Wide Bold"/>
                <a:cs typeface="29LT Bukra Wide Bold"/>
                <a:sym typeface="29LT Bukra Wide Bold"/>
                <a:rtl/>
              </a:rPr>
              <a:t>فني الصيانة.</a:t>
            </a:r>
          </a:p>
          <a:p>
            <a:pPr algn="ctr" rtl="1">
              <a:lnSpc>
                <a:spcPts val="3024"/>
              </a:lnSpc>
            </a:pPr>
            <a:endParaRPr lang="ar-EG" sz="1800" b="1">
              <a:solidFill>
                <a:srgbClr val="FEF6EE"/>
              </a:solidFill>
              <a:latin typeface="29LT Bukra Wide Bold"/>
              <a:ea typeface="29LT Bukra Wide Bold"/>
              <a:cs typeface="29LT Bukra Wide Bold"/>
              <a:sym typeface="29LT Bukra Wide Bold"/>
              <a:rtl/>
            </a:endParaRPr>
          </a:p>
        </p:txBody>
      </p:sp>
      <p:sp>
        <p:nvSpPr>
          <p:cNvPr id="28" name="TextBox 28"/>
          <p:cNvSpPr txBox="1"/>
          <p:nvPr/>
        </p:nvSpPr>
        <p:spPr>
          <a:xfrm>
            <a:off x="1113765" y="4331290"/>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المدير العام</a:t>
            </a:r>
          </a:p>
        </p:txBody>
      </p:sp>
      <p:sp>
        <p:nvSpPr>
          <p:cNvPr id="29" name="TextBox 29"/>
          <p:cNvSpPr txBox="1"/>
          <p:nvPr/>
        </p:nvSpPr>
        <p:spPr>
          <a:xfrm>
            <a:off x="521548" y="4804135"/>
            <a:ext cx="6660695" cy="52412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وضع الخطط الاستراتيجية، إدارة الموارد، التواصل مع الموردين، وضمان تحقيق أهداف المشروع.</a:t>
            </a:r>
          </a:p>
        </p:txBody>
      </p:sp>
      <p:sp>
        <p:nvSpPr>
          <p:cNvPr id="30" name="TextBox 30"/>
          <p:cNvSpPr txBox="1"/>
          <p:nvPr/>
        </p:nvSpPr>
        <p:spPr>
          <a:xfrm>
            <a:off x="1113765" y="5599474"/>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مشرف العمليات</a:t>
            </a:r>
          </a:p>
        </p:txBody>
      </p:sp>
      <p:sp>
        <p:nvSpPr>
          <p:cNvPr id="31" name="TextBox 31"/>
          <p:cNvSpPr txBox="1"/>
          <p:nvPr/>
        </p:nvSpPr>
        <p:spPr>
          <a:xfrm>
            <a:off x="549744" y="5980216"/>
            <a:ext cx="6660695" cy="52412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متابعة جودة الخدمة، تنظيم جداول العمل، تدريب الموظفين، وحل المشكلات اليومية.</a:t>
            </a:r>
          </a:p>
        </p:txBody>
      </p:sp>
      <p:sp>
        <p:nvSpPr>
          <p:cNvPr id="32" name="TextBox 32"/>
          <p:cNvSpPr txBox="1"/>
          <p:nvPr/>
        </p:nvSpPr>
        <p:spPr>
          <a:xfrm>
            <a:off x="1113765" y="6744569"/>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الباريستا</a:t>
            </a:r>
          </a:p>
        </p:txBody>
      </p:sp>
      <p:sp>
        <p:nvSpPr>
          <p:cNvPr id="33" name="TextBox 33"/>
          <p:cNvSpPr txBox="1"/>
          <p:nvPr/>
        </p:nvSpPr>
        <p:spPr>
          <a:xfrm>
            <a:off x="521548" y="7217414"/>
            <a:ext cx="6660695" cy="52412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تحضير المشروبات، تقديم خدمة مميزة للعملاء، والحفاظ على نظافة منطقة العمل.</a:t>
            </a:r>
          </a:p>
        </p:txBody>
      </p:sp>
      <p:sp>
        <p:nvSpPr>
          <p:cNvPr id="34" name="TextBox 34"/>
          <p:cNvSpPr txBox="1"/>
          <p:nvPr/>
        </p:nvSpPr>
        <p:spPr>
          <a:xfrm>
            <a:off x="1113765" y="8010342"/>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موظفو الخدمة</a:t>
            </a:r>
          </a:p>
        </p:txBody>
      </p:sp>
      <p:sp>
        <p:nvSpPr>
          <p:cNvPr id="35" name="TextBox 35"/>
          <p:cNvSpPr txBox="1"/>
          <p:nvPr/>
        </p:nvSpPr>
        <p:spPr>
          <a:xfrm>
            <a:off x="521548" y="8483187"/>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استقبال العملاء، تقديم الطلبات، وتنظيف الطاولات.</a:t>
            </a:r>
          </a:p>
        </p:txBody>
      </p:sp>
      <p:sp>
        <p:nvSpPr>
          <p:cNvPr id="36" name="TextBox 36"/>
          <p:cNvSpPr txBox="1"/>
          <p:nvPr/>
        </p:nvSpPr>
        <p:spPr>
          <a:xfrm>
            <a:off x="1141961" y="9044810"/>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مسؤول التسويق</a:t>
            </a:r>
          </a:p>
        </p:txBody>
      </p:sp>
      <p:sp>
        <p:nvSpPr>
          <p:cNvPr id="37" name="TextBox 37"/>
          <p:cNvSpPr txBox="1"/>
          <p:nvPr/>
        </p:nvSpPr>
        <p:spPr>
          <a:xfrm>
            <a:off x="549744" y="9517656"/>
            <a:ext cx="6660695" cy="52412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تنفيذ الحملات الترويجية، إدارة وسائل التواصل الاجتماعي، وتحليل ردود فعل العملاء.</a:t>
            </a:r>
          </a:p>
        </p:txBody>
      </p:sp>
      <p:sp>
        <p:nvSpPr>
          <p:cNvPr id="38" name="Freeform 38"/>
          <p:cNvSpPr/>
          <p:nvPr/>
        </p:nvSpPr>
        <p:spPr>
          <a:xfrm>
            <a:off x="4985667" y="242484"/>
            <a:ext cx="2574333" cy="3959811"/>
          </a:xfrm>
          <a:custGeom>
            <a:avLst/>
            <a:gdLst/>
            <a:ahLst/>
            <a:cxnLst/>
            <a:rect l="l" t="t" r="r" b="b"/>
            <a:pathLst>
              <a:path w="2574333" h="3959811">
                <a:moveTo>
                  <a:pt x="0" y="0"/>
                </a:moveTo>
                <a:lnTo>
                  <a:pt x="2574333" y="0"/>
                </a:lnTo>
                <a:lnTo>
                  <a:pt x="2574333" y="3959811"/>
                </a:lnTo>
                <a:lnTo>
                  <a:pt x="0" y="3959811"/>
                </a:lnTo>
                <a:lnTo>
                  <a:pt x="0" y="0"/>
                </a:lnTo>
                <a:close/>
              </a:path>
            </a:pathLst>
          </a:custGeom>
          <a:blipFill>
            <a:blip r:embed="rId2"/>
            <a:stretch>
              <a:fillRect l="-31722" t="-18641" r="-14179" b="-7983"/>
            </a:stretch>
          </a:blipFill>
        </p:spPr>
      </p:sp>
      <p:sp>
        <p:nvSpPr>
          <p:cNvPr id="39" name="TextBox 39"/>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30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85069" y="-295640"/>
            <a:ext cx="7645069" cy="650216"/>
            <a:chOff x="0" y="-19050"/>
            <a:chExt cx="2739820" cy="233023"/>
          </a:xfrm>
        </p:grpSpPr>
        <p:sp>
          <p:nvSpPr>
            <p:cNvPr id="3" name="Freeform 3"/>
            <p:cNvSpPr/>
            <p:nvPr/>
          </p:nvSpPr>
          <p:spPr>
            <a:xfrm>
              <a:off x="8036" y="80341"/>
              <a:ext cx="2731784" cy="13363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14459" y="10448095"/>
            <a:ext cx="7596595" cy="305909"/>
            <a:chOff x="0" y="0"/>
            <a:chExt cx="2899236" cy="17390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grpSp>
        <p:nvGrpSpPr>
          <p:cNvPr id="8" name="Group 8"/>
          <p:cNvGrpSpPr/>
          <p:nvPr/>
        </p:nvGrpSpPr>
        <p:grpSpPr>
          <a:xfrm>
            <a:off x="391854" y="1164775"/>
            <a:ext cx="6804487" cy="1098834"/>
            <a:chOff x="0" y="0"/>
            <a:chExt cx="2438575" cy="393797"/>
          </a:xfrm>
        </p:grpSpPr>
        <p:sp>
          <p:nvSpPr>
            <p:cNvPr id="9" name="Freeform 9"/>
            <p:cNvSpPr/>
            <p:nvPr/>
          </p:nvSpPr>
          <p:spPr>
            <a:xfrm>
              <a:off x="0" y="0"/>
              <a:ext cx="2438575" cy="393797"/>
            </a:xfrm>
            <a:custGeom>
              <a:avLst/>
              <a:gdLst/>
              <a:ahLst/>
              <a:cxnLst/>
              <a:rect l="l" t="t" r="r" b="b"/>
              <a:pathLst>
                <a:path w="2438575" h="393797">
                  <a:moveTo>
                    <a:pt x="29582" y="0"/>
                  </a:moveTo>
                  <a:lnTo>
                    <a:pt x="2408993" y="0"/>
                  </a:lnTo>
                  <a:cubicBezTo>
                    <a:pt x="2416838" y="0"/>
                    <a:pt x="2424362" y="3117"/>
                    <a:pt x="2429910" y="8664"/>
                  </a:cubicBezTo>
                  <a:cubicBezTo>
                    <a:pt x="2435458" y="14212"/>
                    <a:pt x="2438575" y="21736"/>
                    <a:pt x="2438575" y="29582"/>
                  </a:cubicBezTo>
                  <a:lnTo>
                    <a:pt x="2438575" y="364215"/>
                  </a:lnTo>
                  <a:cubicBezTo>
                    <a:pt x="2438575" y="372061"/>
                    <a:pt x="2435458" y="379585"/>
                    <a:pt x="2429910" y="385133"/>
                  </a:cubicBezTo>
                  <a:cubicBezTo>
                    <a:pt x="2424362" y="390681"/>
                    <a:pt x="2416838" y="393797"/>
                    <a:pt x="2408993" y="393797"/>
                  </a:cubicBezTo>
                  <a:lnTo>
                    <a:pt x="29582" y="393797"/>
                  </a:lnTo>
                  <a:cubicBezTo>
                    <a:pt x="21736" y="393797"/>
                    <a:pt x="14212" y="390681"/>
                    <a:pt x="8664" y="385133"/>
                  </a:cubicBezTo>
                  <a:cubicBezTo>
                    <a:pt x="3117" y="379585"/>
                    <a:pt x="0" y="372061"/>
                    <a:pt x="0" y="364215"/>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0" name="TextBox 10"/>
            <p:cNvSpPr txBox="1"/>
            <p:nvPr/>
          </p:nvSpPr>
          <p:spPr>
            <a:xfrm>
              <a:off x="0" y="-28575"/>
              <a:ext cx="2438575" cy="422372"/>
            </a:xfrm>
            <a:prstGeom prst="rect">
              <a:avLst/>
            </a:prstGeom>
          </p:spPr>
          <p:txBody>
            <a:bodyPr lIns="50800" tIns="50800" rIns="50800" bIns="50800" rtlCol="0" anchor="ctr"/>
            <a:lstStyle/>
            <a:p>
              <a:pPr algn="ctr">
                <a:lnSpc>
                  <a:spcPts val="1400"/>
                </a:lnSpc>
              </a:pPr>
              <a:endParaRPr/>
            </a:p>
          </p:txBody>
        </p:sp>
      </p:grpSp>
      <p:grpSp>
        <p:nvGrpSpPr>
          <p:cNvPr id="11" name="Group 11"/>
          <p:cNvGrpSpPr/>
          <p:nvPr/>
        </p:nvGrpSpPr>
        <p:grpSpPr>
          <a:xfrm>
            <a:off x="391854" y="2432959"/>
            <a:ext cx="6804487" cy="792670"/>
            <a:chOff x="0" y="0"/>
            <a:chExt cx="2438575" cy="284075"/>
          </a:xfrm>
        </p:grpSpPr>
        <p:sp>
          <p:nvSpPr>
            <p:cNvPr id="12" name="Freeform 12"/>
            <p:cNvSpPr/>
            <p:nvPr/>
          </p:nvSpPr>
          <p:spPr>
            <a:xfrm>
              <a:off x="0" y="0"/>
              <a:ext cx="2438575" cy="284075"/>
            </a:xfrm>
            <a:custGeom>
              <a:avLst/>
              <a:gdLst/>
              <a:ahLst/>
              <a:cxnLst/>
              <a:rect l="l" t="t" r="r" b="b"/>
              <a:pathLst>
                <a:path w="2438575" h="284075">
                  <a:moveTo>
                    <a:pt x="29582" y="0"/>
                  </a:moveTo>
                  <a:lnTo>
                    <a:pt x="2408993" y="0"/>
                  </a:lnTo>
                  <a:cubicBezTo>
                    <a:pt x="2416838" y="0"/>
                    <a:pt x="2424362" y="3117"/>
                    <a:pt x="2429910" y="8664"/>
                  </a:cubicBezTo>
                  <a:cubicBezTo>
                    <a:pt x="2435458" y="14212"/>
                    <a:pt x="2438575" y="21736"/>
                    <a:pt x="2438575" y="29582"/>
                  </a:cubicBezTo>
                  <a:lnTo>
                    <a:pt x="2438575" y="254493"/>
                  </a:lnTo>
                  <a:cubicBezTo>
                    <a:pt x="2438575" y="262339"/>
                    <a:pt x="2435458" y="269863"/>
                    <a:pt x="2429910" y="275411"/>
                  </a:cubicBezTo>
                  <a:cubicBezTo>
                    <a:pt x="2424362" y="280958"/>
                    <a:pt x="2416838" y="284075"/>
                    <a:pt x="2408993" y="284075"/>
                  </a:cubicBezTo>
                  <a:lnTo>
                    <a:pt x="29582" y="284075"/>
                  </a:lnTo>
                  <a:cubicBezTo>
                    <a:pt x="21736" y="284075"/>
                    <a:pt x="14212" y="280958"/>
                    <a:pt x="8664" y="275411"/>
                  </a:cubicBezTo>
                  <a:cubicBezTo>
                    <a:pt x="3117" y="269863"/>
                    <a:pt x="0" y="262339"/>
                    <a:pt x="0" y="254493"/>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3" name="TextBox 13"/>
            <p:cNvSpPr txBox="1"/>
            <p:nvPr/>
          </p:nvSpPr>
          <p:spPr>
            <a:xfrm>
              <a:off x="0" y="-28575"/>
              <a:ext cx="2438575" cy="312650"/>
            </a:xfrm>
            <a:prstGeom prst="rect">
              <a:avLst/>
            </a:prstGeom>
          </p:spPr>
          <p:txBody>
            <a:bodyPr lIns="50800" tIns="50800" rIns="50800" bIns="50800" rtlCol="0" anchor="ctr"/>
            <a:lstStyle/>
            <a:p>
              <a:pPr algn="ctr">
                <a:lnSpc>
                  <a:spcPts val="1400"/>
                </a:lnSpc>
              </a:pPr>
              <a:endParaRPr/>
            </a:p>
          </p:txBody>
        </p:sp>
      </p:grpSp>
      <p:sp>
        <p:nvSpPr>
          <p:cNvPr id="14" name="Freeform 14"/>
          <p:cNvSpPr/>
          <p:nvPr/>
        </p:nvSpPr>
        <p:spPr>
          <a:xfrm>
            <a:off x="0" y="4216229"/>
            <a:ext cx="7546825" cy="5035790"/>
          </a:xfrm>
          <a:custGeom>
            <a:avLst/>
            <a:gdLst/>
            <a:ahLst/>
            <a:cxnLst/>
            <a:rect l="l" t="t" r="r" b="b"/>
            <a:pathLst>
              <a:path w="7546825" h="5035790">
                <a:moveTo>
                  <a:pt x="0" y="0"/>
                </a:moveTo>
                <a:lnTo>
                  <a:pt x="7546825" y="0"/>
                </a:lnTo>
                <a:lnTo>
                  <a:pt x="7546825" y="5035790"/>
                </a:lnTo>
                <a:lnTo>
                  <a:pt x="0" y="5035790"/>
                </a:lnTo>
                <a:lnTo>
                  <a:pt x="0" y="0"/>
                </a:lnTo>
                <a:close/>
              </a:path>
            </a:pathLst>
          </a:custGeom>
          <a:blipFill>
            <a:blip r:embed="rId2"/>
            <a:stretch>
              <a:fillRect/>
            </a:stretch>
          </a:blipFill>
        </p:spPr>
      </p:sp>
      <p:sp>
        <p:nvSpPr>
          <p:cNvPr id="15" name="TextBox 15"/>
          <p:cNvSpPr txBox="1"/>
          <p:nvPr/>
        </p:nvSpPr>
        <p:spPr>
          <a:xfrm>
            <a:off x="1481911" y="530740"/>
            <a:ext cx="4562453" cy="396262"/>
          </a:xfrm>
          <a:prstGeom prst="rect">
            <a:avLst/>
          </a:prstGeom>
        </p:spPr>
        <p:txBody>
          <a:bodyPr wrap="square"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تحديد المهام والمسؤوليات</a:t>
            </a:r>
          </a:p>
        </p:txBody>
      </p:sp>
      <p:sp>
        <p:nvSpPr>
          <p:cNvPr id="16" name="TextBox 16"/>
          <p:cNvSpPr txBox="1"/>
          <p:nvPr/>
        </p:nvSpPr>
        <p:spPr>
          <a:xfrm>
            <a:off x="1127863" y="1109725"/>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المحاسب</a:t>
            </a:r>
          </a:p>
        </p:txBody>
      </p:sp>
      <p:sp>
        <p:nvSpPr>
          <p:cNvPr id="17" name="TextBox 17"/>
          <p:cNvSpPr txBox="1"/>
          <p:nvPr/>
        </p:nvSpPr>
        <p:spPr>
          <a:xfrm>
            <a:off x="535646" y="1582570"/>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تسجيل المعاملات المالية، إعداد التقارير المالية، وضمان الالتزام بالميزانية.</a:t>
            </a:r>
          </a:p>
        </p:txBody>
      </p:sp>
      <p:sp>
        <p:nvSpPr>
          <p:cNvPr id="18" name="TextBox 18"/>
          <p:cNvSpPr txBox="1"/>
          <p:nvPr/>
        </p:nvSpPr>
        <p:spPr>
          <a:xfrm>
            <a:off x="1127863" y="2377909"/>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فني الصيانة</a:t>
            </a:r>
          </a:p>
        </p:txBody>
      </p:sp>
      <p:sp>
        <p:nvSpPr>
          <p:cNvPr id="19" name="TextBox 19"/>
          <p:cNvSpPr txBox="1"/>
          <p:nvPr/>
        </p:nvSpPr>
        <p:spPr>
          <a:xfrm>
            <a:off x="563842" y="2758651"/>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صيانة المعدات، التعامل مع الأعطال، وضمان سلامة الأجهزة.</a:t>
            </a:r>
          </a:p>
        </p:txBody>
      </p:sp>
      <p:sp>
        <p:nvSpPr>
          <p:cNvPr id="20" name="TextBox 20"/>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31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27045" y="-18304"/>
            <a:ext cx="7532955" cy="260789"/>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377756" y="982923"/>
            <a:ext cx="4254524" cy="5731492"/>
            <a:chOff x="0" y="0"/>
            <a:chExt cx="1524726" cy="2054037"/>
          </a:xfrm>
        </p:grpSpPr>
        <p:sp>
          <p:nvSpPr>
            <p:cNvPr id="6" name="Freeform 6"/>
            <p:cNvSpPr/>
            <p:nvPr/>
          </p:nvSpPr>
          <p:spPr>
            <a:xfrm>
              <a:off x="0" y="0"/>
              <a:ext cx="1524726" cy="2054037"/>
            </a:xfrm>
            <a:custGeom>
              <a:avLst/>
              <a:gdLst/>
              <a:ahLst/>
              <a:cxnLst/>
              <a:rect l="l" t="t" r="r" b="b"/>
              <a:pathLst>
                <a:path w="1524726" h="2054037">
                  <a:moveTo>
                    <a:pt x="47312" y="0"/>
                  </a:moveTo>
                  <a:lnTo>
                    <a:pt x="1477414" y="0"/>
                  </a:lnTo>
                  <a:cubicBezTo>
                    <a:pt x="1489961" y="0"/>
                    <a:pt x="1501995" y="4985"/>
                    <a:pt x="1510868" y="13857"/>
                  </a:cubicBezTo>
                  <a:cubicBezTo>
                    <a:pt x="1519741" y="22730"/>
                    <a:pt x="1524726" y="34764"/>
                    <a:pt x="1524726" y="47312"/>
                  </a:cubicBezTo>
                  <a:lnTo>
                    <a:pt x="1524726" y="2006725"/>
                  </a:lnTo>
                  <a:cubicBezTo>
                    <a:pt x="1524726" y="2032855"/>
                    <a:pt x="1503543" y="2054037"/>
                    <a:pt x="1477414" y="2054037"/>
                  </a:cubicBezTo>
                  <a:lnTo>
                    <a:pt x="47312" y="2054037"/>
                  </a:lnTo>
                  <a:cubicBezTo>
                    <a:pt x="21182" y="2054037"/>
                    <a:pt x="0" y="2032855"/>
                    <a:pt x="0" y="2006725"/>
                  </a:cubicBezTo>
                  <a:lnTo>
                    <a:pt x="0" y="47312"/>
                  </a:lnTo>
                  <a:cubicBezTo>
                    <a:pt x="0" y="21182"/>
                    <a:pt x="21182" y="0"/>
                    <a:pt x="47312" y="0"/>
                  </a:cubicBezTo>
                  <a:close/>
                </a:path>
              </a:pathLst>
            </a:custGeom>
            <a:solidFill>
              <a:srgbClr val="AB5B38"/>
            </a:solidFill>
          </p:spPr>
        </p:sp>
        <p:sp>
          <p:nvSpPr>
            <p:cNvPr id="7" name="TextBox 7"/>
            <p:cNvSpPr txBox="1"/>
            <p:nvPr/>
          </p:nvSpPr>
          <p:spPr>
            <a:xfrm>
              <a:off x="0" y="-28575"/>
              <a:ext cx="1524726" cy="2082612"/>
            </a:xfrm>
            <a:prstGeom prst="rect">
              <a:avLst/>
            </a:prstGeom>
          </p:spPr>
          <p:txBody>
            <a:bodyPr lIns="50800" tIns="50800" rIns="50800" bIns="50800" rtlCol="0" anchor="ctr"/>
            <a:lstStyle/>
            <a:p>
              <a:pPr algn="ctr">
                <a:lnSpc>
                  <a:spcPts val="1400"/>
                </a:lnSpc>
              </a:pPr>
              <a:endParaRPr/>
            </a:p>
          </p:txBody>
        </p:sp>
      </p:grpSp>
      <p:grpSp>
        <p:nvGrpSpPr>
          <p:cNvPr id="8" name="Group 8"/>
          <p:cNvGrpSpPr/>
          <p:nvPr/>
        </p:nvGrpSpPr>
        <p:grpSpPr>
          <a:xfrm>
            <a:off x="-7898" y="10313414"/>
            <a:ext cx="7529329" cy="552507"/>
            <a:chOff x="0" y="0"/>
            <a:chExt cx="2899236" cy="173904"/>
          </a:xfrm>
        </p:grpSpPr>
        <p:sp>
          <p:nvSpPr>
            <p:cNvPr id="9" name="Freeform 9"/>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10" name="TextBox 10"/>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sp>
        <p:nvSpPr>
          <p:cNvPr id="11" name="TextBox 11"/>
          <p:cNvSpPr txBox="1"/>
          <p:nvPr/>
        </p:nvSpPr>
        <p:spPr>
          <a:xfrm>
            <a:off x="878669" y="463552"/>
            <a:ext cx="2588243" cy="396262"/>
          </a:xfrm>
          <a:prstGeom prst="rect">
            <a:avLst/>
          </a:prstGeom>
        </p:spPr>
        <p:txBody>
          <a:bodyPr wrap="square"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خطة التوظيف</a:t>
            </a:r>
          </a:p>
        </p:txBody>
      </p:sp>
      <p:sp>
        <p:nvSpPr>
          <p:cNvPr id="12" name="TextBox 12"/>
          <p:cNvSpPr txBox="1"/>
          <p:nvPr/>
        </p:nvSpPr>
        <p:spPr>
          <a:xfrm>
            <a:off x="529870" y="1093658"/>
            <a:ext cx="3950297" cy="5367147"/>
          </a:xfrm>
          <a:prstGeom prst="rect">
            <a:avLst/>
          </a:prstGeom>
        </p:spPr>
        <p:txBody>
          <a:bodyPr lIns="0" tIns="0" rIns="0" bIns="0" rtlCol="0" anchor="t">
            <a:spAutoFit/>
          </a:bodyPr>
          <a:lstStyle/>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تحديد عدد الموظفين المطلوب لكل قسم بناءً على حجم المقهى وساعات العمل.</a:t>
            </a:r>
          </a:p>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وضع معايير اختيار الموظفين تشمل الخبرة، المهارات، والقدرة على العمل ضمن فريق.</a:t>
            </a:r>
          </a:p>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إعداد برامج تدريبية لتعزيز مهارات الموظفين وضمان جودة الخدمة.</a:t>
            </a:r>
          </a:p>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وضع نظام تقييم دوري لأداء الموظفين لتحفيزهم وتحسين الأداء.</a:t>
            </a:r>
          </a:p>
        </p:txBody>
      </p:sp>
      <p:sp>
        <p:nvSpPr>
          <p:cNvPr id="13" name="Freeform 13"/>
          <p:cNvSpPr/>
          <p:nvPr/>
        </p:nvSpPr>
        <p:spPr>
          <a:xfrm>
            <a:off x="5008077" y="242484"/>
            <a:ext cx="2507064" cy="6471930"/>
          </a:xfrm>
          <a:custGeom>
            <a:avLst/>
            <a:gdLst/>
            <a:ahLst/>
            <a:cxnLst/>
            <a:rect l="l" t="t" r="r" b="b"/>
            <a:pathLst>
              <a:path w="2574333" h="6471930">
                <a:moveTo>
                  <a:pt x="0" y="0"/>
                </a:moveTo>
                <a:lnTo>
                  <a:pt x="2574333" y="0"/>
                </a:lnTo>
                <a:lnTo>
                  <a:pt x="2574333" y="6471931"/>
                </a:lnTo>
                <a:lnTo>
                  <a:pt x="0" y="6471931"/>
                </a:lnTo>
                <a:lnTo>
                  <a:pt x="0" y="0"/>
                </a:lnTo>
                <a:close/>
              </a:path>
            </a:pathLst>
          </a:custGeom>
          <a:blipFill>
            <a:blip r:embed="rId2"/>
            <a:stretch>
              <a:fillRect l="-15278" r="-136123"/>
            </a:stretch>
          </a:blipFill>
        </p:spPr>
      </p:sp>
      <p:sp>
        <p:nvSpPr>
          <p:cNvPr id="14" name="TextBox 14"/>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32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4622" y="-116297"/>
            <a:ext cx="7555378" cy="426036"/>
            <a:chOff x="0" y="-2982"/>
            <a:chExt cx="2739820" cy="176784"/>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8036" y="-2982"/>
              <a:ext cx="2731784" cy="176784"/>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377756" y="982923"/>
            <a:ext cx="4254524" cy="6964493"/>
            <a:chOff x="0" y="0"/>
            <a:chExt cx="1524726" cy="2495917"/>
          </a:xfrm>
        </p:grpSpPr>
        <p:sp>
          <p:nvSpPr>
            <p:cNvPr id="6" name="Freeform 6"/>
            <p:cNvSpPr/>
            <p:nvPr/>
          </p:nvSpPr>
          <p:spPr>
            <a:xfrm>
              <a:off x="0" y="0"/>
              <a:ext cx="1524726" cy="2495917"/>
            </a:xfrm>
            <a:custGeom>
              <a:avLst/>
              <a:gdLst/>
              <a:ahLst/>
              <a:cxnLst/>
              <a:rect l="l" t="t" r="r" b="b"/>
              <a:pathLst>
                <a:path w="1524726" h="2495917">
                  <a:moveTo>
                    <a:pt x="47312" y="0"/>
                  </a:moveTo>
                  <a:lnTo>
                    <a:pt x="1477414" y="0"/>
                  </a:lnTo>
                  <a:cubicBezTo>
                    <a:pt x="1489961" y="0"/>
                    <a:pt x="1501995" y="4985"/>
                    <a:pt x="1510868" y="13857"/>
                  </a:cubicBezTo>
                  <a:cubicBezTo>
                    <a:pt x="1519741" y="22730"/>
                    <a:pt x="1524726" y="34764"/>
                    <a:pt x="1524726" y="47312"/>
                  </a:cubicBezTo>
                  <a:lnTo>
                    <a:pt x="1524726" y="2448605"/>
                  </a:lnTo>
                  <a:cubicBezTo>
                    <a:pt x="1524726" y="2474735"/>
                    <a:pt x="1503543" y="2495917"/>
                    <a:pt x="1477414" y="2495917"/>
                  </a:cubicBezTo>
                  <a:lnTo>
                    <a:pt x="47312" y="2495917"/>
                  </a:lnTo>
                  <a:cubicBezTo>
                    <a:pt x="21182" y="2495917"/>
                    <a:pt x="0" y="2474735"/>
                    <a:pt x="0" y="2448605"/>
                  </a:cubicBezTo>
                  <a:lnTo>
                    <a:pt x="0" y="47312"/>
                  </a:lnTo>
                  <a:cubicBezTo>
                    <a:pt x="0" y="21182"/>
                    <a:pt x="21182" y="0"/>
                    <a:pt x="47312" y="0"/>
                  </a:cubicBezTo>
                  <a:close/>
                </a:path>
              </a:pathLst>
            </a:custGeom>
            <a:solidFill>
              <a:srgbClr val="AB5B38"/>
            </a:solidFill>
          </p:spPr>
        </p:sp>
        <p:sp>
          <p:nvSpPr>
            <p:cNvPr id="7" name="TextBox 7"/>
            <p:cNvSpPr txBox="1"/>
            <p:nvPr/>
          </p:nvSpPr>
          <p:spPr>
            <a:xfrm>
              <a:off x="0" y="-28575"/>
              <a:ext cx="1524726" cy="2524492"/>
            </a:xfrm>
            <a:prstGeom prst="rect">
              <a:avLst/>
            </a:prstGeom>
          </p:spPr>
          <p:txBody>
            <a:bodyPr lIns="50800" tIns="50800" rIns="50800" bIns="50800" rtlCol="0" anchor="ctr"/>
            <a:lstStyle/>
            <a:p>
              <a:pPr algn="ctr">
                <a:lnSpc>
                  <a:spcPts val="1400"/>
                </a:lnSpc>
              </a:pPr>
              <a:endParaRPr/>
            </a:p>
          </p:txBody>
        </p:sp>
      </p:grpSp>
      <p:grpSp>
        <p:nvGrpSpPr>
          <p:cNvPr id="8" name="Group 8"/>
          <p:cNvGrpSpPr/>
          <p:nvPr/>
        </p:nvGrpSpPr>
        <p:grpSpPr>
          <a:xfrm>
            <a:off x="-7898" y="10425650"/>
            <a:ext cx="7574172" cy="283491"/>
            <a:chOff x="0" y="0"/>
            <a:chExt cx="2899236" cy="173904"/>
          </a:xfrm>
        </p:grpSpPr>
        <p:sp>
          <p:nvSpPr>
            <p:cNvPr id="9" name="Freeform 9"/>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10" name="TextBox 10"/>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sp>
        <p:nvSpPr>
          <p:cNvPr id="11" name="TextBox 11"/>
          <p:cNvSpPr txBox="1"/>
          <p:nvPr/>
        </p:nvSpPr>
        <p:spPr>
          <a:xfrm>
            <a:off x="875632" y="400992"/>
            <a:ext cx="3109456" cy="396262"/>
          </a:xfrm>
          <a:prstGeom prst="rect">
            <a:avLst/>
          </a:prstGeom>
        </p:spPr>
        <p:txBody>
          <a:bodyPr wrap="square"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سياسات التشغيل</a:t>
            </a:r>
          </a:p>
        </p:txBody>
      </p:sp>
      <p:sp>
        <p:nvSpPr>
          <p:cNvPr id="12" name="TextBox 12"/>
          <p:cNvSpPr txBox="1"/>
          <p:nvPr/>
        </p:nvSpPr>
        <p:spPr>
          <a:xfrm>
            <a:off x="529870" y="1125343"/>
            <a:ext cx="3950297" cy="6510147"/>
          </a:xfrm>
          <a:prstGeom prst="rect">
            <a:avLst/>
          </a:prstGeom>
        </p:spPr>
        <p:txBody>
          <a:bodyPr lIns="0" tIns="0" rIns="0" bIns="0" rtlCol="0" anchor="t">
            <a:spAutoFit/>
          </a:bodyPr>
          <a:lstStyle/>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وضع قواعد واضحة لسلوك الموظفين وتعاملهم مع العملاء.</a:t>
            </a:r>
          </a:p>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تنظيم جداول العمل مع مراعاة فترات الراحة والدوام.</a:t>
            </a:r>
          </a:p>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تطبيق معايير الجودة في تحضير المشروبات والخدمة.</a:t>
            </a:r>
          </a:p>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الالتزام بمعايير الصحة والسلامة المهنية.</a:t>
            </a:r>
          </a:p>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وضع آليات للتعامل مع الشكاوى والملاحظات من العملاء.</a:t>
            </a:r>
          </a:p>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اعتماد نظام رقابة داخلية لمتابعة الأداء المالي والتشغيلي.</a:t>
            </a:r>
          </a:p>
        </p:txBody>
      </p:sp>
      <p:sp>
        <p:nvSpPr>
          <p:cNvPr id="13" name="Freeform 13"/>
          <p:cNvSpPr/>
          <p:nvPr/>
        </p:nvSpPr>
        <p:spPr>
          <a:xfrm>
            <a:off x="4985667" y="309738"/>
            <a:ext cx="2551911" cy="7637678"/>
          </a:xfrm>
          <a:custGeom>
            <a:avLst/>
            <a:gdLst/>
            <a:ahLst/>
            <a:cxnLst/>
            <a:rect l="l" t="t" r="r" b="b"/>
            <a:pathLst>
              <a:path w="2574333" h="7704932">
                <a:moveTo>
                  <a:pt x="0" y="0"/>
                </a:moveTo>
                <a:lnTo>
                  <a:pt x="2574333" y="0"/>
                </a:lnTo>
                <a:lnTo>
                  <a:pt x="2574333" y="7704932"/>
                </a:lnTo>
                <a:lnTo>
                  <a:pt x="0" y="7704932"/>
                </a:lnTo>
                <a:lnTo>
                  <a:pt x="0" y="0"/>
                </a:lnTo>
                <a:close/>
              </a:path>
            </a:pathLst>
          </a:custGeom>
          <a:blipFill>
            <a:blip r:embed="rId2"/>
            <a:stretch>
              <a:fillRect l="-27714" r="-171583"/>
            </a:stretch>
          </a:blipFill>
        </p:spPr>
      </p:sp>
      <p:sp>
        <p:nvSpPr>
          <p:cNvPr id="14" name="TextBox 14"/>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33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26939" y="4101"/>
            <a:ext cx="7532955" cy="260789"/>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7898" y="10403086"/>
            <a:ext cx="7574173" cy="283491"/>
            <a:chOff x="0" y="0"/>
            <a:chExt cx="2899236" cy="17390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grpSp>
        <p:nvGrpSpPr>
          <p:cNvPr id="8" name="Group 8"/>
          <p:cNvGrpSpPr/>
          <p:nvPr/>
        </p:nvGrpSpPr>
        <p:grpSpPr>
          <a:xfrm>
            <a:off x="400842" y="5038759"/>
            <a:ext cx="6804244" cy="575414"/>
            <a:chOff x="0" y="0"/>
            <a:chExt cx="2438487" cy="206215"/>
          </a:xfrm>
        </p:grpSpPr>
        <p:sp>
          <p:nvSpPr>
            <p:cNvPr id="9" name="Freeform 9"/>
            <p:cNvSpPr/>
            <p:nvPr/>
          </p:nvSpPr>
          <p:spPr>
            <a:xfrm>
              <a:off x="0" y="0"/>
              <a:ext cx="2438487" cy="206215"/>
            </a:xfrm>
            <a:custGeom>
              <a:avLst/>
              <a:gdLst/>
              <a:ahLst/>
              <a:cxnLst/>
              <a:rect l="l" t="t" r="r" b="b"/>
              <a:pathLst>
                <a:path w="2438487" h="206215">
                  <a:moveTo>
                    <a:pt x="29583" y="0"/>
                  </a:moveTo>
                  <a:lnTo>
                    <a:pt x="2408904" y="0"/>
                  </a:lnTo>
                  <a:cubicBezTo>
                    <a:pt x="2425243" y="0"/>
                    <a:pt x="2438487" y="13245"/>
                    <a:pt x="2438487" y="29583"/>
                  </a:cubicBezTo>
                  <a:lnTo>
                    <a:pt x="2438487" y="176632"/>
                  </a:lnTo>
                  <a:cubicBezTo>
                    <a:pt x="2438487" y="192970"/>
                    <a:pt x="2425243" y="206215"/>
                    <a:pt x="2408904" y="206215"/>
                  </a:cubicBezTo>
                  <a:lnTo>
                    <a:pt x="29583" y="206215"/>
                  </a:lnTo>
                  <a:cubicBezTo>
                    <a:pt x="13245" y="206215"/>
                    <a:pt x="0" y="192970"/>
                    <a:pt x="0" y="176632"/>
                  </a:cubicBezTo>
                  <a:lnTo>
                    <a:pt x="0" y="29583"/>
                  </a:lnTo>
                  <a:cubicBezTo>
                    <a:pt x="0" y="13245"/>
                    <a:pt x="13245" y="0"/>
                    <a:pt x="29583" y="0"/>
                  </a:cubicBezTo>
                  <a:close/>
                </a:path>
              </a:pathLst>
            </a:custGeom>
            <a:solidFill>
              <a:srgbClr val="B5886D"/>
            </a:solidFill>
          </p:spPr>
        </p:sp>
        <p:sp>
          <p:nvSpPr>
            <p:cNvPr id="10" name="TextBox 10"/>
            <p:cNvSpPr txBox="1"/>
            <p:nvPr/>
          </p:nvSpPr>
          <p:spPr>
            <a:xfrm>
              <a:off x="0" y="-28575"/>
              <a:ext cx="2438487" cy="234790"/>
            </a:xfrm>
            <a:prstGeom prst="rect">
              <a:avLst/>
            </a:prstGeom>
          </p:spPr>
          <p:txBody>
            <a:bodyPr lIns="50800" tIns="50800" rIns="50800" bIns="50800" rtlCol="0" anchor="ctr"/>
            <a:lstStyle/>
            <a:p>
              <a:pPr algn="ctr">
                <a:lnSpc>
                  <a:spcPts val="1400"/>
                </a:lnSpc>
              </a:pPr>
              <a:endParaRPr/>
            </a:p>
          </p:txBody>
        </p:sp>
      </p:grpSp>
      <p:grpSp>
        <p:nvGrpSpPr>
          <p:cNvPr id="11" name="Group 11"/>
          <p:cNvGrpSpPr/>
          <p:nvPr/>
        </p:nvGrpSpPr>
        <p:grpSpPr>
          <a:xfrm>
            <a:off x="378000" y="5828186"/>
            <a:ext cx="6804244" cy="547250"/>
            <a:chOff x="0" y="0"/>
            <a:chExt cx="2438487" cy="196122"/>
          </a:xfrm>
        </p:grpSpPr>
        <p:sp>
          <p:nvSpPr>
            <p:cNvPr id="12" name="Freeform 12"/>
            <p:cNvSpPr/>
            <p:nvPr/>
          </p:nvSpPr>
          <p:spPr>
            <a:xfrm>
              <a:off x="0" y="0"/>
              <a:ext cx="2438487" cy="196122"/>
            </a:xfrm>
            <a:custGeom>
              <a:avLst/>
              <a:gdLst/>
              <a:ahLst/>
              <a:cxnLst/>
              <a:rect l="l" t="t" r="r" b="b"/>
              <a:pathLst>
                <a:path w="2438487" h="196122">
                  <a:moveTo>
                    <a:pt x="29583" y="0"/>
                  </a:moveTo>
                  <a:lnTo>
                    <a:pt x="2408904" y="0"/>
                  </a:lnTo>
                  <a:cubicBezTo>
                    <a:pt x="2425243" y="0"/>
                    <a:pt x="2438487" y="13245"/>
                    <a:pt x="2438487" y="29583"/>
                  </a:cubicBezTo>
                  <a:lnTo>
                    <a:pt x="2438487" y="166539"/>
                  </a:lnTo>
                  <a:cubicBezTo>
                    <a:pt x="2438487" y="182877"/>
                    <a:pt x="2425243" y="196122"/>
                    <a:pt x="2408904" y="196122"/>
                  </a:cubicBezTo>
                  <a:lnTo>
                    <a:pt x="29583" y="196122"/>
                  </a:lnTo>
                  <a:cubicBezTo>
                    <a:pt x="13245" y="196122"/>
                    <a:pt x="0" y="182877"/>
                    <a:pt x="0" y="166539"/>
                  </a:cubicBezTo>
                  <a:lnTo>
                    <a:pt x="0" y="29583"/>
                  </a:lnTo>
                  <a:cubicBezTo>
                    <a:pt x="0" y="13245"/>
                    <a:pt x="13245" y="0"/>
                    <a:pt x="29583" y="0"/>
                  </a:cubicBezTo>
                  <a:close/>
                </a:path>
              </a:pathLst>
            </a:custGeom>
            <a:solidFill>
              <a:srgbClr val="B5886D"/>
            </a:solidFill>
          </p:spPr>
        </p:sp>
        <p:sp>
          <p:nvSpPr>
            <p:cNvPr id="13" name="TextBox 13"/>
            <p:cNvSpPr txBox="1"/>
            <p:nvPr/>
          </p:nvSpPr>
          <p:spPr>
            <a:xfrm>
              <a:off x="0" y="-28575"/>
              <a:ext cx="2438487" cy="224697"/>
            </a:xfrm>
            <a:prstGeom prst="rect">
              <a:avLst/>
            </a:prstGeom>
          </p:spPr>
          <p:txBody>
            <a:bodyPr lIns="50800" tIns="50800" rIns="50800" bIns="50800" rtlCol="0" anchor="ctr"/>
            <a:lstStyle/>
            <a:p>
              <a:pPr algn="ctr">
                <a:lnSpc>
                  <a:spcPts val="1400"/>
                </a:lnSpc>
              </a:pPr>
              <a:endParaRPr/>
            </a:p>
          </p:txBody>
        </p:sp>
      </p:grpSp>
      <p:sp>
        <p:nvSpPr>
          <p:cNvPr id="14" name="Freeform 14"/>
          <p:cNvSpPr/>
          <p:nvPr/>
        </p:nvSpPr>
        <p:spPr>
          <a:xfrm>
            <a:off x="0" y="242484"/>
            <a:ext cx="7560000" cy="2617583"/>
          </a:xfrm>
          <a:custGeom>
            <a:avLst/>
            <a:gdLst/>
            <a:ahLst/>
            <a:cxnLst/>
            <a:rect l="l" t="t" r="r" b="b"/>
            <a:pathLst>
              <a:path w="7560000" h="2617583">
                <a:moveTo>
                  <a:pt x="0" y="0"/>
                </a:moveTo>
                <a:lnTo>
                  <a:pt x="7560000" y="0"/>
                </a:lnTo>
                <a:lnTo>
                  <a:pt x="7560000" y="2617584"/>
                </a:lnTo>
                <a:lnTo>
                  <a:pt x="0" y="2617584"/>
                </a:lnTo>
                <a:lnTo>
                  <a:pt x="0" y="0"/>
                </a:lnTo>
                <a:close/>
              </a:path>
            </a:pathLst>
          </a:custGeom>
          <a:blipFill>
            <a:blip r:embed="rId2"/>
            <a:stretch>
              <a:fillRect t="-19271" b="-73447"/>
            </a:stretch>
          </a:blipFill>
        </p:spPr>
      </p:sp>
      <p:sp>
        <p:nvSpPr>
          <p:cNvPr id="15" name="TextBox 15"/>
          <p:cNvSpPr txBox="1"/>
          <p:nvPr/>
        </p:nvSpPr>
        <p:spPr>
          <a:xfrm>
            <a:off x="72000" y="389620"/>
            <a:ext cx="2589357" cy="1905655"/>
          </a:xfrm>
          <a:prstGeom prst="rect">
            <a:avLst/>
          </a:prstGeom>
        </p:spPr>
        <p:txBody>
          <a:bodyPr lIns="0" tIns="0" rIns="0" bIns="0" rtlCol="0" anchor="t">
            <a:spAutoFit/>
          </a:bodyPr>
          <a:lstStyle/>
          <a:p>
            <a:pPr algn="ctr" rtl="1">
              <a:lnSpc>
                <a:spcPts val="7341"/>
              </a:lnSpc>
            </a:pPr>
            <a:r>
              <a:rPr lang="ar-EG" sz="3905" b="1">
                <a:solidFill>
                  <a:srgbClr val="FEF6EE"/>
                </a:solidFill>
                <a:latin typeface="29LT Bukra Wide Bold"/>
                <a:ea typeface="29LT Bukra Wide Bold"/>
                <a:cs typeface="29LT Bukra Wide Bold"/>
                <a:sym typeface="29LT Bukra Wide Bold"/>
                <a:rtl/>
              </a:rPr>
              <a:t>الفصل</a:t>
            </a:r>
          </a:p>
          <a:p>
            <a:pPr algn="ctr" rtl="1">
              <a:lnSpc>
                <a:spcPts val="7341"/>
              </a:lnSpc>
              <a:spcBef>
                <a:spcPct val="0"/>
              </a:spcBef>
            </a:pPr>
            <a:r>
              <a:rPr lang="ar-EG" sz="3905" b="1">
                <a:solidFill>
                  <a:srgbClr val="FEF6EE"/>
                </a:solidFill>
                <a:latin typeface="29LT Bukra Wide Bold"/>
                <a:ea typeface="29LT Bukra Wide Bold"/>
                <a:cs typeface="29LT Bukra Wide Bold"/>
                <a:sym typeface="29LT Bukra Wide Bold"/>
                <a:rtl/>
              </a:rPr>
              <a:t>السادس</a:t>
            </a:r>
          </a:p>
        </p:txBody>
      </p:sp>
      <p:sp>
        <p:nvSpPr>
          <p:cNvPr id="16" name="TextBox 16"/>
          <p:cNvSpPr txBox="1"/>
          <p:nvPr/>
        </p:nvSpPr>
        <p:spPr>
          <a:xfrm>
            <a:off x="577754" y="5050832"/>
            <a:ext cx="638768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التراخيص المطلوبة.</a:t>
            </a:r>
          </a:p>
        </p:txBody>
      </p:sp>
      <p:sp>
        <p:nvSpPr>
          <p:cNvPr id="17" name="TextBox 17"/>
          <p:cNvSpPr txBox="1"/>
          <p:nvPr/>
        </p:nvSpPr>
        <p:spPr>
          <a:xfrm>
            <a:off x="636267" y="5812771"/>
            <a:ext cx="648765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القوانين المحلية المتعلقة بالصحة والسلامة.</a:t>
            </a:r>
          </a:p>
        </p:txBody>
      </p:sp>
      <p:grpSp>
        <p:nvGrpSpPr>
          <p:cNvPr id="18" name="Group 18"/>
          <p:cNvGrpSpPr/>
          <p:nvPr/>
        </p:nvGrpSpPr>
        <p:grpSpPr>
          <a:xfrm>
            <a:off x="400842" y="7365834"/>
            <a:ext cx="6804244" cy="547031"/>
            <a:chOff x="0" y="0"/>
            <a:chExt cx="2438487" cy="196044"/>
          </a:xfrm>
        </p:grpSpPr>
        <p:sp>
          <p:nvSpPr>
            <p:cNvPr id="19" name="Freeform 19"/>
            <p:cNvSpPr/>
            <p:nvPr/>
          </p:nvSpPr>
          <p:spPr>
            <a:xfrm>
              <a:off x="0" y="0"/>
              <a:ext cx="2438487" cy="196044"/>
            </a:xfrm>
            <a:custGeom>
              <a:avLst/>
              <a:gdLst/>
              <a:ahLst/>
              <a:cxnLst/>
              <a:rect l="l" t="t" r="r" b="b"/>
              <a:pathLst>
                <a:path w="2438487" h="196044">
                  <a:moveTo>
                    <a:pt x="29583" y="0"/>
                  </a:moveTo>
                  <a:lnTo>
                    <a:pt x="2408904" y="0"/>
                  </a:lnTo>
                  <a:cubicBezTo>
                    <a:pt x="2425243" y="0"/>
                    <a:pt x="2438487" y="13245"/>
                    <a:pt x="2438487" y="29583"/>
                  </a:cubicBezTo>
                  <a:lnTo>
                    <a:pt x="2438487" y="166461"/>
                  </a:lnTo>
                  <a:cubicBezTo>
                    <a:pt x="2438487" y="182799"/>
                    <a:pt x="2425243" y="196044"/>
                    <a:pt x="2408904" y="196044"/>
                  </a:cubicBezTo>
                  <a:lnTo>
                    <a:pt x="29583" y="196044"/>
                  </a:lnTo>
                  <a:cubicBezTo>
                    <a:pt x="13245" y="196044"/>
                    <a:pt x="0" y="182799"/>
                    <a:pt x="0" y="166461"/>
                  </a:cubicBezTo>
                  <a:lnTo>
                    <a:pt x="0" y="29583"/>
                  </a:lnTo>
                  <a:cubicBezTo>
                    <a:pt x="0" y="13245"/>
                    <a:pt x="13245" y="0"/>
                    <a:pt x="29583" y="0"/>
                  </a:cubicBezTo>
                  <a:close/>
                </a:path>
              </a:pathLst>
            </a:custGeom>
            <a:solidFill>
              <a:srgbClr val="B5886D"/>
            </a:solidFill>
          </p:spPr>
        </p:sp>
        <p:sp>
          <p:nvSpPr>
            <p:cNvPr id="20" name="TextBox 20"/>
            <p:cNvSpPr txBox="1"/>
            <p:nvPr/>
          </p:nvSpPr>
          <p:spPr>
            <a:xfrm>
              <a:off x="0" y="-28575"/>
              <a:ext cx="2438487" cy="224619"/>
            </a:xfrm>
            <a:prstGeom prst="rect">
              <a:avLst/>
            </a:prstGeom>
          </p:spPr>
          <p:txBody>
            <a:bodyPr lIns="50800" tIns="50800" rIns="50800" bIns="50800" rtlCol="0" anchor="ctr"/>
            <a:lstStyle/>
            <a:p>
              <a:pPr algn="ctr">
                <a:lnSpc>
                  <a:spcPts val="1400"/>
                </a:lnSpc>
              </a:pPr>
              <a:endParaRPr/>
            </a:p>
          </p:txBody>
        </p:sp>
      </p:grpSp>
      <p:sp>
        <p:nvSpPr>
          <p:cNvPr id="21" name="TextBox 21"/>
          <p:cNvSpPr txBox="1"/>
          <p:nvPr/>
        </p:nvSpPr>
        <p:spPr>
          <a:xfrm>
            <a:off x="441784" y="7332041"/>
            <a:ext cx="648765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الالتزام بالقوانين الضريبية.</a:t>
            </a:r>
          </a:p>
        </p:txBody>
      </p:sp>
      <p:sp>
        <p:nvSpPr>
          <p:cNvPr id="22" name="TextBox 22"/>
          <p:cNvSpPr txBox="1"/>
          <p:nvPr/>
        </p:nvSpPr>
        <p:spPr>
          <a:xfrm>
            <a:off x="543625" y="3078288"/>
            <a:ext cx="6455937" cy="363855"/>
          </a:xfrm>
          <a:prstGeom prst="rect">
            <a:avLst/>
          </a:prstGeom>
        </p:spPr>
        <p:txBody>
          <a:bodyPr lIns="0" tIns="0" rIns="0" bIns="0" rtlCol="0" anchor="t">
            <a:spAutoFit/>
          </a:bodyPr>
          <a:lstStyle/>
          <a:p>
            <a:pPr algn="ctr" rtl="1">
              <a:lnSpc>
                <a:spcPts val="2520"/>
              </a:lnSpc>
              <a:spcBef>
                <a:spcPct val="0"/>
              </a:spcBef>
            </a:pPr>
            <a:r>
              <a:rPr lang="ar-EG" sz="1800" b="1">
                <a:solidFill>
                  <a:srgbClr val="000000"/>
                </a:solidFill>
                <a:latin typeface="29LT Bukra Wide Bold"/>
                <a:ea typeface="29LT Bukra Wide Bold"/>
                <a:cs typeface="29LT Bukra Wide Bold"/>
                <a:sym typeface="29LT Bukra Wide Bold"/>
                <a:rtl/>
              </a:rPr>
              <a:t>الدراسة القانونية</a:t>
            </a:r>
          </a:p>
        </p:txBody>
      </p:sp>
      <p:sp>
        <p:nvSpPr>
          <p:cNvPr id="23" name="TextBox 23"/>
          <p:cNvSpPr txBox="1"/>
          <p:nvPr/>
        </p:nvSpPr>
        <p:spPr>
          <a:xfrm>
            <a:off x="326036" y="3650014"/>
            <a:ext cx="6822858" cy="1074420"/>
          </a:xfrm>
          <a:prstGeom prst="rect">
            <a:avLst/>
          </a:prstGeom>
        </p:spPr>
        <p:txBody>
          <a:bodyPr lIns="0" tIns="0" rIns="0" bIns="0" rtlCol="0" anchor="t">
            <a:spAutoFit/>
          </a:bodyPr>
          <a:lstStyle/>
          <a:p>
            <a:pPr algn="ctr" rtl="1">
              <a:lnSpc>
                <a:spcPts val="1679"/>
              </a:lnSpc>
              <a:spcBef>
                <a:spcPct val="0"/>
              </a:spcBef>
            </a:pPr>
            <a:r>
              <a:rPr lang="ar-EG" sz="1200" b="1">
                <a:solidFill>
                  <a:srgbClr val="000000"/>
                </a:solidFill>
                <a:latin typeface="29LT Bukra Wide Bold"/>
                <a:ea typeface="29LT Bukra Wide Bold"/>
                <a:cs typeface="29LT Bukra Wide Bold"/>
                <a:sym typeface="29LT Bukra Wide Bold"/>
                <a:rtl/>
              </a:rPr>
              <a:t>تُعد الدراسة القانونية من الجوانب الأساسية التي يجب مراعاتها لضمان سير مشروع المقهى ضمن الأطر القانونية والتنظيمية المعمول بها في المملكة العربية السعودية. تهدف هذه الدراسة إلى تحديد كافة التراخيص، القوانين، والاتفاقيات التي يجب الالتزام بها لتجنب المخاطر القانونية وضمان استمرارية المشروع.</a:t>
            </a:r>
          </a:p>
        </p:txBody>
      </p:sp>
      <p:grpSp>
        <p:nvGrpSpPr>
          <p:cNvPr id="24" name="Group 24"/>
          <p:cNvGrpSpPr/>
          <p:nvPr/>
        </p:nvGrpSpPr>
        <p:grpSpPr>
          <a:xfrm>
            <a:off x="378000" y="6584986"/>
            <a:ext cx="6804244" cy="547031"/>
            <a:chOff x="0" y="0"/>
            <a:chExt cx="2438487" cy="196044"/>
          </a:xfrm>
        </p:grpSpPr>
        <p:sp>
          <p:nvSpPr>
            <p:cNvPr id="25" name="Freeform 25"/>
            <p:cNvSpPr/>
            <p:nvPr/>
          </p:nvSpPr>
          <p:spPr>
            <a:xfrm>
              <a:off x="0" y="0"/>
              <a:ext cx="2438487" cy="196044"/>
            </a:xfrm>
            <a:custGeom>
              <a:avLst/>
              <a:gdLst/>
              <a:ahLst/>
              <a:cxnLst/>
              <a:rect l="l" t="t" r="r" b="b"/>
              <a:pathLst>
                <a:path w="2438487" h="196044">
                  <a:moveTo>
                    <a:pt x="29583" y="0"/>
                  </a:moveTo>
                  <a:lnTo>
                    <a:pt x="2408904" y="0"/>
                  </a:lnTo>
                  <a:cubicBezTo>
                    <a:pt x="2425243" y="0"/>
                    <a:pt x="2438487" y="13245"/>
                    <a:pt x="2438487" y="29583"/>
                  </a:cubicBezTo>
                  <a:lnTo>
                    <a:pt x="2438487" y="166461"/>
                  </a:lnTo>
                  <a:cubicBezTo>
                    <a:pt x="2438487" y="182799"/>
                    <a:pt x="2425243" y="196044"/>
                    <a:pt x="2408904" y="196044"/>
                  </a:cubicBezTo>
                  <a:lnTo>
                    <a:pt x="29583" y="196044"/>
                  </a:lnTo>
                  <a:cubicBezTo>
                    <a:pt x="13245" y="196044"/>
                    <a:pt x="0" y="182799"/>
                    <a:pt x="0" y="166461"/>
                  </a:cubicBezTo>
                  <a:lnTo>
                    <a:pt x="0" y="29583"/>
                  </a:lnTo>
                  <a:cubicBezTo>
                    <a:pt x="0" y="13245"/>
                    <a:pt x="13245" y="0"/>
                    <a:pt x="29583" y="0"/>
                  </a:cubicBezTo>
                  <a:close/>
                </a:path>
              </a:pathLst>
            </a:custGeom>
            <a:solidFill>
              <a:srgbClr val="B5886D"/>
            </a:solidFill>
          </p:spPr>
        </p:sp>
        <p:sp>
          <p:nvSpPr>
            <p:cNvPr id="26" name="TextBox 26"/>
            <p:cNvSpPr txBox="1"/>
            <p:nvPr/>
          </p:nvSpPr>
          <p:spPr>
            <a:xfrm>
              <a:off x="0" y="-28575"/>
              <a:ext cx="2438487" cy="224619"/>
            </a:xfrm>
            <a:prstGeom prst="rect">
              <a:avLst/>
            </a:prstGeom>
          </p:spPr>
          <p:txBody>
            <a:bodyPr lIns="50800" tIns="50800" rIns="50800" bIns="50800" rtlCol="0" anchor="ctr"/>
            <a:lstStyle/>
            <a:p>
              <a:pPr algn="ctr">
                <a:lnSpc>
                  <a:spcPts val="1400"/>
                </a:lnSpc>
              </a:pPr>
              <a:endParaRPr/>
            </a:p>
          </p:txBody>
        </p:sp>
      </p:grpSp>
      <p:sp>
        <p:nvSpPr>
          <p:cNvPr id="27" name="TextBox 27"/>
          <p:cNvSpPr txBox="1"/>
          <p:nvPr/>
        </p:nvSpPr>
        <p:spPr>
          <a:xfrm>
            <a:off x="1054020" y="6575461"/>
            <a:ext cx="5366891"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عقود الإيجار والاتفاقيات.</a:t>
            </a:r>
          </a:p>
        </p:txBody>
      </p:sp>
      <p:grpSp>
        <p:nvGrpSpPr>
          <p:cNvPr id="28" name="Group 28"/>
          <p:cNvGrpSpPr/>
          <p:nvPr/>
        </p:nvGrpSpPr>
        <p:grpSpPr>
          <a:xfrm>
            <a:off x="400842" y="8150989"/>
            <a:ext cx="6804244" cy="547031"/>
            <a:chOff x="0" y="0"/>
            <a:chExt cx="2438487" cy="196044"/>
          </a:xfrm>
        </p:grpSpPr>
        <p:sp>
          <p:nvSpPr>
            <p:cNvPr id="29" name="Freeform 29"/>
            <p:cNvSpPr/>
            <p:nvPr/>
          </p:nvSpPr>
          <p:spPr>
            <a:xfrm>
              <a:off x="0" y="0"/>
              <a:ext cx="2438487" cy="196044"/>
            </a:xfrm>
            <a:custGeom>
              <a:avLst/>
              <a:gdLst/>
              <a:ahLst/>
              <a:cxnLst/>
              <a:rect l="l" t="t" r="r" b="b"/>
              <a:pathLst>
                <a:path w="2438487" h="196044">
                  <a:moveTo>
                    <a:pt x="29583" y="0"/>
                  </a:moveTo>
                  <a:lnTo>
                    <a:pt x="2408904" y="0"/>
                  </a:lnTo>
                  <a:cubicBezTo>
                    <a:pt x="2425243" y="0"/>
                    <a:pt x="2438487" y="13245"/>
                    <a:pt x="2438487" y="29583"/>
                  </a:cubicBezTo>
                  <a:lnTo>
                    <a:pt x="2438487" y="166461"/>
                  </a:lnTo>
                  <a:cubicBezTo>
                    <a:pt x="2438487" y="182799"/>
                    <a:pt x="2425243" y="196044"/>
                    <a:pt x="2408904" y="196044"/>
                  </a:cubicBezTo>
                  <a:lnTo>
                    <a:pt x="29583" y="196044"/>
                  </a:lnTo>
                  <a:cubicBezTo>
                    <a:pt x="13245" y="196044"/>
                    <a:pt x="0" y="182799"/>
                    <a:pt x="0" y="166461"/>
                  </a:cubicBezTo>
                  <a:lnTo>
                    <a:pt x="0" y="29583"/>
                  </a:lnTo>
                  <a:cubicBezTo>
                    <a:pt x="0" y="13245"/>
                    <a:pt x="13245" y="0"/>
                    <a:pt x="29583" y="0"/>
                  </a:cubicBezTo>
                  <a:close/>
                </a:path>
              </a:pathLst>
            </a:custGeom>
            <a:solidFill>
              <a:srgbClr val="B5886D"/>
            </a:solidFill>
          </p:spPr>
        </p:sp>
        <p:sp>
          <p:nvSpPr>
            <p:cNvPr id="30" name="TextBox 30"/>
            <p:cNvSpPr txBox="1"/>
            <p:nvPr/>
          </p:nvSpPr>
          <p:spPr>
            <a:xfrm>
              <a:off x="0" y="-28575"/>
              <a:ext cx="2438487" cy="224619"/>
            </a:xfrm>
            <a:prstGeom prst="rect">
              <a:avLst/>
            </a:prstGeom>
          </p:spPr>
          <p:txBody>
            <a:bodyPr lIns="50800" tIns="50800" rIns="50800" bIns="50800" rtlCol="0" anchor="ctr"/>
            <a:lstStyle/>
            <a:p>
              <a:pPr algn="ctr">
                <a:lnSpc>
                  <a:spcPts val="1400"/>
                </a:lnSpc>
              </a:pPr>
              <a:endParaRPr/>
            </a:p>
          </p:txBody>
        </p:sp>
      </p:grpSp>
      <p:sp>
        <p:nvSpPr>
          <p:cNvPr id="31" name="TextBox 31"/>
          <p:cNvSpPr txBox="1"/>
          <p:nvPr/>
        </p:nvSpPr>
        <p:spPr>
          <a:xfrm>
            <a:off x="441784" y="8117197"/>
            <a:ext cx="648765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حماية الملكية الفكرية.</a:t>
            </a:r>
          </a:p>
        </p:txBody>
      </p:sp>
      <p:grpSp>
        <p:nvGrpSpPr>
          <p:cNvPr id="32" name="Group 32"/>
          <p:cNvGrpSpPr/>
          <p:nvPr/>
        </p:nvGrpSpPr>
        <p:grpSpPr>
          <a:xfrm>
            <a:off x="441784" y="8936145"/>
            <a:ext cx="6804244" cy="547031"/>
            <a:chOff x="0" y="0"/>
            <a:chExt cx="2438487" cy="196044"/>
          </a:xfrm>
        </p:grpSpPr>
        <p:sp>
          <p:nvSpPr>
            <p:cNvPr id="33" name="Freeform 33"/>
            <p:cNvSpPr/>
            <p:nvPr/>
          </p:nvSpPr>
          <p:spPr>
            <a:xfrm>
              <a:off x="0" y="0"/>
              <a:ext cx="2438487" cy="196044"/>
            </a:xfrm>
            <a:custGeom>
              <a:avLst/>
              <a:gdLst/>
              <a:ahLst/>
              <a:cxnLst/>
              <a:rect l="l" t="t" r="r" b="b"/>
              <a:pathLst>
                <a:path w="2438487" h="196044">
                  <a:moveTo>
                    <a:pt x="29583" y="0"/>
                  </a:moveTo>
                  <a:lnTo>
                    <a:pt x="2408904" y="0"/>
                  </a:lnTo>
                  <a:cubicBezTo>
                    <a:pt x="2425243" y="0"/>
                    <a:pt x="2438487" y="13245"/>
                    <a:pt x="2438487" y="29583"/>
                  </a:cubicBezTo>
                  <a:lnTo>
                    <a:pt x="2438487" y="166461"/>
                  </a:lnTo>
                  <a:cubicBezTo>
                    <a:pt x="2438487" y="182799"/>
                    <a:pt x="2425243" y="196044"/>
                    <a:pt x="2408904" y="196044"/>
                  </a:cubicBezTo>
                  <a:lnTo>
                    <a:pt x="29583" y="196044"/>
                  </a:lnTo>
                  <a:cubicBezTo>
                    <a:pt x="13245" y="196044"/>
                    <a:pt x="0" y="182799"/>
                    <a:pt x="0" y="166461"/>
                  </a:cubicBezTo>
                  <a:lnTo>
                    <a:pt x="0" y="29583"/>
                  </a:lnTo>
                  <a:cubicBezTo>
                    <a:pt x="0" y="13245"/>
                    <a:pt x="13245" y="0"/>
                    <a:pt x="29583" y="0"/>
                  </a:cubicBezTo>
                  <a:close/>
                </a:path>
              </a:pathLst>
            </a:custGeom>
            <a:solidFill>
              <a:srgbClr val="B5886D"/>
            </a:solidFill>
          </p:spPr>
        </p:sp>
        <p:sp>
          <p:nvSpPr>
            <p:cNvPr id="34" name="TextBox 34"/>
            <p:cNvSpPr txBox="1"/>
            <p:nvPr/>
          </p:nvSpPr>
          <p:spPr>
            <a:xfrm>
              <a:off x="0" y="-28575"/>
              <a:ext cx="2438487" cy="224619"/>
            </a:xfrm>
            <a:prstGeom prst="rect">
              <a:avLst/>
            </a:prstGeom>
          </p:spPr>
          <p:txBody>
            <a:bodyPr lIns="50800" tIns="50800" rIns="50800" bIns="50800" rtlCol="0" anchor="ctr"/>
            <a:lstStyle/>
            <a:p>
              <a:pPr algn="ctr">
                <a:lnSpc>
                  <a:spcPts val="1400"/>
                </a:lnSpc>
              </a:pPr>
              <a:endParaRPr/>
            </a:p>
          </p:txBody>
        </p:sp>
      </p:grpSp>
      <p:sp>
        <p:nvSpPr>
          <p:cNvPr id="35" name="TextBox 35"/>
          <p:cNvSpPr txBox="1"/>
          <p:nvPr/>
        </p:nvSpPr>
        <p:spPr>
          <a:xfrm>
            <a:off x="482726" y="8902353"/>
            <a:ext cx="648765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التعامل مع المخالفات القانونية.</a:t>
            </a:r>
          </a:p>
        </p:txBody>
      </p:sp>
      <p:sp>
        <p:nvSpPr>
          <p:cNvPr id="36" name="TextBox 36"/>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34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17801" y="4114"/>
            <a:ext cx="7577801" cy="193535"/>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377756" y="982923"/>
            <a:ext cx="4254524" cy="2127067"/>
            <a:chOff x="0" y="0"/>
            <a:chExt cx="1524726" cy="762293"/>
          </a:xfrm>
        </p:grpSpPr>
        <p:sp>
          <p:nvSpPr>
            <p:cNvPr id="6" name="Freeform 6"/>
            <p:cNvSpPr/>
            <p:nvPr/>
          </p:nvSpPr>
          <p:spPr>
            <a:xfrm>
              <a:off x="0" y="0"/>
              <a:ext cx="1524726" cy="762293"/>
            </a:xfrm>
            <a:custGeom>
              <a:avLst/>
              <a:gdLst/>
              <a:ahLst/>
              <a:cxnLst/>
              <a:rect l="l" t="t" r="r" b="b"/>
              <a:pathLst>
                <a:path w="1524726" h="762293">
                  <a:moveTo>
                    <a:pt x="47312" y="0"/>
                  </a:moveTo>
                  <a:lnTo>
                    <a:pt x="1477414" y="0"/>
                  </a:lnTo>
                  <a:cubicBezTo>
                    <a:pt x="1489961" y="0"/>
                    <a:pt x="1501995" y="4985"/>
                    <a:pt x="1510868" y="13857"/>
                  </a:cubicBezTo>
                  <a:cubicBezTo>
                    <a:pt x="1519741" y="22730"/>
                    <a:pt x="1524726" y="34764"/>
                    <a:pt x="1524726" y="47312"/>
                  </a:cubicBezTo>
                  <a:lnTo>
                    <a:pt x="1524726" y="714981"/>
                  </a:lnTo>
                  <a:cubicBezTo>
                    <a:pt x="1524726" y="741111"/>
                    <a:pt x="1503543" y="762293"/>
                    <a:pt x="1477414" y="762293"/>
                  </a:cubicBezTo>
                  <a:lnTo>
                    <a:pt x="47312" y="762293"/>
                  </a:lnTo>
                  <a:cubicBezTo>
                    <a:pt x="21182" y="762293"/>
                    <a:pt x="0" y="741111"/>
                    <a:pt x="0" y="714981"/>
                  </a:cubicBezTo>
                  <a:lnTo>
                    <a:pt x="0" y="47312"/>
                  </a:lnTo>
                  <a:cubicBezTo>
                    <a:pt x="0" y="21182"/>
                    <a:pt x="21182" y="0"/>
                    <a:pt x="47312" y="0"/>
                  </a:cubicBezTo>
                  <a:close/>
                </a:path>
              </a:pathLst>
            </a:custGeom>
            <a:solidFill>
              <a:srgbClr val="AB5B38"/>
            </a:solidFill>
          </p:spPr>
        </p:sp>
        <p:sp>
          <p:nvSpPr>
            <p:cNvPr id="7" name="TextBox 7"/>
            <p:cNvSpPr txBox="1"/>
            <p:nvPr/>
          </p:nvSpPr>
          <p:spPr>
            <a:xfrm>
              <a:off x="0" y="-28575"/>
              <a:ext cx="1524726" cy="790868"/>
            </a:xfrm>
            <a:prstGeom prst="rect">
              <a:avLst/>
            </a:prstGeom>
          </p:spPr>
          <p:txBody>
            <a:bodyPr lIns="50800" tIns="50800" rIns="50800" bIns="50800" rtlCol="0" anchor="ctr"/>
            <a:lstStyle/>
            <a:p>
              <a:pPr algn="ctr">
                <a:lnSpc>
                  <a:spcPts val="1400"/>
                </a:lnSpc>
              </a:pPr>
              <a:endParaRPr/>
            </a:p>
          </p:txBody>
        </p:sp>
      </p:grpSp>
      <p:grpSp>
        <p:nvGrpSpPr>
          <p:cNvPr id="8" name="Group 8"/>
          <p:cNvGrpSpPr/>
          <p:nvPr/>
        </p:nvGrpSpPr>
        <p:grpSpPr>
          <a:xfrm>
            <a:off x="-7910" y="10380894"/>
            <a:ext cx="7596595" cy="305909"/>
            <a:chOff x="0" y="0"/>
            <a:chExt cx="2899236" cy="173904"/>
          </a:xfrm>
        </p:grpSpPr>
        <p:sp>
          <p:nvSpPr>
            <p:cNvPr id="9" name="Freeform 9"/>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10" name="TextBox 10"/>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grpSp>
        <p:nvGrpSpPr>
          <p:cNvPr id="11" name="Group 11"/>
          <p:cNvGrpSpPr/>
          <p:nvPr/>
        </p:nvGrpSpPr>
        <p:grpSpPr>
          <a:xfrm>
            <a:off x="377756" y="3500515"/>
            <a:ext cx="6804487" cy="1098834"/>
            <a:chOff x="0" y="0"/>
            <a:chExt cx="2438575" cy="393797"/>
          </a:xfrm>
        </p:grpSpPr>
        <p:sp>
          <p:nvSpPr>
            <p:cNvPr id="12" name="Freeform 12"/>
            <p:cNvSpPr/>
            <p:nvPr/>
          </p:nvSpPr>
          <p:spPr>
            <a:xfrm>
              <a:off x="0" y="0"/>
              <a:ext cx="2438575" cy="393797"/>
            </a:xfrm>
            <a:custGeom>
              <a:avLst/>
              <a:gdLst/>
              <a:ahLst/>
              <a:cxnLst/>
              <a:rect l="l" t="t" r="r" b="b"/>
              <a:pathLst>
                <a:path w="2438575" h="393797">
                  <a:moveTo>
                    <a:pt x="29582" y="0"/>
                  </a:moveTo>
                  <a:lnTo>
                    <a:pt x="2408993" y="0"/>
                  </a:lnTo>
                  <a:cubicBezTo>
                    <a:pt x="2416838" y="0"/>
                    <a:pt x="2424362" y="3117"/>
                    <a:pt x="2429910" y="8664"/>
                  </a:cubicBezTo>
                  <a:cubicBezTo>
                    <a:pt x="2435458" y="14212"/>
                    <a:pt x="2438575" y="21736"/>
                    <a:pt x="2438575" y="29582"/>
                  </a:cubicBezTo>
                  <a:lnTo>
                    <a:pt x="2438575" y="364215"/>
                  </a:lnTo>
                  <a:cubicBezTo>
                    <a:pt x="2438575" y="372061"/>
                    <a:pt x="2435458" y="379585"/>
                    <a:pt x="2429910" y="385133"/>
                  </a:cubicBezTo>
                  <a:cubicBezTo>
                    <a:pt x="2424362" y="390681"/>
                    <a:pt x="2416838" y="393797"/>
                    <a:pt x="2408993" y="393797"/>
                  </a:cubicBezTo>
                  <a:lnTo>
                    <a:pt x="29582" y="393797"/>
                  </a:lnTo>
                  <a:cubicBezTo>
                    <a:pt x="21736" y="393797"/>
                    <a:pt x="14212" y="390681"/>
                    <a:pt x="8664" y="385133"/>
                  </a:cubicBezTo>
                  <a:cubicBezTo>
                    <a:pt x="3117" y="379585"/>
                    <a:pt x="0" y="372061"/>
                    <a:pt x="0" y="364215"/>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3" name="TextBox 13"/>
            <p:cNvSpPr txBox="1"/>
            <p:nvPr/>
          </p:nvSpPr>
          <p:spPr>
            <a:xfrm>
              <a:off x="0" y="-28575"/>
              <a:ext cx="2438575" cy="422372"/>
            </a:xfrm>
            <a:prstGeom prst="rect">
              <a:avLst/>
            </a:prstGeom>
          </p:spPr>
          <p:txBody>
            <a:bodyPr lIns="50800" tIns="50800" rIns="50800" bIns="50800" rtlCol="0" anchor="ctr"/>
            <a:lstStyle/>
            <a:p>
              <a:pPr algn="ctr">
                <a:lnSpc>
                  <a:spcPts val="1400"/>
                </a:lnSpc>
              </a:pPr>
              <a:endParaRPr/>
            </a:p>
          </p:txBody>
        </p:sp>
      </p:grpSp>
      <p:grpSp>
        <p:nvGrpSpPr>
          <p:cNvPr id="14" name="Group 14"/>
          <p:cNvGrpSpPr/>
          <p:nvPr/>
        </p:nvGrpSpPr>
        <p:grpSpPr>
          <a:xfrm>
            <a:off x="377756" y="4768699"/>
            <a:ext cx="6804487" cy="1002220"/>
            <a:chOff x="0" y="0"/>
            <a:chExt cx="2438575" cy="359173"/>
          </a:xfrm>
        </p:grpSpPr>
        <p:sp>
          <p:nvSpPr>
            <p:cNvPr id="15" name="Freeform 15"/>
            <p:cNvSpPr/>
            <p:nvPr/>
          </p:nvSpPr>
          <p:spPr>
            <a:xfrm>
              <a:off x="0" y="0"/>
              <a:ext cx="2438575" cy="359173"/>
            </a:xfrm>
            <a:custGeom>
              <a:avLst/>
              <a:gdLst/>
              <a:ahLst/>
              <a:cxnLst/>
              <a:rect l="l" t="t" r="r" b="b"/>
              <a:pathLst>
                <a:path w="2438575" h="359173">
                  <a:moveTo>
                    <a:pt x="29582" y="0"/>
                  </a:moveTo>
                  <a:lnTo>
                    <a:pt x="2408993" y="0"/>
                  </a:lnTo>
                  <a:cubicBezTo>
                    <a:pt x="2416838" y="0"/>
                    <a:pt x="2424362" y="3117"/>
                    <a:pt x="2429910" y="8664"/>
                  </a:cubicBezTo>
                  <a:cubicBezTo>
                    <a:pt x="2435458" y="14212"/>
                    <a:pt x="2438575" y="21736"/>
                    <a:pt x="2438575" y="29582"/>
                  </a:cubicBezTo>
                  <a:lnTo>
                    <a:pt x="2438575" y="329591"/>
                  </a:lnTo>
                  <a:cubicBezTo>
                    <a:pt x="2438575" y="337437"/>
                    <a:pt x="2435458" y="344961"/>
                    <a:pt x="2429910" y="350509"/>
                  </a:cubicBezTo>
                  <a:cubicBezTo>
                    <a:pt x="2424362" y="356056"/>
                    <a:pt x="2416838" y="359173"/>
                    <a:pt x="2408993" y="359173"/>
                  </a:cubicBezTo>
                  <a:lnTo>
                    <a:pt x="29582" y="359173"/>
                  </a:lnTo>
                  <a:cubicBezTo>
                    <a:pt x="21736" y="359173"/>
                    <a:pt x="14212" y="356056"/>
                    <a:pt x="8664" y="350509"/>
                  </a:cubicBezTo>
                  <a:cubicBezTo>
                    <a:pt x="3117" y="344961"/>
                    <a:pt x="0" y="337437"/>
                    <a:pt x="0" y="329591"/>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6" name="TextBox 16"/>
            <p:cNvSpPr txBox="1"/>
            <p:nvPr/>
          </p:nvSpPr>
          <p:spPr>
            <a:xfrm>
              <a:off x="0" y="-28575"/>
              <a:ext cx="2438575" cy="387748"/>
            </a:xfrm>
            <a:prstGeom prst="rect">
              <a:avLst/>
            </a:prstGeom>
          </p:spPr>
          <p:txBody>
            <a:bodyPr lIns="50800" tIns="50800" rIns="50800" bIns="50800" rtlCol="0" anchor="ctr"/>
            <a:lstStyle/>
            <a:p>
              <a:pPr algn="ctr">
                <a:lnSpc>
                  <a:spcPts val="1400"/>
                </a:lnSpc>
              </a:pPr>
              <a:endParaRPr/>
            </a:p>
          </p:txBody>
        </p:sp>
      </p:grpSp>
      <p:grpSp>
        <p:nvGrpSpPr>
          <p:cNvPr id="17" name="Group 17"/>
          <p:cNvGrpSpPr/>
          <p:nvPr/>
        </p:nvGrpSpPr>
        <p:grpSpPr>
          <a:xfrm>
            <a:off x="377756" y="5913794"/>
            <a:ext cx="6804487" cy="799048"/>
            <a:chOff x="0" y="0"/>
            <a:chExt cx="2438575" cy="286361"/>
          </a:xfrm>
        </p:grpSpPr>
        <p:sp>
          <p:nvSpPr>
            <p:cNvPr id="18" name="Freeform 18"/>
            <p:cNvSpPr/>
            <p:nvPr/>
          </p:nvSpPr>
          <p:spPr>
            <a:xfrm>
              <a:off x="0" y="0"/>
              <a:ext cx="2438575" cy="286361"/>
            </a:xfrm>
            <a:custGeom>
              <a:avLst/>
              <a:gdLst/>
              <a:ahLst/>
              <a:cxnLst/>
              <a:rect l="l" t="t" r="r" b="b"/>
              <a:pathLst>
                <a:path w="2438575" h="286361">
                  <a:moveTo>
                    <a:pt x="29582" y="0"/>
                  </a:moveTo>
                  <a:lnTo>
                    <a:pt x="2408993" y="0"/>
                  </a:lnTo>
                  <a:cubicBezTo>
                    <a:pt x="2416838" y="0"/>
                    <a:pt x="2424362" y="3117"/>
                    <a:pt x="2429910" y="8664"/>
                  </a:cubicBezTo>
                  <a:cubicBezTo>
                    <a:pt x="2435458" y="14212"/>
                    <a:pt x="2438575" y="21736"/>
                    <a:pt x="2438575" y="29582"/>
                  </a:cubicBezTo>
                  <a:lnTo>
                    <a:pt x="2438575" y="256779"/>
                  </a:lnTo>
                  <a:cubicBezTo>
                    <a:pt x="2438575" y="264624"/>
                    <a:pt x="2435458" y="272149"/>
                    <a:pt x="2429910" y="277696"/>
                  </a:cubicBezTo>
                  <a:cubicBezTo>
                    <a:pt x="2424362" y="283244"/>
                    <a:pt x="2416838" y="286361"/>
                    <a:pt x="2408993" y="286361"/>
                  </a:cubicBezTo>
                  <a:lnTo>
                    <a:pt x="29582" y="286361"/>
                  </a:lnTo>
                  <a:cubicBezTo>
                    <a:pt x="21736" y="286361"/>
                    <a:pt x="14212" y="283244"/>
                    <a:pt x="8664" y="277696"/>
                  </a:cubicBezTo>
                  <a:cubicBezTo>
                    <a:pt x="3117" y="272149"/>
                    <a:pt x="0" y="264624"/>
                    <a:pt x="0" y="256779"/>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9" name="TextBox 19"/>
            <p:cNvSpPr txBox="1"/>
            <p:nvPr/>
          </p:nvSpPr>
          <p:spPr>
            <a:xfrm>
              <a:off x="0" y="-28575"/>
              <a:ext cx="2438575" cy="314936"/>
            </a:xfrm>
            <a:prstGeom prst="rect">
              <a:avLst/>
            </a:prstGeom>
          </p:spPr>
          <p:txBody>
            <a:bodyPr lIns="50800" tIns="50800" rIns="50800" bIns="50800" rtlCol="0" anchor="ctr"/>
            <a:lstStyle/>
            <a:p>
              <a:pPr algn="ctr">
                <a:lnSpc>
                  <a:spcPts val="1400"/>
                </a:lnSpc>
              </a:pPr>
              <a:endParaRPr/>
            </a:p>
          </p:txBody>
        </p:sp>
      </p:grpSp>
      <p:grpSp>
        <p:nvGrpSpPr>
          <p:cNvPr id="20" name="Group 20"/>
          <p:cNvGrpSpPr/>
          <p:nvPr/>
        </p:nvGrpSpPr>
        <p:grpSpPr>
          <a:xfrm>
            <a:off x="377756" y="6884292"/>
            <a:ext cx="6804487" cy="863019"/>
            <a:chOff x="0" y="0"/>
            <a:chExt cx="2438575" cy="309286"/>
          </a:xfrm>
        </p:grpSpPr>
        <p:sp>
          <p:nvSpPr>
            <p:cNvPr id="21" name="Freeform 21"/>
            <p:cNvSpPr/>
            <p:nvPr/>
          </p:nvSpPr>
          <p:spPr>
            <a:xfrm>
              <a:off x="0" y="0"/>
              <a:ext cx="2438575" cy="309286"/>
            </a:xfrm>
            <a:custGeom>
              <a:avLst/>
              <a:gdLst/>
              <a:ahLst/>
              <a:cxnLst/>
              <a:rect l="l" t="t" r="r" b="b"/>
              <a:pathLst>
                <a:path w="2438575" h="309286">
                  <a:moveTo>
                    <a:pt x="29582" y="0"/>
                  </a:moveTo>
                  <a:lnTo>
                    <a:pt x="2408993" y="0"/>
                  </a:lnTo>
                  <a:cubicBezTo>
                    <a:pt x="2416838" y="0"/>
                    <a:pt x="2424362" y="3117"/>
                    <a:pt x="2429910" y="8664"/>
                  </a:cubicBezTo>
                  <a:cubicBezTo>
                    <a:pt x="2435458" y="14212"/>
                    <a:pt x="2438575" y="21736"/>
                    <a:pt x="2438575" y="29582"/>
                  </a:cubicBezTo>
                  <a:lnTo>
                    <a:pt x="2438575" y="279705"/>
                  </a:lnTo>
                  <a:cubicBezTo>
                    <a:pt x="2438575" y="287550"/>
                    <a:pt x="2435458" y="295074"/>
                    <a:pt x="2429910" y="300622"/>
                  </a:cubicBezTo>
                  <a:cubicBezTo>
                    <a:pt x="2424362" y="306170"/>
                    <a:pt x="2416838" y="309286"/>
                    <a:pt x="2408993" y="309286"/>
                  </a:cubicBezTo>
                  <a:lnTo>
                    <a:pt x="29582" y="309286"/>
                  </a:lnTo>
                  <a:cubicBezTo>
                    <a:pt x="21736" y="309286"/>
                    <a:pt x="14212" y="306170"/>
                    <a:pt x="8664" y="300622"/>
                  </a:cubicBezTo>
                  <a:cubicBezTo>
                    <a:pt x="3117" y="295074"/>
                    <a:pt x="0" y="287550"/>
                    <a:pt x="0" y="279705"/>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22" name="TextBox 22"/>
            <p:cNvSpPr txBox="1"/>
            <p:nvPr/>
          </p:nvSpPr>
          <p:spPr>
            <a:xfrm>
              <a:off x="0" y="-28575"/>
              <a:ext cx="2438575" cy="337861"/>
            </a:xfrm>
            <a:prstGeom prst="rect">
              <a:avLst/>
            </a:prstGeom>
          </p:spPr>
          <p:txBody>
            <a:bodyPr lIns="50800" tIns="50800" rIns="50800" bIns="50800" rtlCol="0" anchor="ctr"/>
            <a:lstStyle/>
            <a:p>
              <a:pPr algn="ctr">
                <a:lnSpc>
                  <a:spcPts val="1400"/>
                </a:lnSpc>
              </a:pPr>
              <a:endParaRPr/>
            </a:p>
          </p:txBody>
        </p:sp>
      </p:grpSp>
      <p:sp>
        <p:nvSpPr>
          <p:cNvPr id="23" name="Freeform 23"/>
          <p:cNvSpPr/>
          <p:nvPr/>
        </p:nvSpPr>
        <p:spPr>
          <a:xfrm>
            <a:off x="4985667" y="208755"/>
            <a:ext cx="2574333" cy="2901235"/>
          </a:xfrm>
          <a:custGeom>
            <a:avLst/>
            <a:gdLst/>
            <a:ahLst/>
            <a:cxnLst/>
            <a:rect l="l" t="t" r="r" b="b"/>
            <a:pathLst>
              <a:path w="2574333" h="2901235">
                <a:moveTo>
                  <a:pt x="0" y="0"/>
                </a:moveTo>
                <a:lnTo>
                  <a:pt x="2574333" y="0"/>
                </a:lnTo>
                <a:lnTo>
                  <a:pt x="2574333" y="2901235"/>
                </a:lnTo>
                <a:lnTo>
                  <a:pt x="0" y="2901235"/>
                </a:lnTo>
                <a:lnTo>
                  <a:pt x="0" y="0"/>
                </a:lnTo>
                <a:close/>
              </a:path>
            </a:pathLst>
          </a:custGeom>
          <a:blipFill>
            <a:blip r:embed="rId2"/>
            <a:stretch>
              <a:fillRect l="-7399" r="-5298"/>
            </a:stretch>
          </a:blipFill>
        </p:spPr>
      </p:sp>
      <p:sp>
        <p:nvSpPr>
          <p:cNvPr id="24" name="TextBox 24"/>
          <p:cNvSpPr txBox="1"/>
          <p:nvPr/>
        </p:nvSpPr>
        <p:spPr>
          <a:xfrm>
            <a:off x="1141961" y="396298"/>
            <a:ext cx="2516664" cy="444627"/>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التراخيص المطلوبة</a:t>
            </a:r>
          </a:p>
        </p:txBody>
      </p:sp>
      <p:sp>
        <p:nvSpPr>
          <p:cNvPr id="25" name="TextBox 25"/>
          <p:cNvSpPr txBox="1"/>
          <p:nvPr/>
        </p:nvSpPr>
        <p:spPr>
          <a:xfrm>
            <a:off x="529870" y="1125343"/>
            <a:ext cx="3950297" cy="1938147"/>
          </a:xfrm>
          <a:prstGeom prst="rect">
            <a:avLst/>
          </a:prstGeom>
        </p:spPr>
        <p:txBody>
          <a:bodyPr lIns="0" tIns="0" rIns="0" bIns="0" rtlCol="0" anchor="t">
            <a:spAutoFit/>
          </a:bodyPr>
          <a:lstStyle/>
          <a:p>
            <a:pPr algn="ctr" rtl="1">
              <a:lnSpc>
                <a:spcPts val="3024"/>
              </a:lnSpc>
            </a:pPr>
            <a:r>
              <a:rPr lang="ar-EG" sz="1800" b="1">
                <a:solidFill>
                  <a:srgbClr val="FEF6EE"/>
                </a:solidFill>
                <a:latin typeface="29LT Bukra Wide Bold"/>
                <a:ea typeface="29LT Bukra Wide Bold"/>
                <a:cs typeface="29LT Bukra Wide Bold"/>
                <a:sym typeface="29LT Bukra Wide Bold"/>
                <a:rtl/>
              </a:rPr>
              <a:t>رخصة البلدية.</a:t>
            </a:r>
          </a:p>
          <a:p>
            <a:pPr algn="ctr" rtl="1">
              <a:lnSpc>
                <a:spcPts val="3024"/>
              </a:lnSpc>
            </a:pPr>
            <a:r>
              <a:rPr lang="ar-EG" sz="1800" b="1">
                <a:solidFill>
                  <a:srgbClr val="FEF6EE"/>
                </a:solidFill>
                <a:latin typeface="29LT Bukra Wide Bold"/>
                <a:ea typeface="29LT Bukra Wide Bold"/>
                <a:cs typeface="29LT Bukra Wide Bold"/>
                <a:sym typeface="29LT Bukra Wide Bold"/>
                <a:rtl/>
              </a:rPr>
              <a:t>رخصة الصحة والسلامة.</a:t>
            </a:r>
          </a:p>
          <a:p>
            <a:pPr algn="ctr" rtl="1">
              <a:lnSpc>
                <a:spcPts val="3024"/>
              </a:lnSpc>
            </a:pPr>
            <a:r>
              <a:rPr lang="ar-EG" sz="1800" b="1">
                <a:solidFill>
                  <a:srgbClr val="FEF6EE"/>
                </a:solidFill>
                <a:latin typeface="29LT Bukra Wide Bold"/>
                <a:ea typeface="29LT Bukra Wide Bold"/>
                <a:cs typeface="29LT Bukra Wide Bold"/>
                <a:sym typeface="29LT Bukra Wide Bold"/>
                <a:rtl/>
              </a:rPr>
              <a:t>رخصة مزاولة النشاط التجاري.</a:t>
            </a:r>
          </a:p>
          <a:p>
            <a:pPr algn="ctr" rtl="1">
              <a:lnSpc>
                <a:spcPts val="3024"/>
              </a:lnSpc>
            </a:pPr>
            <a:r>
              <a:rPr lang="ar-EG" sz="1800" b="1">
                <a:solidFill>
                  <a:srgbClr val="FEF6EE"/>
                </a:solidFill>
                <a:latin typeface="29LT Bukra Wide Bold"/>
                <a:ea typeface="29LT Bukra Wide Bold"/>
                <a:cs typeface="29LT Bukra Wide Bold"/>
                <a:sym typeface="29LT Bukra Wide Bold"/>
                <a:rtl/>
              </a:rPr>
              <a:t>رخصة الدفاع المدني.</a:t>
            </a:r>
          </a:p>
          <a:p>
            <a:pPr algn="ctr" rtl="1">
              <a:lnSpc>
                <a:spcPts val="3024"/>
              </a:lnSpc>
            </a:pPr>
            <a:endParaRPr lang="ar-EG" sz="1800" b="1">
              <a:solidFill>
                <a:srgbClr val="FEF6EE"/>
              </a:solidFill>
              <a:latin typeface="29LT Bukra Wide Bold"/>
              <a:ea typeface="29LT Bukra Wide Bold"/>
              <a:cs typeface="29LT Bukra Wide Bold"/>
              <a:sym typeface="29LT Bukra Wide Bold"/>
              <a:rtl/>
            </a:endParaRPr>
          </a:p>
        </p:txBody>
      </p:sp>
      <p:sp>
        <p:nvSpPr>
          <p:cNvPr id="26" name="TextBox 26"/>
          <p:cNvSpPr txBox="1"/>
          <p:nvPr/>
        </p:nvSpPr>
        <p:spPr>
          <a:xfrm>
            <a:off x="1113765" y="3445465"/>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رخصة البلدية</a:t>
            </a:r>
          </a:p>
        </p:txBody>
      </p:sp>
      <p:sp>
        <p:nvSpPr>
          <p:cNvPr id="27" name="TextBox 27"/>
          <p:cNvSpPr txBox="1"/>
          <p:nvPr/>
        </p:nvSpPr>
        <p:spPr>
          <a:xfrm>
            <a:off x="521548" y="3918310"/>
            <a:ext cx="6660695" cy="52412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 الحصول على رخصة تشغيل من البلدية المختصة التي تسمح بمزاولة نشاط المقهى.</a:t>
            </a:r>
          </a:p>
        </p:txBody>
      </p:sp>
      <p:sp>
        <p:nvSpPr>
          <p:cNvPr id="28" name="TextBox 28"/>
          <p:cNvSpPr txBox="1"/>
          <p:nvPr/>
        </p:nvSpPr>
        <p:spPr>
          <a:xfrm>
            <a:off x="1113765" y="4713649"/>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رخصة الصحة والسلامة</a:t>
            </a:r>
          </a:p>
        </p:txBody>
      </p:sp>
      <p:sp>
        <p:nvSpPr>
          <p:cNvPr id="29" name="TextBox 29"/>
          <p:cNvSpPr txBox="1"/>
          <p:nvPr/>
        </p:nvSpPr>
        <p:spPr>
          <a:xfrm>
            <a:off x="549744" y="5130391"/>
            <a:ext cx="6660695" cy="52412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التأكد من استيفاء جميع متطلبات الصحة والسلامة المهنية، والحصول على التصاريح اللازمة من الجهات الصحية.</a:t>
            </a:r>
          </a:p>
        </p:txBody>
      </p:sp>
      <p:sp>
        <p:nvSpPr>
          <p:cNvPr id="30" name="TextBox 30"/>
          <p:cNvSpPr txBox="1"/>
          <p:nvPr/>
        </p:nvSpPr>
        <p:spPr>
          <a:xfrm>
            <a:off x="1113765" y="5858744"/>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رخصة مزاولة النشاط التجاري</a:t>
            </a:r>
          </a:p>
        </p:txBody>
      </p:sp>
      <p:sp>
        <p:nvSpPr>
          <p:cNvPr id="31" name="TextBox 31"/>
          <p:cNvSpPr txBox="1"/>
          <p:nvPr/>
        </p:nvSpPr>
        <p:spPr>
          <a:xfrm>
            <a:off x="521548" y="6331589"/>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تسجيل المشروع والحصول على الترخيص التجاري من وزارة التجارة.</a:t>
            </a:r>
          </a:p>
        </p:txBody>
      </p:sp>
      <p:sp>
        <p:nvSpPr>
          <p:cNvPr id="32" name="TextBox 32"/>
          <p:cNvSpPr txBox="1"/>
          <p:nvPr/>
        </p:nvSpPr>
        <p:spPr>
          <a:xfrm>
            <a:off x="1113765" y="6829242"/>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رخصة الدفاع المدني</a:t>
            </a:r>
          </a:p>
        </p:txBody>
      </p:sp>
      <p:sp>
        <p:nvSpPr>
          <p:cNvPr id="33" name="TextBox 33"/>
          <p:cNvSpPr txBox="1"/>
          <p:nvPr/>
        </p:nvSpPr>
        <p:spPr>
          <a:xfrm>
            <a:off x="521548" y="7302087"/>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التأكد من تطبيق معايير السلامة من الحرائق والحصول على الموافقات اللازمة.</a:t>
            </a:r>
          </a:p>
        </p:txBody>
      </p:sp>
      <p:sp>
        <p:nvSpPr>
          <p:cNvPr id="34" name="TextBox 34"/>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35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4834" y="3968"/>
            <a:ext cx="7555377" cy="260789"/>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7898" y="10425504"/>
            <a:ext cx="7574172" cy="261073"/>
            <a:chOff x="0" y="0"/>
            <a:chExt cx="2899236" cy="17390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grpSp>
        <p:nvGrpSpPr>
          <p:cNvPr id="8" name="Group 8"/>
          <p:cNvGrpSpPr/>
          <p:nvPr/>
        </p:nvGrpSpPr>
        <p:grpSpPr>
          <a:xfrm>
            <a:off x="377756" y="1813952"/>
            <a:ext cx="6804487" cy="601434"/>
            <a:chOff x="0" y="0"/>
            <a:chExt cx="2438575" cy="215540"/>
          </a:xfrm>
        </p:grpSpPr>
        <p:sp>
          <p:nvSpPr>
            <p:cNvPr id="9" name="Freeform 9"/>
            <p:cNvSpPr/>
            <p:nvPr/>
          </p:nvSpPr>
          <p:spPr>
            <a:xfrm>
              <a:off x="0" y="0"/>
              <a:ext cx="2438575" cy="215540"/>
            </a:xfrm>
            <a:custGeom>
              <a:avLst/>
              <a:gdLst/>
              <a:ahLst/>
              <a:cxnLst/>
              <a:rect l="l" t="t" r="r" b="b"/>
              <a:pathLst>
                <a:path w="2438575" h="215540">
                  <a:moveTo>
                    <a:pt x="29582" y="0"/>
                  </a:moveTo>
                  <a:lnTo>
                    <a:pt x="2408993" y="0"/>
                  </a:lnTo>
                  <a:cubicBezTo>
                    <a:pt x="2416838" y="0"/>
                    <a:pt x="2424362" y="3117"/>
                    <a:pt x="2429910" y="8664"/>
                  </a:cubicBezTo>
                  <a:cubicBezTo>
                    <a:pt x="2435458" y="14212"/>
                    <a:pt x="2438575" y="21736"/>
                    <a:pt x="2438575" y="29582"/>
                  </a:cubicBezTo>
                  <a:lnTo>
                    <a:pt x="2438575" y="185958"/>
                  </a:lnTo>
                  <a:cubicBezTo>
                    <a:pt x="2438575" y="193804"/>
                    <a:pt x="2435458" y="201328"/>
                    <a:pt x="2429910" y="206876"/>
                  </a:cubicBezTo>
                  <a:cubicBezTo>
                    <a:pt x="2424362" y="212424"/>
                    <a:pt x="2416838" y="215540"/>
                    <a:pt x="2408993" y="215540"/>
                  </a:cubicBezTo>
                  <a:lnTo>
                    <a:pt x="29582" y="215540"/>
                  </a:lnTo>
                  <a:cubicBezTo>
                    <a:pt x="21736" y="215540"/>
                    <a:pt x="14212" y="212424"/>
                    <a:pt x="8664" y="206876"/>
                  </a:cubicBezTo>
                  <a:cubicBezTo>
                    <a:pt x="3117" y="201328"/>
                    <a:pt x="0" y="193804"/>
                    <a:pt x="0" y="185958"/>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0" name="TextBox 10"/>
            <p:cNvSpPr txBox="1"/>
            <p:nvPr/>
          </p:nvSpPr>
          <p:spPr>
            <a:xfrm>
              <a:off x="0" y="-28575"/>
              <a:ext cx="2438575" cy="244115"/>
            </a:xfrm>
            <a:prstGeom prst="rect">
              <a:avLst/>
            </a:prstGeom>
          </p:spPr>
          <p:txBody>
            <a:bodyPr lIns="50800" tIns="50800" rIns="50800" bIns="50800" rtlCol="0" anchor="ctr"/>
            <a:lstStyle/>
            <a:p>
              <a:pPr algn="ctr">
                <a:lnSpc>
                  <a:spcPts val="1400"/>
                </a:lnSpc>
              </a:pPr>
              <a:endParaRPr/>
            </a:p>
          </p:txBody>
        </p:sp>
      </p:grpSp>
      <p:grpSp>
        <p:nvGrpSpPr>
          <p:cNvPr id="11" name="Group 11"/>
          <p:cNvGrpSpPr/>
          <p:nvPr/>
        </p:nvGrpSpPr>
        <p:grpSpPr>
          <a:xfrm>
            <a:off x="377756" y="2562461"/>
            <a:ext cx="6804487" cy="559870"/>
            <a:chOff x="0" y="0"/>
            <a:chExt cx="2438575" cy="200645"/>
          </a:xfrm>
        </p:grpSpPr>
        <p:sp>
          <p:nvSpPr>
            <p:cNvPr id="12" name="Freeform 12"/>
            <p:cNvSpPr/>
            <p:nvPr/>
          </p:nvSpPr>
          <p:spPr>
            <a:xfrm>
              <a:off x="0" y="0"/>
              <a:ext cx="2438575" cy="200645"/>
            </a:xfrm>
            <a:custGeom>
              <a:avLst/>
              <a:gdLst/>
              <a:ahLst/>
              <a:cxnLst/>
              <a:rect l="l" t="t" r="r" b="b"/>
              <a:pathLst>
                <a:path w="2438575" h="200645">
                  <a:moveTo>
                    <a:pt x="29582" y="0"/>
                  </a:moveTo>
                  <a:lnTo>
                    <a:pt x="2408993" y="0"/>
                  </a:lnTo>
                  <a:cubicBezTo>
                    <a:pt x="2416838" y="0"/>
                    <a:pt x="2424362" y="3117"/>
                    <a:pt x="2429910" y="8664"/>
                  </a:cubicBezTo>
                  <a:cubicBezTo>
                    <a:pt x="2435458" y="14212"/>
                    <a:pt x="2438575" y="21736"/>
                    <a:pt x="2438575" y="29582"/>
                  </a:cubicBezTo>
                  <a:lnTo>
                    <a:pt x="2438575" y="171063"/>
                  </a:lnTo>
                  <a:cubicBezTo>
                    <a:pt x="2438575" y="178908"/>
                    <a:pt x="2435458" y="186433"/>
                    <a:pt x="2429910" y="191980"/>
                  </a:cubicBezTo>
                  <a:cubicBezTo>
                    <a:pt x="2424362" y="197528"/>
                    <a:pt x="2416838" y="200645"/>
                    <a:pt x="2408993" y="200645"/>
                  </a:cubicBezTo>
                  <a:lnTo>
                    <a:pt x="29582" y="200645"/>
                  </a:lnTo>
                  <a:cubicBezTo>
                    <a:pt x="21736" y="200645"/>
                    <a:pt x="14212" y="197528"/>
                    <a:pt x="8664" y="191980"/>
                  </a:cubicBezTo>
                  <a:cubicBezTo>
                    <a:pt x="3117" y="186433"/>
                    <a:pt x="0" y="178908"/>
                    <a:pt x="0" y="171063"/>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3" name="TextBox 13"/>
            <p:cNvSpPr txBox="1"/>
            <p:nvPr/>
          </p:nvSpPr>
          <p:spPr>
            <a:xfrm>
              <a:off x="0" y="-28575"/>
              <a:ext cx="2438575" cy="229220"/>
            </a:xfrm>
            <a:prstGeom prst="rect">
              <a:avLst/>
            </a:prstGeom>
          </p:spPr>
          <p:txBody>
            <a:bodyPr lIns="50800" tIns="50800" rIns="50800" bIns="50800" rtlCol="0" anchor="ctr"/>
            <a:lstStyle/>
            <a:p>
              <a:pPr algn="ctr">
                <a:lnSpc>
                  <a:spcPts val="1400"/>
                </a:lnSpc>
              </a:pPr>
              <a:endParaRPr/>
            </a:p>
          </p:txBody>
        </p:sp>
      </p:grpSp>
      <p:grpSp>
        <p:nvGrpSpPr>
          <p:cNvPr id="14" name="Group 14"/>
          <p:cNvGrpSpPr/>
          <p:nvPr/>
        </p:nvGrpSpPr>
        <p:grpSpPr>
          <a:xfrm>
            <a:off x="377756" y="3265206"/>
            <a:ext cx="6804487" cy="496631"/>
            <a:chOff x="0" y="0"/>
            <a:chExt cx="2438575" cy="177981"/>
          </a:xfrm>
        </p:grpSpPr>
        <p:sp>
          <p:nvSpPr>
            <p:cNvPr id="15" name="Freeform 15"/>
            <p:cNvSpPr/>
            <p:nvPr/>
          </p:nvSpPr>
          <p:spPr>
            <a:xfrm>
              <a:off x="0" y="0"/>
              <a:ext cx="2438575" cy="177981"/>
            </a:xfrm>
            <a:custGeom>
              <a:avLst/>
              <a:gdLst/>
              <a:ahLst/>
              <a:cxnLst/>
              <a:rect l="l" t="t" r="r" b="b"/>
              <a:pathLst>
                <a:path w="2438575" h="177981">
                  <a:moveTo>
                    <a:pt x="29582" y="0"/>
                  </a:moveTo>
                  <a:lnTo>
                    <a:pt x="2408993" y="0"/>
                  </a:lnTo>
                  <a:cubicBezTo>
                    <a:pt x="2416838" y="0"/>
                    <a:pt x="2424362" y="3117"/>
                    <a:pt x="2429910" y="8664"/>
                  </a:cubicBezTo>
                  <a:cubicBezTo>
                    <a:pt x="2435458" y="14212"/>
                    <a:pt x="2438575" y="21736"/>
                    <a:pt x="2438575" y="29582"/>
                  </a:cubicBezTo>
                  <a:lnTo>
                    <a:pt x="2438575" y="148399"/>
                  </a:lnTo>
                  <a:cubicBezTo>
                    <a:pt x="2438575" y="156245"/>
                    <a:pt x="2435458" y="163769"/>
                    <a:pt x="2429910" y="169317"/>
                  </a:cubicBezTo>
                  <a:cubicBezTo>
                    <a:pt x="2424362" y="174865"/>
                    <a:pt x="2416838" y="177981"/>
                    <a:pt x="2408993" y="177981"/>
                  </a:cubicBezTo>
                  <a:lnTo>
                    <a:pt x="29582" y="177981"/>
                  </a:lnTo>
                  <a:cubicBezTo>
                    <a:pt x="21736" y="177981"/>
                    <a:pt x="14212" y="174865"/>
                    <a:pt x="8664" y="169317"/>
                  </a:cubicBezTo>
                  <a:cubicBezTo>
                    <a:pt x="3117" y="163769"/>
                    <a:pt x="0" y="156245"/>
                    <a:pt x="0" y="148399"/>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6" name="TextBox 16"/>
            <p:cNvSpPr txBox="1"/>
            <p:nvPr/>
          </p:nvSpPr>
          <p:spPr>
            <a:xfrm>
              <a:off x="0" y="-28575"/>
              <a:ext cx="2438575" cy="206556"/>
            </a:xfrm>
            <a:prstGeom prst="rect">
              <a:avLst/>
            </a:prstGeom>
          </p:spPr>
          <p:txBody>
            <a:bodyPr lIns="50800" tIns="50800" rIns="50800" bIns="50800" rtlCol="0" anchor="ctr"/>
            <a:lstStyle/>
            <a:p>
              <a:pPr algn="ctr">
                <a:lnSpc>
                  <a:spcPts val="1400"/>
                </a:lnSpc>
              </a:pPr>
              <a:endParaRPr/>
            </a:p>
          </p:txBody>
        </p:sp>
      </p:grpSp>
      <p:grpSp>
        <p:nvGrpSpPr>
          <p:cNvPr id="17" name="Group 17"/>
          <p:cNvGrpSpPr/>
          <p:nvPr/>
        </p:nvGrpSpPr>
        <p:grpSpPr>
          <a:xfrm>
            <a:off x="377756" y="3904712"/>
            <a:ext cx="6804487" cy="812616"/>
            <a:chOff x="0" y="0"/>
            <a:chExt cx="2438575" cy="291223"/>
          </a:xfrm>
        </p:grpSpPr>
        <p:sp>
          <p:nvSpPr>
            <p:cNvPr id="18" name="Freeform 18"/>
            <p:cNvSpPr/>
            <p:nvPr/>
          </p:nvSpPr>
          <p:spPr>
            <a:xfrm>
              <a:off x="0" y="0"/>
              <a:ext cx="2438575" cy="291223"/>
            </a:xfrm>
            <a:custGeom>
              <a:avLst/>
              <a:gdLst/>
              <a:ahLst/>
              <a:cxnLst/>
              <a:rect l="l" t="t" r="r" b="b"/>
              <a:pathLst>
                <a:path w="2438575" h="291223">
                  <a:moveTo>
                    <a:pt x="29582" y="0"/>
                  </a:moveTo>
                  <a:lnTo>
                    <a:pt x="2408993" y="0"/>
                  </a:lnTo>
                  <a:cubicBezTo>
                    <a:pt x="2416838" y="0"/>
                    <a:pt x="2424362" y="3117"/>
                    <a:pt x="2429910" y="8664"/>
                  </a:cubicBezTo>
                  <a:cubicBezTo>
                    <a:pt x="2435458" y="14212"/>
                    <a:pt x="2438575" y="21736"/>
                    <a:pt x="2438575" y="29582"/>
                  </a:cubicBezTo>
                  <a:lnTo>
                    <a:pt x="2438575" y="261641"/>
                  </a:lnTo>
                  <a:cubicBezTo>
                    <a:pt x="2438575" y="269487"/>
                    <a:pt x="2435458" y="277011"/>
                    <a:pt x="2429910" y="282559"/>
                  </a:cubicBezTo>
                  <a:cubicBezTo>
                    <a:pt x="2424362" y="288107"/>
                    <a:pt x="2416838" y="291223"/>
                    <a:pt x="2408993" y="291223"/>
                  </a:cubicBezTo>
                  <a:lnTo>
                    <a:pt x="29582" y="291223"/>
                  </a:lnTo>
                  <a:cubicBezTo>
                    <a:pt x="21736" y="291223"/>
                    <a:pt x="14212" y="288107"/>
                    <a:pt x="8664" y="282559"/>
                  </a:cubicBezTo>
                  <a:cubicBezTo>
                    <a:pt x="3117" y="277011"/>
                    <a:pt x="0" y="269487"/>
                    <a:pt x="0" y="261641"/>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9" name="TextBox 19"/>
            <p:cNvSpPr txBox="1"/>
            <p:nvPr/>
          </p:nvSpPr>
          <p:spPr>
            <a:xfrm>
              <a:off x="0" y="-28575"/>
              <a:ext cx="2438575" cy="319798"/>
            </a:xfrm>
            <a:prstGeom prst="rect">
              <a:avLst/>
            </a:prstGeom>
          </p:spPr>
          <p:txBody>
            <a:bodyPr lIns="50800" tIns="50800" rIns="50800" bIns="50800" rtlCol="0" anchor="ctr"/>
            <a:lstStyle/>
            <a:p>
              <a:pPr algn="ctr">
                <a:lnSpc>
                  <a:spcPts val="1400"/>
                </a:lnSpc>
              </a:pPr>
              <a:endParaRPr/>
            </a:p>
          </p:txBody>
        </p:sp>
      </p:grpSp>
      <p:sp>
        <p:nvSpPr>
          <p:cNvPr id="20" name="TextBox 20"/>
          <p:cNvSpPr txBox="1"/>
          <p:nvPr/>
        </p:nvSpPr>
        <p:spPr>
          <a:xfrm>
            <a:off x="1337173" y="546516"/>
            <a:ext cx="4800585" cy="873252"/>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القوانين المحلية المتعلقة بالصحة والسلامة</a:t>
            </a:r>
          </a:p>
        </p:txBody>
      </p:sp>
      <p:sp>
        <p:nvSpPr>
          <p:cNvPr id="21" name="TextBox 21"/>
          <p:cNvSpPr txBox="1"/>
          <p:nvPr/>
        </p:nvSpPr>
        <p:spPr>
          <a:xfrm>
            <a:off x="521548" y="1902883"/>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الالتزام بالمعايير الصحية في تحضير وتقديم الطعام والمشروبات.</a:t>
            </a:r>
          </a:p>
        </p:txBody>
      </p:sp>
      <p:sp>
        <p:nvSpPr>
          <p:cNvPr id="22" name="TextBox 22"/>
          <p:cNvSpPr txBox="1"/>
          <p:nvPr/>
        </p:nvSpPr>
        <p:spPr>
          <a:xfrm>
            <a:off x="549744" y="2676503"/>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تطبيق إجراءات النظافة الشخصية للموظفين.</a:t>
            </a:r>
          </a:p>
        </p:txBody>
      </p:sp>
      <p:sp>
        <p:nvSpPr>
          <p:cNvPr id="23" name="TextBox 23"/>
          <p:cNvSpPr txBox="1"/>
          <p:nvPr/>
        </p:nvSpPr>
        <p:spPr>
          <a:xfrm>
            <a:off x="521548" y="3343506"/>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توفير بيئة عمل آمنة وصحية للموظفين والعملاء.</a:t>
            </a:r>
          </a:p>
        </p:txBody>
      </p:sp>
      <p:sp>
        <p:nvSpPr>
          <p:cNvPr id="24" name="TextBox 24"/>
          <p:cNvSpPr txBox="1"/>
          <p:nvPr/>
        </p:nvSpPr>
        <p:spPr>
          <a:xfrm>
            <a:off x="521548" y="3980912"/>
            <a:ext cx="6660695" cy="52412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الالتزام بمعايير السلامة المهنية مثل استخدام معدات الحماية الشخصية وصيانة الأجهزة..</a:t>
            </a:r>
          </a:p>
        </p:txBody>
      </p:sp>
      <p:sp>
        <p:nvSpPr>
          <p:cNvPr id="25" name="Freeform 25"/>
          <p:cNvSpPr/>
          <p:nvPr/>
        </p:nvSpPr>
        <p:spPr>
          <a:xfrm>
            <a:off x="377756" y="5565053"/>
            <a:ext cx="6804487" cy="3597855"/>
          </a:xfrm>
          <a:custGeom>
            <a:avLst/>
            <a:gdLst/>
            <a:ahLst/>
            <a:cxnLst/>
            <a:rect l="l" t="t" r="r" b="b"/>
            <a:pathLst>
              <a:path w="6804487" h="3597855">
                <a:moveTo>
                  <a:pt x="0" y="0"/>
                </a:moveTo>
                <a:lnTo>
                  <a:pt x="6804488" y="0"/>
                </a:lnTo>
                <a:lnTo>
                  <a:pt x="6804488" y="3597855"/>
                </a:lnTo>
                <a:lnTo>
                  <a:pt x="0" y="3597855"/>
                </a:lnTo>
                <a:lnTo>
                  <a:pt x="0" y="0"/>
                </a:lnTo>
                <a:close/>
              </a:path>
            </a:pathLst>
          </a:custGeom>
          <a:blipFill>
            <a:blip r:embed="rId2"/>
            <a:stretch>
              <a:fillRect l="-6783" t="-19858" b="-14901"/>
            </a:stretch>
          </a:blipFill>
        </p:spPr>
      </p:sp>
      <p:sp>
        <p:nvSpPr>
          <p:cNvPr id="26" name="TextBox 26"/>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36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174453" y="22810"/>
            <a:ext cx="7712270" cy="242080"/>
            <a:chOff x="-59535" y="-19050"/>
            <a:chExt cx="2782345" cy="192852"/>
          </a:xfrm>
        </p:grpSpPr>
        <p:sp>
          <p:nvSpPr>
            <p:cNvPr id="3" name="Freeform 3"/>
            <p:cNvSpPr/>
            <p:nvPr/>
          </p:nvSpPr>
          <p:spPr>
            <a:xfrm>
              <a:off x="-1701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59535"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14526" y="10447922"/>
            <a:ext cx="7551749" cy="283491"/>
            <a:chOff x="0" y="0"/>
            <a:chExt cx="2899236" cy="17390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grpSp>
        <p:nvGrpSpPr>
          <p:cNvPr id="8" name="Group 8"/>
          <p:cNvGrpSpPr/>
          <p:nvPr/>
        </p:nvGrpSpPr>
        <p:grpSpPr>
          <a:xfrm>
            <a:off x="377756" y="1467393"/>
            <a:ext cx="6804487" cy="821634"/>
            <a:chOff x="0" y="0"/>
            <a:chExt cx="2438575" cy="294455"/>
          </a:xfrm>
        </p:grpSpPr>
        <p:sp>
          <p:nvSpPr>
            <p:cNvPr id="9" name="Freeform 9"/>
            <p:cNvSpPr/>
            <p:nvPr/>
          </p:nvSpPr>
          <p:spPr>
            <a:xfrm>
              <a:off x="0" y="0"/>
              <a:ext cx="2438575" cy="294455"/>
            </a:xfrm>
            <a:custGeom>
              <a:avLst/>
              <a:gdLst/>
              <a:ahLst/>
              <a:cxnLst/>
              <a:rect l="l" t="t" r="r" b="b"/>
              <a:pathLst>
                <a:path w="2438575" h="294455">
                  <a:moveTo>
                    <a:pt x="29582" y="0"/>
                  </a:moveTo>
                  <a:lnTo>
                    <a:pt x="2408993" y="0"/>
                  </a:lnTo>
                  <a:cubicBezTo>
                    <a:pt x="2416838" y="0"/>
                    <a:pt x="2424362" y="3117"/>
                    <a:pt x="2429910" y="8664"/>
                  </a:cubicBezTo>
                  <a:cubicBezTo>
                    <a:pt x="2435458" y="14212"/>
                    <a:pt x="2438575" y="21736"/>
                    <a:pt x="2438575" y="29582"/>
                  </a:cubicBezTo>
                  <a:lnTo>
                    <a:pt x="2438575" y="264873"/>
                  </a:lnTo>
                  <a:cubicBezTo>
                    <a:pt x="2438575" y="272719"/>
                    <a:pt x="2435458" y="280243"/>
                    <a:pt x="2429910" y="285791"/>
                  </a:cubicBezTo>
                  <a:cubicBezTo>
                    <a:pt x="2424362" y="291338"/>
                    <a:pt x="2416838" y="294455"/>
                    <a:pt x="2408993" y="294455"/>
                  </a:cubicBezTo>
                  <a:lnTo>
                    <a:pt x="29582" y="294455"/>
                  </a:lnTo>
                  <a:cubicBezTo>
                    <a:pt x="21736" y="294455"/>
                    <a:pt x="14212" y="291338"/>
                    <a:pt x="8664" y="285791"/>
                  </a:cubicBezTo>
                  <a:cubicBezTo>
                    <a:pt x="3117" y="280243"/>
                    <a:pt x="0" y="272719"/>
                    <a:pt x="0" y="264873"/>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0" name="TextBox 10"/>
            <p:cNvSpPr txBox="1"/>
            <p:nvPr/>
          </p:nvSpPr>
          <p:spPr>
            <a:xfrm>
              <a:off x="0" y="-28575"/>
              <a:ext cx="2438575" cy="323030"/>
            </a:xfrm>
            <a:prstGeom prst="rect">
              <a:avLst/>
            </a:prstGeom>
          </p:spPr>
          <p:txBody>
            <a:bodyPr lIns="50800" tIns="50800" rIns="50800" bIns="50800" rtlCol="0" anchor="ctr"/>
            <a:lstStyle/>
            <a:p>
              <a:pPr algn="ctr">
                <a:lnSpc>
                  <a:spcPts val="1400"/>
                </a:lnSpc>
              </a:pPr>
              <a:endParaRPr/>
            </a:p>
          </p:txBody>
        </p:sp>
      </p:grpSp>
      <p:grpSp>
        <p:nvGrpSpPr>
          <p:cNvPr id="11" name="Group 11"/>
          <p:cNvGrpSpPr/>
          <p:nvPr/>
        </p:nvGrpSpPr>
        <p:grpSpPr>
          <a:xfrm>
            <a:off x="377756" y="2568924"/>
            <a:ext cx="6804487" cy="638170"/>
            <a:chOff x="0" y="0"/>
            <a:chExt cx="2438575" cy="228706"/>
          </a:xfrm>
        </p:grpSpPr>
        <p:sp>
          <p:nvSpPr>
            <p:cNvPr id="12" name="Freeform 12"/>
            <p:cNvSpPr/>
            <p:nvPr/>
          </p:nvSpPr>
          <p:spPr>
            <a:xfrm>
              <a:off x="0" y="0"/>
              <a:ext cx="2438575" cy="228706"/>
            </a:xfrm>
            <a:custGeom>
              <a:avLst/>
              <a:gdLst/>
              <a:ahLst/>
              <a:cxnLst/>
              <a:rect l="l" t="t" r="r" b="b"/>
              <a:pathLst>
                <a:path w="2438575" h="228706">
                  <a:moveTo>
                    <a:pt x="29582" y="0"/>
                  </a:moveTo>
                  <a:lnTo>
                    <a:pt x="2408993" y="0"/>
                  </a:lnTo>
                  <a:cubicBezTo>
                    <a:pt x="2416838" y="0"/>
                    <a:pt x="2424362" y="3117"/>
                    <a:pt x="2429910" y="8664"/>
                  </a:cubicBezTo>
                  <a:cubicBezTo>
                    <a:pt x="2435458" y="14212"/>
                    <a:pt x="2438575" y="21736"/>
                    <a:pt x="2438575" y="29582"/>
                  </a:cubicBezTo>
                  <a:lnTo>
                    <a:pt x="2438575" y="199124"/>
                  </a:lnTo>
                  <a:cubicBezTo>
                    <a:pt x="2438575" y="206969"/>
                    <a:pt x="2435458" y="214494"/>
                    <a:pt x="2429910" y="220041"/>
                  </a:cubicBezTo>
                  <a:cubicBezTo>
                    <a:pt x="2424362" y="225589"/>
                    <a:pt x="2416838" y="228706"/>
                    <a:pt x="2408993" y="228706"/>
                  </a:cubicBezTo>
                  <a:lnTo>
                    <a:pt x="29582" y="228706"/>
                  </a:lnTo>
                  <a:cubicBezTo>
                    <a:pt x="21736" y="228706"/>
                    <a:pt x="14212" y="225589"/>
                    <a:pt x="8664" y="220041"/>
                  </a:cubicBezTo>
                  <a:cubicBezTo>
                    <a:pt x="3117" y="214494"/>
                    <a:pt x="0" y="206969"/>
                    <a:pt x="0" y="199124"/>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3" name="TextBox 13"/>
            <p:cNvSpPr txBox="1"/>
            <p:nvPr/>
          </p:nvSpPr>
          <p:spPr>
            <a:xfrm>
              <a:off x="0" y="-28575"/>
              <a:ext cx="2438575" cy="257281"/>
            </a:xfrm>
            <a:prstGeom prst="rect">
              <a:avLst/>
            </a:prstGeom>
          </p:spPr>
          <p:txBody>
            <a:bodyPr lIns="50800" tIns="50800" rIns="50800" bIns="50800" rtlCol="0" anchor="ctr"/>
            <a:lstStyle/>
            <a:p>
              <a:pPr algn="ctr">
                <a:lnSpc>
                  <a:spcPts val="1400"/>
                </a:lnSpc>
              </a:pPr>
              <a:endParaRPr/>
            </a:p>
          </p:txBody>
        </p:sp>
      </p:grpSp>
      <p:grpSp>
        <p:nvGrpSpPr>
          <p:cNvPr id="14" name="Group 14"/>
          <p:cNvGrpSpPr/>
          <p:nvPr/>
        </p:nvGrpSpPr>
        <p:grpSpPr>
          <a:xfrm>
            <a:off x="377756" y="3483319"/>
            <a:ext cx="6804487" cy="799048"/>
            <a:chOff x="0" y="0"/>
            <a:chExt cx="2438575" cy="286361"/>
          </a:xfrm>
        </p:grpSpPr>
        <p:sp>
          <p:nvSpPr>
            <p:cNvPr id="15" name="Freeform 15"/>
            <p:cNvSpPr/>
            <p:nvPr/>
          </p:nvSpPr>
          <p:spPr>
            <a:xfrm>
              <a:off x="0" y="0"/>
              <a:ext cx="2438575" cy="286361"/>
            </a:xfrm>
            <a:custGeom>
              <a:avLst/>
              <a:gdLst/>
              <a:ahLst/>
              <a:cxnLst/>
              <a:rect l="l" t="t" r="r" b="b"/>
              <a:pathLst>
                <a:path w="2438575" h="286361">
                  <a:moveTo>
                    <a:pt x="29582" y="0"/>
                  </a:moveTo>
                  <a:lnTo>
                    <a:pt x="2408993" y="0"/>
                  </a:lnTo>
                  <a:cubicBezTo>
                    <a:pt x="2416838" y="0"/>
                    <a:pt x="2424362" y="3117"/>
                    <a:pt x="2429910" y="8664"/>
                  </a:cubicBezTo>
                  <a:cubicBezTo>
                    <a:pt x="2435458" y="14212"/>
                    <a:pt x="2438575" y="21736"/>
                    <a:pt x="2438575" y="29582"/>
                  </a:cubicBezTo>
                  <a:lnTo>
                    <a:pt x="2438575" y="256779"/>
                  </a:lnTo>
                  <a:cubicBezTo>
                    <a:pt x="2438575" y="264624"/>
                    <a:pt x="2435458" y="272149"/>
                    <a:pt x="2429910" y="277696"/>
                  </a:cubicBezTo>
                  <a:cubicBezTo>
                    <a:pt x="2424362" y="283244"/>
                    <a:pt x="2416838" y="286361"/>
                    <a:pt x="2408993" y="286361"/>
                  </a:cubicBezTo>
                  <a:lnTo>
                    <a:pt x="29582" y="286361"/>
                  </a:lnTo>
                  <a:cubicBezTo>
                    <a:pt x="21736" y="286361"/>
                    <a:pt x="14212" y="283244"/>
                    <a:pt x="8664" y="277696"/>
                  </a:cubicBezTo>
                  <a:cubicBezTo>
                    <a:pt x="3117" y="272149"/>
                    <a:pt x="0" y="264624"/>
                    <a:pt x="0" y="256779"/>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6" name="TextBox 16"/>
            <p:cNvSpPr txBox="1"/>
            <p:nvPr/>
          </p:nvSpPr>
          <p:spPr>
            <a:xfrm>
              <a:off x="0" y="-28575"/>
              <a:ext cx="2438575" cy="314936"/>
            </a:xfrm>
            <a:prstGeom prst="rect">
              <a:avLst/>
            </a:prstGeom>
          </p:spPr>
          <p:txBody>
            <a:bodyPr lIns="50800" tIns="50800" rIns="50800" bIns="50800" rtlCol="0" anchor="ctr"/>
            <a:lstStyle/>
            <a:p>
              <a:pPr algn="ctr">
                <a:lnSpc>
                  <a:spcPts val="1400"/>
                </a:lnSpc>
              </a:pPr>
              <a:endParaRPr/>
            </a:p>
          </p:txBody>
        </p:sp>
      </p:grpSp>
      <p:sp>
        <p:nvSpPr>
          <p:cNvPr id="17" name="TextBox 17"/>
          <p:cNvSpPr txBox="1"/>
          <p:nvPr/>
        </p:nvSpPr>
        <p:spPr>
          <a:xfrm>
            <a:off x="2083925" y="546516"/>
            <a:ext cx="3307080" cy="444627"/>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عقود الإيجار والاتفاقيات</a:t>
            </a:r>
          </a:p>
        </p:txBody>
      </p:sp>
      <p:sp>
        <p:nvSpPr>
          <p:cNvPr id="18" name="TextBox 18"/>
          <p:cNvSpPr txBox="1"/>
          <p:nvPr/>
        </p:nvSpPr>
        <p:spPr>
          <a:xfrm>
            <a:off x="521548" y="1556324"/>
            <a:ext cx="6660695" cy="52412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صياغة عقد إيجار واضح ومفصل للموقع التجاري يشمل مدة الإيجار، قيمة الإيجار، شروط التجديد، وحقوق الطرفين.</a:t>
            </a:r>
          </a:p>
        </p:txBody>
      </p:sp>
      <p:sp>
        <p:nvSpPr>
          <p:cNvPr id="19" name="TextBox 19"/>
          <p:cNvSpPr txBox="1"/>
          <p:nvPr/>
        </p:nvSpPr>
        <p:spPr>
          <a:xfrm>
            <a:off x="549744" y="2610967"/>
            <a:ext cx="6660695" cy="52412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الاتفاقيات مع الموردين لضمان توريد المواد الخام والمعدات بجودة وأسعار مناسبة.</a:t>
            </a:r>
          </a:p>
        </p:txBody>
      </p:sp>
      <p:sp>
        <p:nvSpPr>
          <p:cNvPr id="20" name="TextBox 20"/>
          <p:cNvSpPr txBox="1"/>
          <p:nvPr/>
        </p:nvSpPr>
        <p:spPr>
          <a:xfrm>
            <a:off x="521548" y="3561619"/>
            <a:ext cx="6660695" cy="52412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عقود العمل مع الموظفين التي تحدد الحقوق والواجبات، ساعات العمل، الأجور، وسياسات الفصل.</a:t>
            </a:r>
          </a:p>
        </p:txBody>
      </p:sp>
      <p:grpSp>
        <p:nvGrpSpPr>
          <p:cNvPr id="21" name="Group 21"/>
          <p:cNvGrpSpPr/>
          <p:nvPr/>
        </p:nvGrpSpPr>
        <p:grpSpPr>
          <a:xfrm>
            <a:off x="377756" y="5669969"/>
            <a:ext cx="6804487" cy="568131"/>
            <a:chOff x="0" y="0"/>
            <a:chExt cx="2438575" cy="203605"/>
          </a:xfrm>
        </p:grpSpPr>
        <p:sp>
          <p:nvSpPr>
            <p:cNvPr id="22" name="Freeform 22"/>
            <p:cNvSpPr/>
            <p:nvPr/>
          </p:nvSpPr>
          <p:spPr>
            <a:xfrm>
              <a:off x="0" y="0"/>
              <a:ext cx="2438575" cy="203605"/>
            </a:xfrm>
            <a:custGeom>
              <a:avLst/>
              <a:gdLst/>
              <a:ahLst/>
              <a:cxnLst/>
              <a:rect l="l" t="t" r="r" b="b"/>
              <a:pathLst>
                <a:path w="2438575" h="203605">
                  <a:moveTo>
                    <a:pt x="29582" y="0"/>
                  </a:moveTo>
                  <a:lnTo>
                    <a:pt x="2408993" y="0"/>
                  </a:lnTo>
                  <a:cubicBezTo>
                    <a:pt x="2416838" y="0"/>
                    <a:pt x="2424362" y="3117"/>
                    <a:pt x="2429910" y="8664"/>
                  </a:cubicBezTo>
                  <a:cubicBezTo>
                    <a:pt x="2435458" y="14212"/>
                    <a:pt x="2438575" y="21736"/>
                    <a:pt x="2438575" y="29582"/>
                  </a:cubicBezTo>
                  <a:lnTo>
                    <a:pt x="2438575" y="174023"/>
                  </a:lnTo>
                  <a:cubicBezTo>
                    <a:pt x="2438575" y="181869"/>
                    <a:pt x="2435458" y="189393"/>
                    <a:pt x="2429910" y="194941"/>
                  </a:cubicBezTo>
                  <a:cubicBezTo>
                    <a:pt x="2424362" y="200489"/>
                    <a:pt x="2416838" y="203605"/>
                    <a:pt x="2408993" y="203605"/>
                  </a:cubicBezTo>
                  <a:lnTo>
                    <a:pt x="29582" y="203605"/>
                  </a:lnTo>
                  <a:cubicBezTo>
                    <a:pt x="21736" y="203605"/>
                    <a:pt x="14212" y="200489"/>
                    <a:pt x="8664" y="194941"/>
                  </a:cubicBezTo>
                  <a:cubicBezTo>
                    <a:pt x="3117" y="189393"/>
                    <a:pt x="0" y="181869"/>
                    <a:pt x="0" y="174023"/>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23" name="TextBox 23"/>
            <p:cNvSpPr txBox="1"/>
            <p:nvPr/>
          </p:nvSpPr>
          <p:spPr>
            <a:xfrm>
              <a:off x="0" y="-28575"/>
              <a:ext cx="2438575" cy="232180"/>
            </a:xfrm>
            <a:prstGeom prst="rect">
              <a:avLst/>
            </a:prstGeom>
          </p:spPr>
          <p:txBody>
            <a:bodyPr lIns="50800" tIns="50800" rIns="50800" bIns="50800" rtlCol="0" anchor="ctr"/>
            <a:lstStyle/>
            <a:p>
              <a:pPr algn="ctr">
                <a:lnSpc>
                  <a:spcPts val="1400"/>
                </a:lnSpc>
              </a:pPr>
              <a:endParaRPr/>
            </a:p>
          </p:txBody>
        </p:sp>
      </p:grpSp>
      <p:grpSp>
        <p:nvGrpSpPr>
          <p:cNvPr id="24" name="Group 24"/>
          <p:cNvGrpSpPr/>
          <p:nvPr/>
        </p:nvGrpSpPr>
        <p:grpSpPr>
          <a:xfrm>
            <a:off x="377756" y="6404764"/>
            <a:ext cx="6804487" cy="542219"/>
            <a:chOff x="0" y="0"/>
            <a:chExt cx="2438575" cy="194319"/>
          </a:xfrm>
        </p:grpSpPr>
        <p:sp>
          <p:nvSpPr>
            <p:cNvPr id="25" name="Freeform 25"/>
            <p:cNvSpPr/>
            <p:nvPr/>
          </p:nvSpPr>
          <p:spPr>
            <a:xfrm>
              <a:off x="0" y="0"/>
              <a:ext cx="2438575" cy="194319"/>
            </a:xfrm>
            <a:custGeom>
              <a:avLst/>
              <a:gdLst/>
              <a:ahLst/>
              <a:cxnLst/>
              <a:rect l="l" t="t" r="r" b="b"/>
              <a:pathLst>
                <a:path w="2438575" h="194319">
                  <a:moveTo>
                    <a:pt x="29582" y="0"/>
                  </a:moveTo>
                  <a:lnTo>
                    <a:pt x="2408993" y="0"/>
                  </a:lnTo>
                  <a:cubicBezTo>
                    <a:pt x="2416838" y="0"/>
                    <a:pt x="2424362" y="3117"/>
                    <a:pt x="2429910" y="8664"/>
                  </a:cubicBezTo>
                  <a:cubicBezTo>
                    <a:pt x="2435458" y="14212"/>
                    <a:pt x="2438575" y="21736"/>
                    <a:pt x="2438575" y="29582"/>
                  </a:cubicBezTo>
                  <a:lnTo>
                    <a:pt x="2438575" y="164737"/>
                  </a:lnTo>
                  <a:cubicBezTo>
                    <a:pt x="2438575" y="172583"/>
                    <a:pt x="2435458" y="180107"/>
                    <a:pt x="2429910" y="185655"/>
                  </a:cubicBezTo>
                  <a:cubicBezTo>
                    <a:pt x="2424362" y="191203"/>
                    <a:pt x="2416838" y="194319"/>
                    <a:pt x="2408993" y="194319"/>
                  </a:cubicBezTo>
                  <a:lnTo>
                    <a:pt x="29582" y="194319"/>
                  </a:lnTo>
                  <a:cubicBezTo>
                    <a:pt x="21736" y="194319"/>
                    <a:pt x="14212" y="191203"/>
                    <a:pt x="8664" y="185655"/>
                  </a:cubicBezTo>
                  <a:cubicBezTo>
                    <a:pt x="3117" y="180107"/>
                    <a:pt x="0" y="172583"/>
                    <a:pt x="0" y="164737"/>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26" name="TextBox 26"/>
            <p:cNvSpPr txBox="1"/>
            <p:nvPr/>
          </p:nvSpPr>
          <p:spPr>
            <a:xfrm>
              <a:off x="0" y="-28575"/>
              <a:ext cx="2438575" cy="222894"/>
            </a:xfrm>
            <a:prstGeom prst="rect">
              <a:avLst/>
            </a:prstGeom>
          </p:spPr>
          <p:txBody>
            <a:bodyPr lIns="50800" tIns="50800" rIns="50800" bIns="50800" rtlCol="0" anchor="ctr"/>
            <a:lstStyle/>
            <a:p>
              <a:pPr algn="ctr">
                <a:lnSpc>
                  <a:spcPts val="1400"/>
                </a:lnSpc>
              </a:pPr>
              <a:endParaRPr/>
            </a:p>
          </p:txBody>
        </p:sp>
      </p:grpSp>
      <p:grpSp>
        <p:nvGrpSpPr>
          <p:cNvPr id="27" name="Group 27"/>
          <p:cNvGrpSpPr/>
          <p:nvPr/>
        </p:nvGrpSpPr>
        <p:grpSpPr>
          <a:xfrm>
            <a:off x="377756" y="7153309"/>
            <a:ext cx="6804487" cy="566025"/>
            <a:chOff x="0" y="0"/>
            <a:chExt cx="2438575" cy="202850"/>
          </a:xfrm>
        </p:grpSpPr>
        <p:sp>
          <p:nvSpPr>
            <p:cNvPr id="28" name="Freeform 28"/>
            <p:cNvSpPr/>
            <p:nvPr/>
          </p:nvSpPr>
          <p:spPr>
            <a:xfrm>
              <a:off x="0" y="0"/>
              <a:ext cx="2438575" cy="202850"/>
            </a:xfrm>
            <a:custGeom>
              <a:avLst/>
              <a:gdLst/>
              <a:ahLst/>
              <a:cxnLst/>
              <a:rect l="l" t="t" r="r" b="b"/>
              <a:pathLst>
                <a:path w="2438575" h="202850">
                  <a:moveTo>
                    <a:pt x="29582" y="0"/>
                  </a:moveTo>
                  <a:lnTo>
                    <a:pt x="2408993" y="0"/>
                  </a:lnTo>
                  <a:cubicBezTo>
                    <a:pt x="2416838" y="0"/>
                    <a:pt x="2424362" y="3117"/>
                    <a:pt x="2429910" y="8664"/>
                  </a:cubicBezTo>
                  <a:cubicBezTo>
                    <a:pt x="2435458" y="14212"/>
                    <a:pt x="2438575" y="21736"/>
                    <a:pt x="2438575" y="29582"/>
                  </a:cubicBezTo>
                  <a:lnTo>
                    <a:pt x="2438575" y="173269"/>
                  </a:lnTo>
                  <a:cubicBezTo>
                    <a:pt x="2438575" y="181114"/>
                    <a:pt x="2435458" y="188638"/>
                    <a:pt x="2429910" y="194186"/>
                  </a:cubicBezTo>
                  <a:cubicBezTo>
                    <a:pt x="2424362" y="199734"/>
                    <a:pt x="2416838" y="202850"/>
                    <a:pt x="2408993" y="202850"/>
                  </a:cubicBezTo>
                  <a:lnTo>
                    <a:pt x="29582" y="202850"/>
                  </a:lnTo>
                  <a:cubicBezTo>
                    <a:pt x="21736" y="202850"/>
                    <a:pt x="14212" y="199734"/>
                    <a:pt x="8664" y="194186"/>
                  </a:cubicBezTo>
                  <a:cubicBezTo>
                    <a:pt x="3117" y="188638"/>
                    <a:pt x="0" y="181114"/>
                    <a:pt x="0" y="173269"/>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29" name="TextBox 29"/>
            <p:cNvSpPr txBox="1"/>
            <p:nvPr/>
          </p:nvSpPr>
          <p:spPr>
            <a:xfrm>
              <a:off x="0" y="-28575"/>
              <a:ext cx="2438575" cy="231425"/>
            </a:xfrm>
            <a:prstGeom prst="rect">
              <a:avLst/>
            </a:prstGeom>
          </p:spPr>
          <p:txBody>
            <a:bodyPr lIns="50800" tIns="50800" rIns="50800" bIns="50800" rtlCol="0" anchor="ctr"/>
            <a:lstStyle/>
            <a:p>
              <a:pPr algn="ctr">
                <a:lnSpc>
                  <a:spcPts val="1400"/>
                </a:lnSpc>
              </a:pPr>
              <a:endParaRPr/>
            </a:p>
          </p:txBody>
        </p:sp>
      </p:grpSp>
      <p:sp>
        <p:nvSpPr>
          <p:cNvPr id="30" name="TextBox 30"/>
          <p:cNvSpPr txBox="1"/>
          <p:nvPr/>
        </p:nvSpPr>
        <p:spPr>
          <a:xfrm>
            <a:off x="2053366" y="4749092"/>
            <a:ext cx="3368199" cy="444627"/>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الالتزام بالقوانين الضريبية</a:t>
            </a:r>
          </a:p>
        </p:txBody>
      </p:sp>
      <p:sp>
        <p:nvSpPr>
          <p:cNvPr id="31" name="TextBox 31"/>
          <p:cNvSpPr txBox="1"/>
          <p:nvPr/>
        </p:nvSpPr>
        <p:spPr>
          <a:xfrm>
            <a:off x="521548" y="5758900"/>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تسجيل المشروع لدى الهيئة العامة للزكاة والدخل.</a:t>
            </a:r>
          </a:p>
        </p:txBody>
      </p:sp>
      <p:sp>
        <p:nvSpPr>
          <p:cNvPr id="32" name="TextBox 32"/>
          <p:cNvSpPr txBox="1"/>
          <p:nvPr/>
        </p:nvSpPr>
        <p:spPr>
          <a:xfrm>
            <a:off x="549744" y="6446807"/>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الالتزام بدفع الضرائب والرسوم المقررة في الوقت المحدد.</a:t>
            </a:r>
          </a:p>
        </p:txBody>
      </p:sp>
      <p:sp>
        <p:nvSpPr>
          <p:cNvPr id="33" name="TextBox 33"/>
          <p:cNvSpPr txBox="1"/>
          <p:nvPr/>
        </p:nvSpPr>
        <p:spPr>
          <a:xfrm>
            <a:off x="521548" y="7231609"/>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الاحتفاظ بسجلات مالية دقيقة لتسهيل عمليات التدقيق والمراجعة.</a:t>
            </a:r>
          </a:p>
        </p:txBody>
      </p:sp>
      <p:sp>
        <p:nvSpPr>
          <p:cNvPr id="34" name="TextBox 34"/>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37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4622" y="-242484"/>
            <a:ext cx="7555378" cy="484969"/>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164857" y="10506856"/>
            <a:ext cx="8089897" cy="538409"/>
            <a:chOff x="0" y="-19050"/>
            <a:chExt cx="2899236" cy="192954"/>
          </a:xfrm>
        </p:grpSpPr>
        <p:sp>
          <p:nvSpPr>
            <p:cNvPr id="6" name="Freeform 6"/>
            <p:cNvSpPr/>
            <p:nvPr/>
          </p:nvSpPr>
          <p:spPr>
            <a:xfrm>
              <a:off x="64286" y="-16068"/>
              <a:ext cx="2714413" cy="93562"/>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grpSp>
        <p:nvGrpSpPr>
          <p:cNvPr id="8" name="Group 8"/>
          <p:cNvGrpSpPr/>
          <p:nvPr/>
        </p:nvGrpSpPr>
        <p:grpSpPr>
          <a:xfrm>
            <a:off x="377756" y="1467393"/>
            <a:ext cx="6804487" cy="568131"/>
            <a:chOff x="0" y="0"/>
            <a:chExt cx="2438575" cy="203605"/>
          </a:xfrm>
        </p:grpSpPr>
        <p:sp>
          <p:nvSpPr>
            <p:cNvPr id="9" name="Freeform 9"/>
            <p:cNvSpPr/>
            <p:nvPr/>
          </p:nvSpPr>
          <p:spPr>
            <a:xfrm>
              <a:off x="0" y="0"/>
              <a:ext cx="2438575" cy="203605"/>
            </a:xfrm>
            <a:custGeom>
              <a:avLst/>
              <a:gdLst/>
              <a:ahLst/>
              <a:cxnLst/>
              <a:rect l="l" t="t" r="r" b="b"/>
              <a:pathLst>
                <a:path w="2438575" h="203605">
                  <a:moveTo>
                    <a:pt x="29582" y="0"/>
                  </a:moveTo>
                  <a:lnTo>
                    <a:pt x="2408993" y="0"/>
                  </a:lnTo>
                  <a:cubicBezTo>
                    <a:pt x="2416838" y="0"/>
                    <a:pt x="2424362" y="3117"/>
                    <a:pt x="2429910" y="8664"/>
                  </a:cubicBezTo>
                  <a:cubicBezTo>
                    <a:pt x="2435458" y="14212"/>
                    <a:pt x="2438575" y="21736"/>
                    <a:pt x="2438575" y="29582"/>
                  </a:cubicBezTo>
                  <a:lnTo>
                    <a:pt x="2438575" y="174023"/>
                  </a:lnTo>
                  <a:cubicBezTo>
                    <a:pt x="2438575" y="181869"/>
                    <a:pt x="2435458" y="189393"/>
                    <a:pt x="2429910" y="194941"/>
                  </a:cubicBezTo>
                  <a:cubicBezTo>
                    <a:pt x="2424362" y="200489"/>
                    <a:pt x="2416838" y="203605"/>
                    <a:pt x="2408993" y="203605"/>
                  </a:cubicBezTo>
                  <a:lnTo>
                    <a:pt x="29582" y="203605"/>
                  </a:lnTo>
                  <a:cubicBezTo>
                    <a:pt x="21736" y="203605"/>
                    <a:pt x="14212" y="200489"/>
                    <a:pt x="8664" y="194941"/>
                  </a:cubicBezTo>
                  <a:cubicBezTo>
                    <a:pt x="3117" y="189393"/>
                    <a:pt x="0" y="181869"/>
                    <a:pt x="0" y="174023"/>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0" name="TextBox 10"/>
            <p:cNvSpPr txBox="1"/>
            <p:nvPr/>
          </p:nvSpPr>
          <p:spPr>
            <a:xfrm>
              <a:off x="0" y="-28575"/>
              <a:ext cx="2438575" cy="232180"/>
            </a:xfrm>
            <a:prstGeom prst="rect">
              <a:avLst/>
            </a:prstGeom>
          </p:spPr>
          <p:txBody>
            <a:bodyPr lIns="50800" tIns="50800" rIns="50800" bIns="50800" rtlCol="0" anchor="ctr"/>
            <a:lstStyle/>
            <a:p>
              <a:pPr algn="ctr">
                <a:lnSpc>
                  <a:spcPts val="1400"/>
                </a:lnSpc>
              </a:pPr>
              <a:endParaRPr/>
            </a:p>
          </p:txBody>
        </p:sp>
      </p:grpSp>
      <p:grpSp>
        <p:nvGrpSpPr>
          <p:cNvPr id="11" name="Group 11"/>
          <p:cNvGrpSpPr/>
          <p:nvPr/>
        </p:nvGrpSpPr>
        <p:grpSpPr>
          <a:xfrm>
            <a:off x="377756" y="2184699"/>
            <a:ext cx="6804487" cy="638170"/>
            <a:chOff x="0" y="0"/>
            <a:chExt cx="2438575" cy="228706"/>
          </a:xfrm>
        </p:grpSpPr>
        <p:sp>
          <p:nvSpPr>
            <p:cNvPr id="12" name="Freeform 12"/>
            <p:cNvSpPr/>
            <p:nvPr/>
          </p:nvSpPr>
          <p:spPr>
            <a:xfrm>
              <a:off x="0" y="0"/>
              <a:ext cx="2438575" cy="228706"/>
            </a:xfrm>
            <a:custGeom>
              <a:avLst/>
              <a:gdLst/>
              <a:ahLst/>
              <a:cxnLst/>
              <a:rect l="l" t="t" r="r" b="b"/>
              <a:pathLst>
                <a:path w="2438575" h="228706">
                  <a:moveTo>
                    <a:pt x="29582" y="0"/>
                  </a:moveTo>
                  <a:lnTo>
                    <a:pt x="2408993" y="0"/>
                  </a:lnTo>
                  <a:cubicBezTo>
                    <a:pt x="2416838" y="0"/>
                    <a:pt x="2424362" y="3117"/>
                    <a:pt x="2429910" y="8664"/>
                  </a:cubicBezTo>
                  <a:cubicBezTo>
                    <a:pt x="2435458" y="14212"/>
                    <a:pt x="2438575" y="21736"/>
                    <a:pt x="2438575" y="29582"/>
                  </a:cubicBezTo>
                  <a:lnTo>
                    <a:pt x="2438575" y="199124"/>
                  </a:lnTo>
                  <a:cubicBezTo>
                    <a:pt x="2438575" y="206969"/>
                    <a:pt x="2435458" y="214494"/>
                    <a:pt x="2429910" y="220041"/>
                  </a:cubicBezTo>
                  <a:cubicBezTo>
                    <a:pt x="2424362" y="225589"/>
                    <a:pt x="2416838" y="228706"/>
                    <a:pt x="2408993" y="228706"/>
                  </a:cubicBezTo>
                  <a:lnTo>
                    <a:pt x="29582" y="228706"/>
                  </a:lnTo>
                  <a:cubicBezTo>
                    <a:pt x="21736" y="228706"/>
                    <a:pt x="14212" y="225589"/>
                    <a:pt x="8664" y="220041"/>
                  </a:cubicBezTo>
                  <a:cubicBezTo>
                    <a:pt x="3117" y="214494"/>
                    <a:pt x="0" y="206969"/>
                    <a:pt x="0" y="199124"/>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3" name="TextBox 13"/>
            <p:cNvSpPr txBox="1"/>
            <p:nvPr/>
          </p:nvSpPr>
          <p:spPr>
            <a:xfrm>
              <a:off x="0" y="-28575"/>
              <a:ext cx="2438575" cy="257281"/>
            </a:xfrm>
            <a:prstGeom prst="rect">
              <a:avLst/>
            </a:prstGeom>
          </p:spPr>
          <p:txBody>
            <a:bodyPr lIns="50800" tIns="50800" rIns="50800" bIns="50800" rtlCol="0" anchor="ctr"/>
            <a:lstStyle/>
            <a:p>
              <a:pPr algn="ctr">
                <a:lnSpc>
                  <a:spcPts val="1400"/>
                </a:lnSpc>
              </a:pPr>
              <a:endParaRPr/>
            </a:p>
          </p:txBody>
        </p:sp>
      </p:grpSp>
      <p:sp>
        <p:nvSpPr>
          <p:cNvPr id="14" name="TextBox 14"/>
          <p:cNvSpPr txBox="1"/>
          <p:nvPr/>
        </p:nvSpPr>
        <p:spPr>
          <a:xfrm>
            <a:off x="2224498" y="546516"/>
            <a:ext cx="3025934" cy="444627"/>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حماية الملكية الفكرية</a:t>
            </a:r>
          </a:p>
        </p:txBody>
      </p:sp>
      <p:sp>
        <p:nvSpPr>
          <p:cNvPr id="15" name="TextBox 15"/>
          <p:cNvSpPr txBox="1"/>
          <p:nvPr/>
        </p:nvSpPr>
        <p:spPr>
          <a:xfrm>
            <a:off x="521548" y="1556324"/>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تسجيل العلامة التجارية للمقهى لحمايتها من الاستخدام غير المصرح به.</a:t>
            </a:r>
          </a:p>
        </p:txBody>
      </p:sp>
      <p:sp>
        <p:nvSpPr>
          <p:cNvPr id="16" name="TextBox 16"/>
          <p:cNvSpPr txBox="1"/>
          <p:nvPr/>
        </p:nvSpPr>
        <p:spPr>
          <a:xfrm>
            <a:off x="549744" y="2225333"/>
            <a:ext cx="6660695" cy="52412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الالتزام بحقوق النشر والتأليف في استخدام الشعارات، التصاميم، والمحتوى الدعائي.</a:t>
            </a:r>
          </a:p>
        </p:txBody>
      </p:sp>
      <p:grpSp>
        <p:nvGrpSpPr>
          <p:cNvPr id="17" name="Group 17"/>
          <p:cNvGrpSpPr/>
          <p:nvPr/>
        </p:nvGrpSpPr>
        <p:grpSpPr>
          <a:xfrm>
            <a:off x="377756" y="4239046"/>
            <a:ext cx="6804487" cy="568131"/>
            <a:chOff x="0" y="0"/>
            <a:chExt cx="2438575" cy="203605"/>
          </a:xfrm>
        </p:grpSpPr>
        <p:sp>
          <p:nvSpPr>
            <p:cNvPr id="18" name="Freeform 18"/>
            <p:cNvSpPr/>
            <p:nvPr/>
          </p:nvSpPr>
          <p:spPr>
            <a:xfrm>
              <a:off x="0" y="0"/>
              <a:ext cx="2438575" cy="203605"/>
            </a:xfrm>
            <a:custGeom>
              <a:avLst/>
              <a:gdLst/>
              <a:ahLst/>
              <a:cxnLst/>
              <a:rect l="l" t="t" r="r" b="b"/>
              <a:pathLst>
                <a:path w="2438575" h="203605">
                  <a:moveTo>
                    <a:pt x="29582" y="0"/>
                  </a:moveTo>
                  <a:lnTo>
                    <a:pt x="2408993" y="0"/>
                  </a:lnTo>
                  <a:cubicBezTo>
                    <a:pt x="2416838" y="0"/>
                    <a:pt x="2424362" y="3117"/>
                    <a:pt x="2429910" y="8664"/>
                  </a:cubicBezTo>
                  <a:cubicBezTo>
                    <a:pt x="2435458" y="14212"/>
                    <a:pt x="2438575" y="21736"/>
                    <a:pt x="2438575" y="29582"/>
                  </a:cubicBezTo>
                  <a:lnTo>
                    <a:pt x="2438575" y="174023"/>
                  </a:lnTo>
                  <a:cubicBezTo>
                    <a:pt x="2438575" y="181869"/>
                    <a:pt x="2435458" y="189393"/>
                    <a:pt x="2429910" y="194941"/>
                  </a:cubicBezTo>
                  <a:cubicBezTo>
                    <a:pt x="2424362" y="200489"/>
                    <a:pt x="2416838" y="203605"/>
                    <a:pt x="2408993" y="203605"/>
                  </a:cubicBezTo>
                  <a:lnTo>
                    <a:pt x="29582" y="203605"/>
                  </a:lnTo>
                  <a:cubicBezTo>
                    <a:pt x="21736" y="203605"/>
                    <a:pt x="14212" y="200489"/>
                    <a:pt x="8664" y="194941"/>
                  </a:cubicBezTo>
                  <a:cubicBezTo>
                    <a:pt x="3117" y="189393"/>
                    <a:pt x="0" y="181869"/>
                    <a:pt x="0" y="174023"/>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9" name="TextBox 19"/>
            <p:cNvSpPr txBox="1"/>
            <p:nvPr/>
          </p:nvSpPr>
          <p:spPr>
            <a:xfrm>
              <a:off x="0" y="-28575"/>
              <a:ext cx="2438575" cy="232180"/>
            </a:xfrm>
            <a:prstGeom prst="rect">
              <a:avLst/>
            </a:prstGeom>
          </p:spPr>
          <p:txBody>
            <a:bodyPr lIns="50800" tIns="50800" rIns="50800" bIns="50800" rtlCol="0" anchor="ctr"/>
            <a:lstStyle/>
            <a:p>
              <a:pPr algn="ctr">
                <a:lnSpc>
                  <a:spcPts val="1400"/>
                </a:lnSpc>
              </a:pPr>
              <a:endParaRPr/>
            </a:p>
          </p:txBody>
        </p:sp>
      </p:grpSp>
      <p:grpSp>
        <p:nvGrpSpPr>
          <p:cNvPr id="20" name="Group 20"/>
          <p:cNvGrpSpPr/>
          <p:nvPr/>
        </p:nvGrpSpPr>
        <p:grpSpPr>
          <a:xfrm>
            <a:off x="377756" y="4973842"/>
            <a:ext cx="6804487" cy="542219"/>
            <a:chOff x="0" y="0"/>
            <a:chExt cx="2438575" cy="194319"/>
          </a:xfrm>
        </p:grpSpPr>
        <p:sp>
          <p:nvSpPr>
            <p:cNvPr id="21" name="Freeform 21"/>
            <p:cNvSpPr/>
            <p:nvPr/>
          </p:nvSpPr>
          <p:spPr>
            <a:xfrm>
              <a:off x="0" y="0"/>
              <a:ext cx="2438575" cy="194319"/>
            </a:xfrm>
            <a:custGeom>
              <a:avLst/>
              <a:gdLst/>
              <a:ahLst/>
              <a:cxnLst/>
              <a:rect l="l" t="t" r="r" b="b"/>
              <a:pathLst>
                <a:path w="2438575" h="194319">
                  <a:moveTo>
                    <a:pt x="29582" y="0"/>
                  </a:moveTo>
                  <a:lnTo>
                    <a:pt x="2408993" y="0"/>
                  </a:lnTo>
                  <a:cubicBezTo>
                    <a:pt x="2416838" y="0"/>
                    <a:pt x="2424362" y="3117"/>
                    <a:pt x="2429910" y="8664"/>
                  </a:cubicBezTo>
                  <a:cubicBezTo>
                    <a:pt x="2435458" y="14212"/>
                    <a:pt x="2438575" y="21736"/>
                    <a:pt x="2438575" y="29582"/>
                  </a:cubicBezTo>
                  <a:lnTo>
                    <a:pt x="2438575" y="164737"/>
                  </a:lnTo>
                  <a:cubicBezTo>
                    <a:pt x="2438575" y="172583"/>
                    <a:pt x="2435458" y="180107"/>
                    <a:pt x="2429910" y="185655"/>
                  </a:cubicBezTo>
                  <a:cubicBezTo>
                    <a:pt x="2424362" y="191203"/>
                    <a:pt x="2416838" y="194319"/>
                    <a:pt x="2408993" y="194319"/>
                  </a:cubicBezTo>
                  <a:lnTo>
                    <a:pt x="29582" y="194319"/>
                  </a:lnTo>
                  <a:cubicBezTo>
                    <a:pt x="21736" y="194319"/>
                    <a:pt x="14212" y="191203"/>
                    <a:pt x="8664" y="185655"/>
                  </a:cubicBezTo>
                  <a:cubicBezTo>
                    <a:pt x="3117" y="180107"/>
                    <a:pt x="0" y="172583"/>
                    <a:pt x="0" y="164737"/>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22" name="TextBox 22"/>
            <p:cNvSpPr txBox="1"/>
            <p:nvPr/>
          </p:nvSpPr>
          <p:spPr>
            <a:xfrm>
              <a:off x="0" y="-28575"/>
              <a:ext cx="2438575" cy="222894"/>
            </a:xfrm>
            <a:prstGeom prst="rect">
              <a:avLst/>
            </a:prstGeom>
          </p:spPr>
          <p:txBody>
            <a:bodyPr lIns="50800" tIns="50800" rIns="50800" bIns="50800" rtlCol="0" anchor="ctr"/>
            <a:lstStyle/>
            <a:p>
              <a:pPr algn="ctr">
                <a:lnSpc>
                  <a:spcPts val="1400"/>
                </a:lnSpc>
              </a:pPr>
              <a:endParaRPr/>
            </a:p>
          </p:txBody>
        </p:sp>
      </p:grpSp>
      <p:sp>
        <p:nvSpPr>
          <p:cNvPr id="23" name="TextBox 23"/>
          <p:cNvSpPr txBox="1"/>
          <p:nvPr/>
        </p:nvSpPr>
        <p:spPr>
          <a:xfrm>
            <a:off x="1674192" y="3318169"/>
            <a:ext cx="4126548" cy="444627"/>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التعامل مع المخالفات القانونية</a:t>
            </a:r>
          </a:p>
        </p:txBody>
      </p:sp>
      <p:sp>
        <p:nvSpPr>
          <p:cNvPr id="24" name="TextBox 24"/>
          <p:cNvSpPr txBox="1"/>
          <p:nvPr/>
        </p:nvSpPr>
        <p:spPr>
          <a:xfrm>
            <a:off x="521548" y="4327978"/>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وضع آليات للتعامل مع أي مخالفات قانونية محتملة بسرعة وفعالية.</a:t>
            </a:r>
          </a:p>
        </p:txBody>
      </p:sp>
      <p:sp>
        <p:nvSpPr>
          <p:cNvPr id="25" name="TextBox 25"/>
          <p:cNvSpPr txBox="1"/>
          <p:nvPr/>
        </p:nvSpPr>
        <p:spPr>
          <a:xfrm>
            <a:off x="549744" y="5015884"/>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الاستعانة بمستشار قانوني لمتابعة التحديثات القانونية وتقديم المشورة.</a:t>
            </a:r>
          </a:p>
        </p:txBody>
      </p:sp>
      <p:sp>
        <p:nvSpPr>
          <p:cNvPr id="26" name="Freeform 26"/>
          <p:cNvSpPr/>
          <p:nvPr/>
        </p:nvSpPr>
        <p:spPr>
          <a:xfrm>
            <a:off x="377756" y="6182811"/>
            <a:ext cx="6804487" cy="3416880"/>
          </a:xfrm>
          <a:custGeom>
            <a:avLst/>
            <a:gdLst/>
            <a:ahLst/>
            <a:cxnLst/>
            <a:rect l="l" t="t" r="r" b="b"/>
            <a:pathLst>
              <a:path w="6804487" h="3416880">
                <a:moveTo>
                  <a:pt x="0" y="0"/>
                </a:moveTo>
                <a:lnTo>
                  <a:pt x="6804488" y="0"/>
                </a:lnTo>
                <a:lnTo>
                  <a:pt x="6804488" y="3416880"/>
                </a:lnTo>
                <a:lnTo>
                  <a:pt x="0" y="3416880"/>
                </a:lnTo>
                <a:lnTo>
                  <a:pt x="0" y="0"/>
                </a:lnTo>
                <a:close/>
              </a:path>
            </a:pathLst>
          </a:custGeom>
          <a:blipFill>
            <a:blip r:embed="rId2"/>
            <a:stretch>
              <a:fillRect l="-778" t="-16958" b="-16958"/>
            </a:stretch>
          </a:blipFill>
        </p:spPr>
      </p:sp>
      <p:sp>
        <p:nvSpPr>
          <p:cNvPr id="27" name="TextBox 27"/>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38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17840" y="-49188"/>
            <a:ext cx="7645069" cy="538125"/>
            <a:chOff x="0" y="-19050"/>
            <a:chExt cx="2739820" cy="192852"/>
          </a:xfrm>
        </p:grpSpPr>
        <p:sp>
          <p:nvSpPr>
            <p:cNvPr id="3" name="Freeform 3"/>
            <p:cNvSpPr/>
            <p:nvPr/>
          </p:nvSpPr>
          <p:spPr>
            <a:xfrm>
              <a:off x="8036" y="-16068"/>
              <a:ext cx="2707677" cy="189870"/>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30254" y="10403299"/>
            <a:ext cx="7551749" cy="283491"/>
            <a:chOff x="0" y="0"/>
            <a:chExt cx="2899236" cy="17390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grpSp>
        <p:nvGrpSpPr>
          <p:cNvPr id="8" name="Group 8"/>
          <p:cNvGrpSpPr/>
          <p:nvPr/>
        </p:nvGrpSpPr>
        <p:grpSpPr>
          <a:xfrm>
            <a:off x="400842" y="4802734"/>
            <a:ext cx="6804244" cy="575414"/>
            <a:chOff x="0" y="0"/>
            <a:chExt cx="2438487" cy="206215"/>
          </a:xfrm>
        </p:grpSpPr>
        <p:sp>
          <p:nvSpPr>
            <p:cNvPr id="9" name="Freeform 9"/>
            <p:cNvSpPr/>
            <p:nvPr/>
          </p:nvSpPr>
          <p:spPr>
            <a:xfrm>
              <a:off x="0" y="0"/>
              <a:ext cx="2438487" cy="206215"/>
            </a:xfrm>
            <a:custGeom>
              <a:avLst/>
              <a:gdLst/>
              <a:ahLst/>
              <a:cxnLst/>
              <a:rect l="l" t="t" r="r" b="b"/>
              <a:pathLst>
                <a:path w="2438487" h="206215">
                  <a:moveTo>
                    <a:pt x="29583" y="0"/>
                  </a:moveTo>
                  <a:lnTo>
                    <a:pt x="2408904" y="0"/>
                  </a:lnTo>
                  <a:cubicBezTo>
                    <a:pt x="2425243" y="0"/>
                    <a:pt x="2438487" y="13245"/>
                    <a:pt x="2438487" y="29583"/>
                  </a:cubicBezTo>
                  <a:lnTo>
                    <a:pt x="2438487" y="176632"/>
                  </a:lnTo>
                  <a:cubicBezTo>
                    <a:pt x="2438487" y="192970"/>
                    <a:pt x="2425243" y="206215"/>
                    <a:pt x="2408904" y="206215"/>
                  </a:cubicBezTo>
                  <a:lnTo>
                    <a:pt x="29583" y="206215"/>
                  </a:lnTo>
                  <a:cubicBezTo>
                    <a:pt x="13245" y="206215"/>
                    <a:pt x="0" y="192970"/>
                    <a:pt x="0" y="176632"/>
                  </a:cubicBezTo>
                  <a:lnTo>
                    <a:pt x="0" y="29583"/>
                  </a:lnTo>
                  <a:cubicBezTo>
                    <a:pt x="0" y="13245"/>
                    <a:pt x="13245" y="0"/>
                    <a:pt x="29583" y="0"/>
                  </a:cubicBezTo>
                  <a:close/>
                </a:path>
              </a:pathLst>
            </a:custGeom>
            <a:solidFill>
              <a:srgbClr val="B5886D"/>
            </a:solidFill>
          </p:spPr>
        </p:sp>
        <p:sp>
          <p:nvSpPr>
            <p:cNvPr id="10" name="TextBox 10"/>
            <p:cNvSpPr txBox="1"/>
            <p:nvPr/>
          </p:nvSpPr>
          <p:spPr>
            <a:xfrm>
              <a:off x="0" y="-28575"/>
              <a:ext cx="2438487" cy="234790"/>
            </a:xfrm>
            <a:prstGeom prst="rect">
              <a:avLst/>
            </a:prstGeom>
          </p:spPr>
          <p:txBody>
            <a:bodyPr lIns="50800" tIns="50800" rIns="50800" bIns="50800" rtlCol="0" anchor="ctr"/>
            <a:lstStyle/>
            <a:p>
              <a:pPr algn="ctr">
                <a:lnSpc>
                  <a:spcPts val="1400"/>
                </a:lnSpc>
              </a:pPr>
              <a:endParaRPr/>
            </a:p>
          </p:txBody>
        </p:sp>
      </p:grpSp>
      <p:grpSp>
        <p:nvGrpSpPr>
          <p:cNvPr id="11" name="Group 11"/>
          <p:cNvGrpSpPr/>
          <p:nvPr/>
        </p:nvGrpSpPr>
        <p:grpSpPr>
          <a:xfrm>
            <a:off x="378000" y="5592161"/>
            <a:ext cx="6804244" cy="547250"/>
            <a:chOff x="0" y="0"/>
            <a:chExt cx="2438487" cy="196122"/>
          </a:xfrm>
        </p:grpSpPr>
        <p:sp>
          <p:nvSpPr>
            <p:cNvPr id="12" name="Freeform 12"/>
            <p:cNvSpPr/>
            <p:nvPr/>
          </p:nvSpPr>
          <p:spPr>
            <a:xfrm>
              <a:off x="0" y="0"/>
              <a:ext cx="2438487" cy="196122"/>
            </a:xfrm>
            <a:custGeom>
              <a:avLst/>
              <a:gdLst/>
              <a:ahLst/>
              <a:cxnLst/>
              <a:rect l="l" t="t" r="r" b="b"/>
              <a:pathLst>
                <a:path w="2438487" h="196122">
                  <a:moveTo>
                    <a:pt x="29583" y="0"/>
                  </a:moveTo>
                  <a:lnTo>
                    <a:pt x="2408904" y="0"/>
                  </a:lnTo>
                  <a:cubicBezTo>
                    <a:pt x="2425243" y="0"/>
                    <a:pt x="2438487" y="13245"/>
                    <a:pt x="2438487" y="29583"/>
                  </a:cubicBezTo>
                  <a:lnTo>
                    <a:pt x="2438487" y="166539"/>
                  </a:lnTo>
                  <a:cubicBezTo>
                    <a:pt x="2438487" y="182877"/>
                    <a:pt x="2425243" y="196122"/>
                    <a:pt x="2408904" y="196122"/>
                  </a:cubicBezTo>
                  <a:lnTo>
                    <a:pt x="29583" y="196122"/>
                  </a:lnTo>
                  <a:cubicBezTo>
                    <a:pt x="13245" y="196122"/>
                    <a:pt x="0" y="182877"/>
                    <a:pt x="0" y="166539"/>
                  </a:cubicBezTo>
                  <a:lnTo>
                    <a:pt x="0" y="29583"/>
                  </a:lnTo>
                  <a:cubicBezTo>
                    <a:pt x="0" y="13245"/>
                    <a:pt x="13245" y="0"/>
                    <a:pt x="29583" y="0"/>
                  </a:cubicBezTo>
                  <a:close/>
                </a:path>
              </a:pathLst>
            </a:custGeom>
            <a:solidFill>
              <a:srgbClr val="B5886D"/>
            </a:solidFill>
          </p:spPr>
        </p:sp>
        <p:sp>
          <p:nvSpPr>
            <p:cNvPr id="13" name="TextBox 13"/>
            <p:cNvSpPr txBox="1"/>
            <p:nvPr/>
          </p:nvSpPr>
          <p:spPr>
            <a:xfrm>
              <a:off x="0" y="-28575"/>
              <a:ext cx="2438487" cy="224697"/>
            </a:xfrm>
            <a:prstGeom prst="rect">
              <a:avLst/>
            </a:prstGeom>
          </p:spPr>
          <p:txBody>
            <a:bodyPr lIns="50800" tIns="50800" rIns="50800" bIns="50800" rtlCol="0" anchor="ctr"/>
            <a:lstStyle/>
            <a:p>
              <a:pPr algn="ctr">
                <a:lnSpc>
                  <a:spcPts val="1400"/>
                </a:lnSpc>
              </a:pPr>
              <a:endParaRPr/>
            </a:p>
          </p:txBody>
        </p:sp>
      </p:grpSp>
      <p:sp>
        <p:nvSpPr>
          <p:cNvPr id="14" name="Freeform 14"/>
          <p:cNvSpPr/>
          <p:nvPr/>
        </p:nvSpPr>
        <p:spPr>
          <a:xfrm>
            <a:off x="0" y="242484"/>
            <a:ext cx="7560000" cy="2617583"/>
          </a:xfrm>
          <a:custGeom>
            <a:avLst/>
            <a:gdLst/>
            <a:ahLst/>
            <a:cxnLst/>
            <a:rect l="l" t="t" r="r" b="b"/>
            <a:pathLst>
              <a:path w="7560000" h="2617583">
                <a:moveTo>
                  <a:pt x="0" y="0"/>
                </a:moveTo>
                <a:lnTo>
                  <a:pt x="7560000" y="0"/>
                </a:lnTo>
                <a:lnTo>
                  <a:pt x="7560000" y="2617584"/>
                </a:lnTo>
                <a:lnTo>
                  <a:pt x="0" y="2617584"/>
                </a:lnTo>
                <a:lnTo>
                  <a:pt x="0" y="0"/>
                </a:lnTo>
                <a:close/>
              </a:path>
            </a:pathLst>
          </a:custGeom>
          <a:blipFill>
            <a:blip r:embed="rId2"/>
            <a:stretch>
              <a:fillRect t="-19271" b="-73447"/>
            </a:stretch>
          </a:blipFill>
        </p:spPr>
      </p:sp>
      <p:sp>
        <p:nvSpPr>
          <p:cNvPr id="15" name="TextBox 15"/>
          <p:cNvSpPr txBox="1"/>
          <p:nvPr/>
        </p:nvSpPr>
        <p:spPr>
          <a:xfrm>
            <a:off x="72000" y="389620"/>
            <a:ext cx="2589357" cy="1905655"/>
          </a:xfrm>
          <a:prstGeom prst="rect">
            <a:avLst/>
          </a:prstGeom>
        </p:spPr>
        <p:txBody>
          <a:bodyPr lIns="0" tIns="0" rIns="0" bIns="0" rtlCol="0" anchor="t">
            <a:spAutoFit/>
          </a:bodyPr>
          <a:lstStyle/>
          <a:p>
            <a:pPr algn="ctr" rtl="1">
              <a:lnSpc>
                <a:spcPts val="7341"/>
              </a:lnSpc>
            </a:pPr>
            <a:r>
              <a:rPr lang="ar-EG" sz="3905" b="1">
                <a:solidFill>
                  <a:srgbClr val="FEF6EE"/>
                </a:solidFill>
                <a:latin typeface="29LT Bukra Wide Bold"/>
                <a:ea typeface="29LT Bukra Wide Bold"/>
                <a:cs typeface="29LT Bukra Wide Bold"/>
                <a:sym typeface="29LT Bukra Wide Bold"/>
                <a:rtl/>
              </a:rPr>
              <a:t>الفصل</a:t>
            </a:r>
          </a:p>
          <a:p>
            <a:pPr algn="ctr" rtl="1">
              <a:lnSpc>
                <a:spcPts val="7341"/>
              </a:lnSpc>
              <a:spcBef>
                <a:spcPct val="0"/>
              </a:spcBef>
            </a:pPr>
            <a:r>
              <a:rPr lang="ar-EG" sz="3905" b="1">
                <a:solidFill>
                  <a:srgbClr val="FEF6EE"/>
                </a:solidFill>
                <a:latin typeface="29LT Bukra Wide Bold"/>
                <a:ea typeface="29LT Bukra Wide Bold"/>
                <a:cs typeface="29LT Bukra Wide Bold"/>
                <a:sym typeface="29LT Bukra Wide Bold"/>
                <a:rtl/>
              </a:rPr>
              <a:t>السابع</a:t>
            </a:r>
          </a:p>
        </p:txBody>
      </p:sp>
      <p:sp>
        <p:nvSpPr>
          <p:cNvPr id="16" name="TextBox 16"/>
          <p:cNvSpPr txBox="1"/>
          <p:nvPr/>
        </p:nvSpPr>
        <p:spPr>
          <a:xfrm>
            <a:off x="577754" y="4814807"/>
            <a:ext cx="638768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المخاطر المالية.</a:t>
            </a:r>
          </a:p>
        </p:txBody>
      </p:sp>
      <p:sp>
        <p:nvSpPr>
          <p:cNvPr id="17" name="TextBox 17"/>
          <p:cNvSpPr txBox="1"/>
          <p:nvPr/>
        </p:nvSpPr>
        <p:spPr>
          <a:xfrm>
            <a:off x="636267" y="5576746"/>
            <a:ext cx="648765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المخاطر التشغيلية.</a:t>
            </a:r>
          </a:p>
        </p:txBody>
      </p:sp>
      <p:grpSp>
        <p:nvGrpSpPr>
          <p:cNvPr id="18" name="Group 18"/>
          <p:cNvGrpSpPr/>
          <p:nvPr/>
        </p:nvGrpSpPr>
        <p:grpSpPr>
          <a:xfrm>
            <a:off x="400842" y="7129809"/>
            <a:ext cx="6804244" cy="547031"/>
            <a:chOff x="0" y="0"/>
            <a:chExt cx="2438487" cy="196044"/>
          </a:xfrm>
        </p:grpSpPr>
        <p:sp>
          <p:nvSpPr>
            <p:cNvPr id="19" name="Freeform 19"/>
            <p:cNvSpPr/>
            <p:nvPr/>
          </p:nvSpPr>
          <p:spPr>
            <a:xfrm>
              <a:off x="0" y="0"/>
              <a:ext cx="2438487" cy="196044"/>
            </a:xfrm>
            <a:custGeom>
              <a:avLst/>
              <a:gdLst/>
              <a:ahLst/>
              <a:cxnLst/>
              <a:rect l="l" t="t" r="r" b="b"/>
              <a:pathLst>
                <a:path w="2438487" h="196044">
                  <a:moveTo>
                    <a:pt x="29583" y="0"/>
                  </a:moveTo>
                  <a:lnTo>
                    <a:pt x="2408904" y="0"/>
                  </a:lnTo>
                  <a:cubicBezTo>
                    <a:pt x="2425243" y="0"/>
                    <a:pt x="2438487" y="13245"/>
                    <a:pt x="2438487" y="29583"/>
                  </a:cubicBezTo>
                  <a:lnTo>
                    <a:pt x="2438487" y="166461"/>
                  </a:lnTo>
                  <a:cubicBezTo>
                    <a:pt x="2438487" y="182799"/>
                    <a:pt x="2425243" y="196044"/>
                    <a:pt x="2408904" y="196044"/>
                  </a:cubicBezTo>
                  <a:lnTo>
                    <a:pt x="29583" y="196044"/>
                  </a:lnTo>
                  <a:cubicBezTo>
                    <a:pt x="13245" y="196044"/>
                    <a:pt x="0" y="182799"/>
                    <a:pt x="0" y="166461"/>
                  </a:cubicBezTo>
                  <a:lnTo>
                    <a:pt x="0" y="29583"/>
                  </a:lnTo>
                  <a:cubicBezTo>
                    <a:pt x="0" y="13245"/>
                    <a:pt x="13245" y="0"/>
                    <a:pt x="29583" y="0"/>
                  </a:cubicBezTo>
                  <a:close/>
                </a:path>
              </a:pathLst>
            </a:custGeom>
            <a:solidFill>
              <a:srgbClr val="B5886D"/>
            </a:solidFill>
          </p:spPr>
        </p:sp>
        <p:sp>
          <p:nvSpPr>
            <p:cNvPr id="20" name="TextBox 20"/>
            <p:cNvSpPr txBox="1"/>
            <p:nvPr/>
          </p:nvSpPr>
          <p:spPr>
            <a:xfrm>
              <a:off x="0" y="-28575"/>
              <a:ext cx="2438487" cy="224619"/>
            </a:xfrm>
            <a:prstGeom prst="rect">
              <a:avLst/>
            </a:prstGeom>
          </p:spPr>
          <p:txBody>
            <a:bodyPr lIns="50800" tIns="50800" rIns="50800" bIns="50800" rtlCol="0" anchor="ctr"/>
            <a:lstStyle/>
            <a:p>
              <a:pPr algn="ctr">
                <a:lnSpc>
                  <a:spcPts val="1400"/>
                </a:lnSpc>
              </a:pPr>
              <a:endParaRPr/>
            </a:p>
          </p:txBody>
        </p:sp>
      </p:grpSp>
      <p:sp>
        <p:nvSpPr>
          <p:cNvPr id="21" name="TextBox 21"/>
          <p:cNvSpPr txBox="1"/>
          <p:nvPr/>
        </p:nvSpPr>
        <p:spPr>
          <a:xfrm>
            <a:off x="441784" y="7096016"/>
            <a:ext cx="648765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استراتيجيات إدارة المخاطر.</a:t>
            </a:r>
          </a:p>
        </p:txBody>
      </p:sp>
      <p:sp>
        <p:nvSpPr>
          <p:cNvPr id="22" name="TextBox 22"/>
          <p:cNvSpPr txBox="1"/>
          <p:nvPr/>
        </p:nvSpPr>
        <p:spPr>
          <a:xfrm>
            <a:off x="543625" y="3078288"/>
            <a:ext cx="6455937" cy="363855"/>
          </a:xfrm>
          <a:prstGeom prst="rect">
            <a:avLst/>
          </a:prstGeom>
        </p:spPr>
        <p:txBody>
          <a:bodyPr lIns="0" tIns="0" rIns="0" bIns="0" rtlCol="0" anchor="t">
            <a:spAutoFit/>
          </a:bodyPr>
          <a:lstStyle/>
          <a:p>
            <a:pPr algn="ctr" rtl="1">
              <a:lnSpc>
                <a:spcPts val="2520"/>
              </a:lnSpc>
              <a:spcBef>
                <a:spcPct val="0"/>
              </a:spcBef>
            </a:pPr>
            <a:r>
              <a:rPr lang="ar-EG" sz="1800" b="1">
                <a:solidFill>
                  <a:srgbClr val="000000"/>
                </a:solidFill>
                <a:latin typeface="29LT Bukra Wide Bold"/>
                <a:ea typeface="29LT Bukra Wide Bold"/>
                <a:cs typeface="29LT Bukra Wide Bold"/>
                <a:sym typeface="29LT Bukra Wide Bold"/>
                <a:rtl/>
              </a:rPr>
              <a:t>تحليل المخاطر</a:t>
            </a:r>
          </a:p>
        </p:txBody>
      </p:sp>
      <p:sp>
        <p:nvSpPr>
          <p:cNvPr id="23" name="TextBox 23"/>
          <p:cNvSpPr txBox="1"/>
          <p:nvPr/>
        </p:nvSpPr>
        <p:spPr>
          <a:xfrm>
            <a:off x="326036" y="3650014"/>
            <a:ext cx="6822858" cy="655320"/>
          </a:xfrm>
          <a:prstGeom prst="rect">
            <a:avLst/>
          </a:prstGeom>
        </p:spPr>
        <p:txBody>
          <a:bodyPr lIns="0" tIns="0" rIns="0" bIns="0" rtlCol="0" anchor="t">
            <a:spAutoFit/>
          </a:bodyPr>
          <a:lstStyle/>
          <a:p>
            <a:pPr algn="ctr" rtl="1">
              <a:lnSpc>
                <a:spcPts val="1679"/>
              </a:lnSpc>
              <a:spcBef>
                <a:spcPct val="0"/>
              </a:spcBef>
            </a:pPr>
            <a:r>
              <a:rPr lang="ar-EG" sz="1200" b="1">
                <a:solidFill>
                  <a:srgbClr val="000000"/>
                </a:solidFill>
                <a:latin typeface="29LT Bukra Wide Bold"/>
                <a:ea typeface="29LT Bukra Wide Bold"/>
                <a:cs typeface="29LT Bukra Wide Bold"/>
                <a:sym typeface="29LT Bukra Wide Bold"/>
                <a:rtl/>
              </a:rPr>
              <a:t>تُعد دراسة تحليل المخاطر من الجوانب الحيوية لضمان نجاح واستمرارية مشروع المقهى، حيث تهدف إلى التعرف على المخاطر المحتملة التي قد تواجه المشروع ووضع استراتيجيات فعالة لإدارتها والتقليل من تأثيرها.</a:t>
            </a:r>
          </a:p>
        </p:txBody>
      </p:sp>
      <p:grpSp>
        <p:nvGrpSpPr>
          <p:cNvPr id="24" name="Group 24"/>
          <p:cNvGrpSpPr/>
          <p:nvPr/>
        </p:nvGrpSpPr>
        <p:grpSpPr>
          <a:xfrm>
            <a:off x="378000" y="6348961"/>
            <a:ext cx="6804244" cy="547031"/>
            <a:chOff x="0" y="0"/>
            <a:chExt cx="2438487" cy="196044"/>
          </a:xfrm>
        </p:grpSpPr>
        <p:sp>
          <p:nvSpPr>
            <p:cNvPr id="25" name="Freeform 25"/>
            <p:cNvSpPr/>
            <p:nvPr/>
          </p:nvSpPr>
          <p:spPr>
            <a:xfrm>
              <a:off x="0" y="0"/>
              <a:ext cx="2438487" cy="196044"/>
            </a:xfrm>
            <a:custGeom>
              <a:avLst/>
              <a:gdLst/>
              <a:ahLst/>
              <a:cxnLst/>
              <a:rect l="l" t="t" r="r" b="b"/>
              <a:pathLst>
                <a:path w="2438487" h="196044">
                  <a:moveTo>
                    <a:pt x="29583" y="0"/>
                  </a:moveTo>
                  <a:lnTo>
                    <a:pt x="2408904" y="0"/>
                  </a:lnTo>
                  <a:cubicBezTo>
                    <a:pt x="2425243" y="0"/>
                    <a:pt x="2438487" y="13245"/>
                    <a:pt x="2438487" y="29583"/>
                  </a:cubicBezTo>
                  <a:lnTo>
                    <a:pt x="2438487" y="166461"/>
                  </a:lnTo>
                  <a:cubicBezTo>
                    <a:pt x="2438487" y="182799"/>
                    <a:pt x="2425243" y="196044"/>
                    <a:pt x="2408904" y="196044"/>
                  </a:cubicBezTo>
                  <a:lnTo>
                    <a:pt x="29583" y="196044"/>
                  </a:lnTo>
                  <a:cubicBezTo>
                    <a:pt x="13245" y="196044"/>
                    <a:pt x="0" y="182799"/>
                    <a:pt x="0" y="166461"/>
                  </a:cubicBezTo>
                  <a:lnTo>
                    <a:pt x="0" y="29583"/>
                  </a:lnTo>
                  <a:cubicBezTo>
                    <a:pt x="0" y="13245"/>
                    <a:pt x="13245" y="0"/>
                    <a:pt x="29583" y="0"/>
                  </a:cubicBezTo>
                  <a:close/>
                </a:path>
              </a:pathLst>
            </a:custGeom>
            <a:solidFill>
              <a:srgbClr val="B5886D"/>
            </a:solidFill>
          </p:spPr>
        </p:sp>
        <p:sp>
          <p:nvSpPr>
            <p:cNvPr id="26" name="TextBox 26"/>
            <p:cNvSpPr txBox="1"/>
            <p:nvPr/>
          </p:nvSpPr>
          <p:spPr>
            <a:xfrm>
              <a:off x="0" y="-28575"/>
              <a:ext cx="2438487" cy="224619"/>
            </a:xfrm>
            <a:prstGeom prst="rect">
              <a:avLst/>
            </a:prstGeom>
          </p:spPr>
          <p:txBody>
            <a:bodyPr lIns="50800" tIns="50800" rIns="50800" bIns="50800" rtlCol="0" anchor="ctr"/>
            <a:lstStyle/>
            <a:p>
              <a:pPr algn="ctr">
                <a:lnSpc>
                  <a:spcPts val="1400"/>
                </a:lnSpc>
              </a:pPr>
              <a:endParaRPr/>
            </a:p>
          </p:txBody>
        </p:sp>
      </p:grpSp>
      <p:sp>
        <p:nvSpPr>
          <p:cNvPr id="27" name="TextBox 27"/>
          <p:cNvSpPr txBox="1"/>
          <p:nvPr/>
        </p:nvSpPr>
        <p:spPr>
          <a:xfrm>
            <a:off x="1054020" y="6339436"/>
            <a:ext cx="5366891"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المخاطر التسويقية.</a:t>
            </a:r>
          </a:p>
        </p:txBody>
      </p:sp>
      <p:sp>
        <p:nvSpPr>
          <p:cNvPr id="28" name="TextBox 28"/>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39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27045" y="-130394"/>
            <a:ext cx="7532955" cy="372879"/>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sp>
        <p:nvSpPr>
          <p:cNvPr id="6" name="Freeform 6"/>
          <p:cNvSpPr/>
          <p:nvPr/>
        </p:nvSpPr>
        <p:spPr>
          <a:xfrm>
            <a:off x="-30320" y="10470340"/>
            <a:ext cx="7574172" cy="261073"/>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grpSp>
        <p:nvGrpSpPr>
          <p:cNvPr id="8" name="Group 8"/>
          <p:cNvGrpSpPr/>
          <p:nvPr/>
        </p:nvGrpSpPr>
        <p:grpSpPr>
          <a:xfrm>
            <a:off x="377756" y="1467393"/>
            <a:ext cx="6804487" cy="568131"/>
            <a:chOff x="0" y="0"/>
            <a:chExt cx="2438575" cy="203605"/>
          </a:xfrm>
        </p:grpSpPr>
        <p:sp>
          <p:nvSpPr>
            <p:cNvPr id="9" name="Freeform 9"/>
            <p:cNvSpPr/>
            <p:nvPr/>
          </p:nvSpPr>
          <p:spPr>
            <a:xfrm>
              <a:off x="0" y="0"/>
              <a:ext cx="2438575" cy="203605"/>
            </a:xfrm>
            <a:custGeom>
              <a:avLst/>
              <a:gdLst/>
              <a:ahLst/>
              <a:cxnLst/>
              <a:rect l="l" t="t" r="r" b="b"/>
              <a:pathLst>
                <a:path w="2438575" h="203605">
                  <a:moveTo>
                    <a:pt x="29582" y="0"/>
                  </a:moveTo>
                  <a:lnTo>
                    <a:pt x="2408993" y="0"/>
                  </a:lnTo>
                  <a:cubicBezTo>
                    <a:pt x="2416838" y="0"/>
                    <a:pt x="2424362" y="3117"/>
                    <a:pt x="2429910" y="8664"/>
                  </a:cubicBezTo>
                  <a:cubicBezTo>
                    <a:pt x="2435458" y="14212"/>
                    <a:pt x="2438575" y="21736"/>
                    <a:pt x="2438575" y="29582"/>
                  </a:cubicBezTo>
                  <a:lnTo>
                    <a:pt x="2438575" y="174023"/>
                  </a:lnTo>
                  <a:cubicBezTo>
                    <a:pt x="2438575" y="181869"/>
                    <a:pt x="2435458" y="189393"/>
                    <a:pt x="2429910" y="194941"/>
                  </a:cubicBezTo>
                  <a:cubicBezTo>
                    <a:pt x="2424362" y="200489"/>
                    <a:pt x="2416838" y="203605"/>
                    <a:pt x="2408993" y="203605"/>
                  </a:cubicBezTo>
                  <a:lnTo>
                    <a:pt x="29582" y="203605"/>
                  </a:lnTo>
                  <a:cubicBezTo>
                    <a:pt x="21736" y="203605"/>
                    <a:pt x="14212" y="200489"/>
                    <a:pt x="8664" y="194941"/>
                  </a:cubicBezTo>
                  <a:cubicBezTo>
                    <a:pt x="3117" y="189393"/>
                    <a:pt x="0" y="181869"/>
                    <a:pt x="0" y="174023"/>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0" name="TextBox 10"/>
            <p:cNvSpPr txBox="1"/>
            <p:nvPr/>
          </p:nvSpPr>
          <p:spPr>
            <a:xfrm>
              <a:off x="0" y="-28575"/>
              <a:ext cx="2438575" cy="232180"/>
            </a:xfrm>
            <a:prstGeom prst="rect">
              <a:avLst/>
            </a:prstGeom>
          </p:spPr>
          <p:txBody>
            <a:bodyPr lIns="50800" tIns="50800" rIns="50800" bIns="50800" rtlCol="0" anchor="ctr"/>
            <a:lstStyle/>
            <a:p>
              <a:pPr algn="ctr">
                <a:lnSpc>
                  <a:spcPts val="1400"/>
                </a:lnSpc>
              </a:pPr>
              <a:endParaRPr/>
            </a:p>
          </p:txBody>
        </p:sp>
      </p:grpSp>
      <p:grpSp>
        <p:nvGrpSpPr>
          <p:cNvPr id="11" name="Group 11"/>
          <p:cNvGrpSpPr/>
          <p:nvPr/>
        </p:nvGrpSpPr>
        <p:grpSpPr>
          <a:xfrm>
            <a:off x="377756" y="2184699"/>
            <a:ext cx="6804487" cy="409570"/>
            <a:chOff x="0" y="0"/>
            <a:chExt cx="2438575" cy="146781"/>
          </a:xfrm>
        </p:grpSpPr>
        <p:sp>
          <p:nvSpPr>
            <p:cNvPr id="12" name="Freeform 12"/>
            <p:cNvSpPr/>
            <p:nvPr/>
          </p:nvSpPr>
          <p:spPr>
            <a:xfrm>
              <a:off x="0" y="0"/>
              <a:ext cx="2438575" cy="146781"/>
            </a:xfrm>
            <a:custGeom>
              <a:avLst/>
              <a:gdLst/>
              <a:ahLst/>
              <a:cxnLst/>
              <a:rect l="l" t="t" r="r" b="b"/>
              <a:pathLst>
                <a:path w="2438575" h="146781">
                  <a:moveTo>
                    <a:pt x="29582" y="0"/>
                  </a:moveTo>
                  <a:lnTo>
                    <a:pt x="2408993" y="0"/>
                  </a:lnTo>
                  <a:cubicBezTo>
                    <a:pt x="2416838" y="0"/>
                    <a:pt x="2424362" y="3117"/>
                    <a:pt x="2429910" y="8664"/>
                  </a:cubicBezTo>
                  <a:cubicBezTo>
                    <a:pt x="2435458" y="14212"/>
                    <a:pt x="2438575" y="21736"/>
                    <a:pt x="2438575" y="29582"/>
                  </a:cubicBezTo>
                  <a:lnTo>
                    <a:pt x="2438575" y="117199"/>
                  </a:lnTo>
                  <a:cubicBezTo>
                    <a:pt x="2438575" y="125044"/>
                    <a:pt x="2435458" y="132569"/>
                    <a:pt x="2429910" y="138116"/>
                  </a:cubicBezTo>
                  <a:cubicBezTo>
                    <a:pt x="2424362" y="143664"/>
                    <a:pt x="2416838" y="146781"/>
                    <a:pt x="2408993" y="146781"/>
                  </a:cubicBezTo>
                  <a:lnTo>
                    <a:pt x="29582" y="146781"/>
                  </a:lnTo>
                  <a:cubicBezTo>
                    <a:pt x="21736" y="146781"/>
                    <a:pt x="14212" y="143664"/>
                    <a:pt x="8664" y="138116"/>
                  </a:cubicBezTo>
                  <a:cubicBezTo>
                    <a:pt x="3117" y="132569"/>
                    <a:pt x="0" y="125044"/>
                    <a:pt x="0" y="117199"/>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3" name="TextBox 13"/>
            <p:cNvSpPr txBox="1"/>
            <p:nvPr/>
          </p:nvSpPr>
          <p:spPr>
            <a:xfrm>
              <a:off x="0" y="-28575"/>
              <a:ext cx="2438575" cy="175356"/>
            </a:xfrm>
            <a:prstGeom prst="rect">
              <a:avLst/>
            </a:prstGeom>
          </p:spPr>
          <p:txBody>
            <a:bodyPr lIns="50800" tIns="50800" rIns="50800" bIns="50800" rtlCol="0" anchor="ctr"/>
            <a:lstStyle/>
            <a:p>
              <a:pPr algn="ctr">
                <a:lnSpc>
                  <a:spcPts val="1400"/>
                </a:lnSpc>
              </a:pPr>
              <a:endParaRPr/>
            </a:p>
          </p:txBody>
        </p:sp>
      </p:grpSp>
      <p:sp>
        <p:nvSpPr>
          <p:cNvPr id="14" name="TextBox 14"/>
          <p:cNvSpPr txBox="1"/>
          <p:nvPr/>
        </p:nvSpPr>
        <p:spPr>
          <a:xfrm>
            <a:off x="2738690" y="546516"/>
            <a:ext cx="1997551" cy="444627"/>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المخاطر المالية</a:t>
            </a:r>
          </a:p>
        </p:txBody>
      </p:sp>
      <p:sp>
        <p:nvSpPr>
          <p:cNvPr id="15" name="TextBox 15"/>
          <p:cNvSpPr txBox="1"/>
          <p:nvPr/>
        </p:nvSpPr>
        <p:spPr>
          <a:xfrm>
            <a:off x="521548" y="1556324"/>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تقلبات الإيرادات بسبب تغيرات السوق أو المنافسة.</a:t>
            </a:r>
          </a:p>
        </p:txBody>
      </p:sp>
      <p:sp>
        <p:nvSpPr>
          <p:cNvPr id="16" name="TextBox 16"/>
          <p:cNvSpPr txBox="1"/>
          <p:nvPr/>
        </p:nvSpPr>
        <p:spPr>
          <a:xfrm>
            <a:off x="549744" y="2225333"/>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ارتفاع التكاليف التشغيلية غير المتوقع.</a:t>
            </a:r>
          </a:p>
        </p:txBody>
      </p:sp>
      <p:grpSp>
        <p:nvGrpSpPr>
          <p:cNvPr id="17" name="Group 17"/>
          <p:cNvGrpSpPr/>
          <p:nvPr/>
        </p:nvGrpSpPr>
        <p:grpSpPr>
          <a:xfrm>
            <a:off x="377756" y="4785110"/>
            <a:ext cx="6804487" cy="544295"/>
            <a:chOff x="0" y="0"/>
            <a:chExt cx="2438575" cy="195063"/>
          </a:xfrm>
        </p:grpSpPr>
        <p:sp>
          <p:nvSpPr>
            <p:cNvPr id="18" name="Freeform 18"/>
            <p:cNvSpPr/>
            <p:nvPr/>
          </p:nvSpPr>
          <p:spPr>
            <a:xfrm>
              <a:off x="0" y="0"/>
              <a:ext cx="2438575" cy="195063"/>
            </a:xfrm>
            <a:custGeom>
              <a:avLst/>
              <a:gdLst/>
              <a:ahLst/>
              <a:cxnLst/>
              <a:rect l="l" t="t" r="r" b="b"/>
              <a:pathLst>
                <a:path w="2438575" h="195063">
                  <a:moveTo>
                    <a:pt x="29582" y="0"/>
                  </a:moveTo>
                  <a:lnTo>
                    <a:pt x="2408993" y="0"/>
                  </a:lnTo>
                  <a:cubicBezTo>
                    <a:pt x="2416838" y="0"/>
                    <a:pt x="2424362" y="3117"/>
                    <a:pt x="2429910" y="8664"/>
                  </a:cubicBezTo>
                  <a:cubicBezTo>
                    <a:pt x="2435458" y="14212"/>
                    <a:pt x="2438575" y="21736"/>
                    <a:pt x="2438575" y="29582"/>
                  </a:cubicBezTo>
                  <a:lnTo>
                    <a:pt x="2438575" y="165481"/>
                  </a:lnTo>
                  <a:cubicBezTo>
                    <a:pt x="2438575" y="173327"/>
                    <a:pt x="2435458" y="180851"/>
                    <a:pt x="2429910" y="186399"/>
                  </a:cubicBezTo>
                  <a:cubicBezTo>
                    <a:pt x="2424362" y="191946"/>
                    <a:pt x="2416838" y="195063"/>
                    <a:pt x="2408993" y="195063"/>
                  </a:cubicBezTo>
                  <a:lnTo>
                    <a:pt x="29582" y="195063"/>
                  </a:lnTo>
                  <a:cubicBezTo>
                    <a:pt x="21736" y="195063"/>
                    <a:pt x="14212" y="191946"/>
                    <a:pt x="8664" y="186399"/>
                  </a:cubicBezTo>
                  <a:cubicBezTo>
                    <a:pt x="3117" y="180851"/>
                    <a:pt x="0" y="173327"/>
                    <a:pt x="0" y="165481"/>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9" name="TextBox 19"/>
            <p:cNvSpPr txBox="1"/>
            <p:nvPr/>
          </p:nvSpPr>
          <p:spPr>
            <a:xfrm>
              <a:off x="0" y="-28575"/>
              <a:ext cx="2438575" cy="223638"/>
            </a:xfrm>
            <a:prstGeom prst="rect">
              <a:avLst/>
            </a:prstGeom>
          </p:spPr>
          <p:txBody>
            <a:bodyPr lIns="50800" tIns="50800" rIns="50800" bIns="50800" rtlCol="0" anchor="ctr"/>
            <a:lstStyle/>
            <a:p>
              <a:pPr algn="ctr">
                <a:lnSpc>
                  <a:spcPts val="1400"/>
                </a:lnSpc>
              </a:pPr>
              <a:endParaRPr/>
            </a:p>
          </p:txBody>
        </p:sp>
      </p:grpSp>
      <p:grpSp>
        <p:nvGrpSpPr>
          <p:cNvPr id="20" name="Group 20"/>
          <p:cNvGrpSpPr/>
          <p:nvPr/>
        </p:nvGrpSpPr>
        <p:grpSpPr>
          <a:xfrm>
            <a:off x="377756" y="5519906"/>
            <a:ext cx="6804487" cy="542219"/>
            <a:chOff x="0" y="0"/>
            <a:chExt cx="2438575" cy="194319"/>
          </a:xfrm>
        </p:grpSpPr>
        <p:sp>
          <p:nvSpPr>
            <p:cNvPr id="21" name="Freeform 21"/>
            <p:cNvSpPr/>
            <p:nvPr/>
          </p:nvSpPr>
          <p:spPr>
            <a:xfrm>
              <a:off x="0" y="0"/>
              <a:ext cx="2438575" cy="194319"/>
            </a:xfrm>
            <a:custGeom>
              <a:avLst/>
              <a:gdLst/>
              <a:ahLst/>
              <a:cxnLst/>
              <a:rect l="l" t="t" r="r" b="b"/>
              <a:pathLst>
                <a:path w="2438575" h="194319">
                  <a:moveTo>
                    <a:pt x="29582" y="0"/>
                  </a:moveTo>
                  <a:lnTo>
                    <a:pt x="2408993" y="0"/>
                  </a:lnTo>
                  <a:cubicBezTo>
                    <a:pt x="2416838" y="0"/>
                    <a:pt x="2424362" y="3117"/>
                    <a:pt x="2429910" y="8664"/>
                  </a:cubicBezTo>
                  <a:cubicBezTo>
                    <a:pt x="2435458" y="14212"/>
                    <a:pt x="2438575" y="21736"/>
                    <a:pt x="2438575" y="29582"/>
                  </a:cubicBezTo>
                  <a:lnTo>
                    <a:pt x="2438575" y="164737"/>
                  </a:lnTo>
                  <a:cubicBezTo>
                    <a:pt x="2438575" y="172583"/>
                    <a:pt x="2435458" y="180107"/>
                    <a:pt x="2429910" y="185655"/>
                  </a:cubicBezTo>
                  <a:cubicBezTo>
                    <a:pt x="2424362" y="191203"/>
                    <a:pt x="2416838" y="194319"/>
                    <a:pt x="2408993" y="194319"/>
                  </a:cubicBezTo>
                  <a:lnTo>
                    <a:pt x="29582" y="194319"/>
                  </a:lnTo>
                  <a:cubicBezTo>
                    <a:pt x="21736" y="194319"/>
                    <a:pt x="14212" y="191203"/>
                    <a:pt x="8664" y="185655"/>
                  </a:cubicBezTo>
                  <a:cubicBezTo>
                    <a:pt x="3117" y="180107"/>
                    <a:pt x="0" y="172583"/>
                    <a:pt x="0" y="164737"/>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22" name="TextBox 22"/>
            <p:cNvSpPr txBox="1"/>
            <p:nvPr/>
          </p:nvSpPr>
          <p:spPr>
            <a:xfrm>
              <a:off x="0" y="-28575"/>
              <a:ext cx="2438575" cy="222894"/>
            </a:xfrm>
            <a:prstGeom prst="rect">
              <a:avLst/>
            </a:prstGeom>
          </p:spPr>
          <p:txBody>
            <a:bodyPr lIns="50800" tIns="50800" rIns="50800" bIns="50800" rtlCol="0" anchor="ctr"/>
            <a:lstStyle/>
            <a:p>
              <a:pPr algn="ctr">
                <a:lnSpc>
                  <a:spcPts val="1400"/>
                </a:lnSpc>
              </a:pPr>
              <a:endParaRPr/>
            </a:p>
          </p:txBody>
        </p:sp>
      </p:grpSp>
      <p:sp>
        <p:nvSpPr>
          <p:cNvPr id="23" name="TextBox 23"/>
          <p:cNvSpPr txBox="1"/>
          <p:nvPr/>
        </p:nvSpPr>
        <p:spPr>
          <a:xfrm>
            <a:off x="2489611" y="3978533"/>
            <a:ext cx="2495709" cy="444627"/>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المخاطر التشغيلية</a:t>
            </a:r>
          </a:p>
        </p:txBody>
      </p:sp>
      <p:sp>
        <p:nvSpPr>
          <p:cNvPr id="24" name="TextBox 24"/>
          <p:cNvSpPr txBox="1"/>
          <p:nvPr/>
        </p:nvSpPr>
        <p:spPr>
          <a:xfrm>
            <a:off x="521548" y="4871394"/>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أعطال المعدات وتأثيرها على سير العمل.</a:t>
            </a:r>
          </a:p>
        </p:txBody>
      </p:sp>
      <p:sp>
        <p:nvSpPr>
          <p:cNvPr id="25" name="TextBox 25"/>
          <p:cNvSpPr txBox="1"/>
          <p:nvPr/>
        </p:nvSpPr>
        <p:spPr>
          <a:xfrm>
            <a:off x="549744" y="5561948"/>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نقص الكفاءة أو غياب الموظفين الرئيسيين.</a:t>
            </a:r>
          </a:p>
        </p:txBody>
      </p:sp>
      <p:grpSp>
        <p:nvGrpSpPr>
          <p:cNvPr id="26" name="Group 26"/>
          <p:cNvGrpSpPr/>
          <p:nvPr/>
        </p:nvGrpSpPr>
        <p:grpSpPr>
          <a:xfrm>
            <a:off x="363659" y="2746669"/>
            <a:ext cx="6804487" cy="409570"/>
            <a:chOff x="0" y="0"/>
            <a:chExt cx="2438575" cy="146781"/>
          </a:xfrm>
        </p:grpSpPr>
        <p:sp>
          <p:nvSpPr>
            <p:cNvPr id="27" name="Freeform 27"/>
            <p:cNvSpPr/>
            <p:nvPr/>
          </p:nvSpPr>
          <p:spPr>
            <a:xfrm>
              <a:off x="0" y="0"/>
              <a:ext cx="2438575" cy="146781"/>
            </a:xfrm>
            <a:custGeom>
              <a:avLst/>
              <a:gdLst/>
              <a:ahLst/>
              <a:cxnLst/>
              <a:rect l="l" t="t" r="r" b="b"/>
              <a:pathLst>
                <a:path w="2438575" h="146781">
                  <a:moveTo>
                    <a:pt x="29582" y="0"/>
                  </a:moveTo>
                  <a:lnTo>
                    <a:pt x="2408993" y="0"/>
                  </a:lnTo>
                  <a:cubicBezTo>
                    <a:pt x="2416838" y="0"/>
                    <a:pt x="2424362" y="3117"/>
                    <a:pt x="2429910" y="8664"/>
                  </a:cubicBezTo>
                  <a:cubicBezTo>
                    <a:pt x="2435458" y="14212"/>
                    <a:pt x="2438575" y="21736"/>
                    <a:pt x="2438575" y="29582"/>
                  </a:cubicBezTo>
                  <a:lnTo>
                    <a:pt x="2438575" y="117199"/>
                  </a:lnTo>
                  <a:cubicBezTo>
                    <a:pt x="2438575" y="125044"/>
                    <a:pt x="2435458" y="132569"/>
                    <a:pt x="2429910" y="138116"/>
                  </a:cubicBezTo>
                  <a:cubicBezTo>
                    <a:pt x="2424362" y="143664"/>
                    <a:pt x="2416838" y="146781"/>
                    <a:pt x="2408993" y="146781"/>
                  </a:cubicBezTo>
                  <a:lnTo>
                    <a:pt x="29582" y="146781"/>
                  </a:lnTo>
                  <a:cubicBezTo>
                    <a:pt x="21736" y="146781"/>
                    <a:pt x="14212" y="143664"/>
                    <a:pt x="8664" y="138116"/>
                  </a:cubicBezTo>
                  <a:cubicBezTo>
                    <a:pt x="3117" y="132569"/>
                    <a:pt x="0" y="125044"/>
                    <a:pt x="0" y="117199"/>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28" name="TextBox 28"/>
            <p:cNvSpPr txBox="1"/>
            <p:nvPr/>
          </p:nvSpPr>
          <p:spPr>
            <a:xfrm>
              <a:off x="0" y="-28575"/>
              <a:ext cx="2438575" cy="175356"/>
            </a:xfrm>
            <a:prstGeom prst="rect">
              <a:avLst/>
            </a:prstGeom>
          </p:spPr>
          <p:txBody>
            <a:bodyPr lIns="50800" tIns="50800" rIns="50800" bIns="50800" rtlCol="0" anchor="ctr"/>
            <a:lstStyle/>
            <a:p>
              <a:pPr algn="ctr">
                <a:lnSpc>
                  <a:spcPts val="1400"/>
                </a:lnSpc>
              </a:pPr>
              <a:endParaRPr/>
            </a:p>
          </p:txBody>
        </p:sp>
      </p:grpSp>
      <p:sp>
        <p:nvSpPr>
          <p:cNvPr id="29" name="TextBox 29"/>
          <p:cNvSpPr txBox="1"/>
          <p:nvPr/>
        </p:nvSpPr>
        <p:spPr>
          <a:xfrm>
            <a:off x="535646" y="2787303"/>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تأخر استرداد رأس المال وتأثيره على السيولة.</a:t>
            </a:r>
          </a:p>
        </p:txBody>
      </p:sp>
      <p:grpSp>
        <p:nvGrpSpPr>
          <p:cNvPr id="30" name="Group 30"/>
          <p:cNvGrpSpPr/>
          <p:nvPr/>
        </p:nvGrpSpPr>
        <p:grpSpPr>
          <a:xfrm>
            <a:off x="377756" y="3340363"/>
            <a:ext cx="6804487" cy="409570"/>
            <a:chOff x="0" y="0"/>
            <a:chExt cx="2438575" cy="146781"/>
          </a:xfrm>
        </p:grpSpPr>
        <p:sp>
          <p:nvSpPr>
            <p:cNvPr id="31" name="Freeform 31"/>
            <p:cNvSpPr/>
            <p:nvPr/>
          </p:nvSpPr>
          <p:spPr>
            <a:xfrm>
              <a:off x="0" y="0"/>
              <a:ext cx="2438575" cy="146781"/>
            </a:xfrm>
            <a:custGeom>
              <a:avLst/>
              <a:gdLst/>
              <a:ahLst/>
              <a:cxnLst/>
              <a:rect l="l" t="t" r="r" b="b"/>
              <a:pathLst>
                <a:path w="2438575" h="146781">
                  <a:moveTo>
                    <a:pt x="29582" y="0"/>
                  </a:moveTo>
                  <a:lnTo>
                    <a:pt x="2408993" y="0"/>
                  </a:lnTo>
                  <a:cubicBezTo>
                    <a:pt x="2416838" y="0"/>
                    <a:pt x="2424362" y="3117"/>
                    <a:pt x="2429910" y="8664"/>
                  </a:cubicBezTo>
                  <a:cubicBezTo>
                    <a:pt x="2435458" y="14212"/>
                    <a:pt x="2438575" y="21736"/>
                    <a:pt x="2438575" y="29582"/>
                  </a:cubicBezTo>
                  <a:lnTo>
                    <a:pt x="2438575" y="117199"/>
                  </a:lnTo>
                  <a:cubicBezTo>
                    <a:pt x="2438575" y="125044"/>
                    <a:pt x="2435458" y="132569"/>
                    <a:pt x="2429910" y="138116"/>
                  </a:cubicBezTo>
                  <a:cubicBezTo>
                    <a:pt x="2424362" y="143664"/>
                    <a:pt x="2416838" y="146781"/>
                    <a:pt x="2408993" y="146781"/>
                  </a:cubicBezTo>
                  <a:lnTo>
                    <a:pt x="29582" y="146781"/>
                  </a:lnTo>
                  <a:cubicBezTo>
                    <a:pt x="21736" y="146781"/>
                    <a:pt x="14212" y="143664"/>
                    <a:pt x="8664" y="138116"/>
                  </a:cubicBezTo>
                  <a:cubicBezTo>
                    <a:pt x="3117" y="132569"/>
                    <a:pt x="0" y="125044"/>
                    <a:pt x="0" y="117199"/>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32" name="TextBox 32"/>
            <p:cNvSpPr txBox="1"/>
            <p:nvPr/>
          </p:nvSpPr>
          <p:spPr>
            <a:xfrm>
              <a:off x="0" y="-28575"/>
              <a:ext cx="2438575" cy="175356"/>
            </a:xfrm>
            <a:prstGeom prst="rect">
              <a:avLst/>
            </a:prstGeom>
          </p:spPr>
          <p:txBody>
            <a:bodyPr lIns="50800" tIns="50800" rIns="50800" bIns="50800" rtlCol="0" anchor="ctr"/>
            <a:lstStyle/>
            <a:p>
              <a:pPr algn="ctr">
                <a:lnSpc>
                  <a:spcPts val="1400"/>
                </a:lnSpc>
              </a:pPr>
              <a:endParaRPr/>
            </a:p>
          </p:txBody>
        </p:sp>
      </p:grpSp>
      <p:sp>
        <p:nvSpPr>
          <p:cNvPr id="33" name="TextBox 33"/>
          <p:cNvSpPr txBox="1"/>
          <p:nvPr/>
        </p:nvSpPr>
        <p:spPr>
          <a:xfrm>
            <a:off x="549744" y="3380997"/>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الاعتماد على مصادر تمويل محدودة.</a:t>
            </a:r>
          </a:p>
        </p:txBody>
      </p:sp>
      <p:grpSp>
        <p:nvGrpSpPr>
          <p:cNvPr id="34" name="Group 34"/>
          <p:cNvGrpSpPr/>
          <p:nvPr/>
        </p:nvGrpSpPr>
        <p:grpSpPr>
          <a:xfrm>
            <a:off x="363659" y="6214525"/>
            <a:ext cx="6804487" cy="542219"/>
            <a:chOff x="0" y="0"/>
            <a:chExt cx="2438575" cy="194319"/>
          </a:xfrm>
        </p:grpSpPr>
        <p:sp>
          <p:nvSpPr>
            <p:cNvPr id="35" name="Freeform 35"/>
            <p:cNvSpPr/>
            <p:nvPr/>
          </p:nvSpPr>
          <p:spPr>
            <a:xfrm>
              <a:off x="0" y="0"/>
              <a:ext cx="2438575" cy="194319"/>
            </a:xfrm>
            <a:custGeom>
              <a:avLst/>
              <a:gdLst/>
              <a:ahLst/>
              <a:cxnLst/>
              <a:rect l="l" t="t" r="r" b="b"/>
              <a:pathLst>
                <a:path w="2438575" h="194319">
                  <a:moveTo>
                    <a:pt x="29582" y="0"/>
                  </a:moveTo>
                  <a:lnTo>
                    <a:pt x="2408993" y="0"/>
                  </a:lnTo>
                  <a:cubicBezTo>
                    <a:pt x="2416838" y="0"/>
                    <a:pt x="2424362" y="3117"/>
                    <a:pt x="2429910" y="8664"/>
                  </a:cubicBezTo>
                  <a:cubicBezTo>
                    <a:pt x="2435458" y="14212"/>
                    <a:pt x="2438575" y="21736"/>
                    <a:pt x="2438575" y="29582"/>
                  </a:cubicBezTo>
                  <a:lnTo>
                    <a:pt x="2438575" y="164737"/>
                  </a:lnTo>
                  <a:cubicBezTo>
                    <a:pt x="2438575" y="172583"/>
                    <a:pt x="2435458" y="180107"/>
                    <a:pt x="2429910" y="185655"/>
                  </a:cubicBezTo>
                  <a:cubicBezTo>
                    <a:pt x="2424362" y="191203"/>
                    <a:pt x="2416838" y="194319"/>
                    <a:pt x="2408993" y="194319"/>
                  </a:cubicBezTo>
                  <a:lnTo>
                    <a:pt x="29582" y="194319"/>
                  </a:lnTo>
                  <a:cubicBezTo>
                    <a:pt x="21736" y="194319"/>
                    <a:pt x="14212" y="191203"/>
                    <a:pt x="8664" y="185655"/>
                  </a:cubicBezTo>
                  <a:cubicBezTo>
                    <a:pt x="3117" y="180107"/>
                    <a:pt x="0" y="172583"/>
                    <a:pt x="0" y="164737"/>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36" name="TextBox 36"/>
            <p:cNvSpPr txBox="1"/>
            <p:nvPr/>
          </p:nvSpPr>
          <p:spPr>
            <a:xfrm>
              <a:off x="0" y="-28575"/>
              <a:ext cx="2438575" cy="222894"/>
            </a:xfrm>
            <a:prstGeom prst="rect">
              <a:avLst/>
            </a:prstGeom>
          </p:spPr>
          <p:txBody>
            <a:bodyPr lIns="50800" tIns="50800" rIns="50800" bIns="50800" rtlCol="0" anchor="ctr"/>
            <a:lstStyle/>
            <a:p>
              <a:pPr algn="ctr">
                <a:lnSpc>
                  <a:spcPts val="1400"/>
                </a:lnSpc>
              </a:pPr>
              <a:endParaRPr/>
            </a:p>
          </p:txBody>
        </p:sp>
      </p:grpSp>
      <p:sp>
        <p:nvSpPr>
          <p:cNvPr id="37" name="TextBox 37"/>
          <p:cNvSpPr txBox="1"/>
          <p:nvPr/>
        </p:nvSpPr>
        <p:spPr>
          <a:xfrm>
            <a:off x="535646" y="6256568"/>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مشاكل في سلسلة التوريد وتأخر وصول المواد الخام.</a:t>
            </a:r>
          </a:p>
        </p:txBody>
      </p:sp>
      <p:grpSp>
        <p:nvGrpSpPr>
          <p:cNvPr id="38" name="Group 38"/>
          <p:cNvGrpSpPr/>
          <p:nvPr/>
        </p:nvGrpSpPr>
        <p:grpSpPr>
          <a:xfrm>
            <a:off x="377756" y="6947244"/>
            <a:ext cx="6804487" cy="542219"/>
            <a:chOff x="0" y="0"/>
            <a:chExt cx="2438575" cy="194319"/>
          </a:xfrm>
        </p:grpSpPr>
        <p:sp>
          <p:nvSpPr>
            <p:cNvPr id="39" name="Freeform 39"/>
            <p:cNvSpPr/>
            <p:nvPr/>
          </p:nvSpPr>
          <p:spPr>
            <a:xfrm>
              <a:off x="0" y="0"/>
              <a:ext cx="2438575" cy="194319"/>
            </a:xfrm>
            <a:custGeom>
              <a:avLst/>
              <a:gdLst/>
              <a:ahLst/>
              <a:cxnLst/>
              <a:rect l="l" t="t" r="r" b="b"/>
              <a:pathLst>
                <a:path w="2438575" h="194319">
                  <a:moveTo>
                    <a:pt x="29582" y="0"/>
                  </a:moveTo>
                  <a:lnTo>
                    <a:pt x="2408993" y="0"/>
                  </a:lnTo>
                  <a:cubicBezTo>
                    <a:pt x="2416838" y="0"/>
                    <a:pt x="2424362" y="3117"/>
                    <a:pt x="2429910" y="8664"/>
                  </a:cubicBezTo>
                  <a:cubicBezTo>
                    <a:pt x="2435458" y="14212"/>
                    <a:pt x="2438575" y="21736"/>
                    <a:pt x="2438575" y="29582"/>
                  </a:cubicBezTo>
                  <a:lnTo>
                    <a:pt x="2438575" y="164737"/>
                  </a:lnTo>
                  <a:cubicBezTo>
                    <a:pt x="2438575" y="172583"/>
                    <a:pt x="2435458" y="180107"/>
                    <a:pt x="2429910" y="185655"/>
                  </a:cubicBezTo>
                  <a:cubicBezTo>
                    <a:pt x="2424362" y="191203"/>
                    <a:pt x="2416838" y="194319"/>
                    <a:pt x="2408993" y="194319"/>
                  </a:cubicBezTo>
                  <a:lnTo>
                    <a:pt x="29582" y="194319"/>
                  </a:lnTo>
                  <a:cubicBezTo>
                    <a:pt x="21736" y="194319"/>
                    <a:pt x="14212" y="191203"/>
                    <a:pt x="8664" y="185655"/>
                  </a:cubicBezTo>
                  <a:cubicBezTo>
                    <a:pt x="3117" y="180107"/>
                    <a:pt x="0" y="172583"/>
                    <a:pt x="0" y="164737"/>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40" name="TextBox 40"/>
            <p:cNvSpPr txBox="1"/>
            <p:nvPr/>
          </p:nvSpPr>
          <p:spPr>
            <a:xfrm>
              <a:off x="0" y="-28575"/>
              <a:ext cx="2438575" cy="222894"/>
            </a:xfrm>
            <a:prstGeom prst="rect">
              <a:avLst/>
            </a:prstGeom>
          </p:spPr>
          <p:txBody>
            <a:bodyPr lIns="50800" tIns="50800" rIns="50800" bIns="50800" rtlCol="0" anchor="ctr"/>
            <a:lstStyle/>
            <a:p>
              <a:pPr algn="ctr">
                <a:lnSpc>
                  <a:spcPts val="1400"/>
                </a:lnSpc>
              </a:pPr>
              <a:endParaRPr/>
            </a:p>
          </p:txBody>
        </p:sp>
      </p:grpSp>
      <p:sp>
        <p:nvSpPr>
          <p:cNvPr id="41" name="TextBox 41"/>
          <p:cNvSpPr txBox="1"/>
          <p:nvPr/>
        </p:nvSpPr>
        <p:spPr>
          <a:xfrm>
            <a:off x="549744" y="6989287"/>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عدم الالتزام بمعايير الجودة والصحة والسلامة.</a:t>
            </a:r>
          </a:p>
        </p:txBody>
      </p:sp>
      <p:sp>
        <p:nvSpPr>
          <p:cNvPr id="42" name="TextBox 42"/>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40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27045" y="-130394"/>
            <a:ext cx="7532955" cy="372879"/>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14538" y="10394753"/>
            <a:ext cx="7551750" cy="314229"/>
            <a:chOff x="0" y="-19050"/>
            <a:chExt cx="2899236" cy="19295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72322" y="-19050"/>
              <a:ext cx="2826914" cy="192954"/>
            </a:xfrm>
            <a:prstGeom prst="rect">
              <a:avLst/>
            </a:prstGeom>
          </p:spPr>
          <p:txBody>
            <a:bodyPr lIns="50800" tIns="50800" rIns="50800" bIns="50800" rtlCol="0" anchor="ctr"/>
            <a:lstStyle/>
            <a:p>
              <a:pPr algn="ctr">
                <a:lnSpc>
                  <a:spcPts val="1399"/>
                </a:lnSpc>
              </a:pPr>
              <a:endParaRPr/>
            </a:p>
          </p:txBody>
        </p:sp>
      </p:grpSp>
      <p:grpSp>
        <p:nvGrpSpPr>
          <p:cNvPr id="8" name="Group 8"/>
          <p:cNvGrpSpPr/>
          <p:nvPr/>
        </p:nvGrpSpPr>
        <p:grpSpPr>
          <a:xfrm>
            <a:off x="377756" y="1467393"/>
            <a:ext cx="6804487" cy="568131"/>
            <a:chOff x="0" y="0"/>
            <a:chExt cx="2438575" cy="203605"/>
          </a:xfrm>
        </p:grpSpPr>
        <p:sp>
          <p:nvSpPr>
            <p:cNvPr id="9" name="Freeform 9"/>
            <p:cNvSpPr/>
            <p:nvPr/>
          </p:nvSpPr>
          <p:spPr>
            <a:xfrm>
              <a:off x="0" y="0"/>
              <a:ext cx="2438575" cy="203605"/>
            </a:xfrm>
            <a:custGeom>
              <a:avLst/>
              <a:gdLst/>
              <a:ahLst/>
              <a:cxnLst/>
              <a:rect l="l" t="t" r="r" b="b"/>
              <a:pathLst>
                <a:path w="2438575" h="203605">
                  <a:moveTo>
                    <a:pt x="29582" y="0"/>
                  </a:moveTo>
                  <a:lnTo>
                    <a:pt x="2408993" y="0"/>
                  </a:lnTo>
                  <a:cubicBezTo>
                    <a:pt x="2416838" y="0"/>
                    <a:pt x="2424362" y="3117"/>
                    <a:pt x="2429910" y="8664"/>
                  </a:cubicBezTo>
                  <a:cubicBezTo>
                    <a:pt x="2435458" y="14212"/>
                    <a:pt x="2438575" y="21736"/>
                    <a:pt x="2438575" y="29582"/>
                  </a:cubicBezTo>
                  <a:lnTo>
                    <a:pt x="2438575" y="174023"/>
                  </a:lnTo>
                  <a:cubicBezTo>
                    <a:pt x="2438575" y="181869"/>
                    <a:pt x="2435458" y="189393"/>
                    <a:pt x="2429910" y="194941"/>
                  </a:cubicBezTo>
                  <a:cubicBezTo>
                    <a:pt x="2424362" y="200489"/>
                    <a:pt x="2416838" y="203605"/>
                    <a:pt x="2408993" y="203605"/>
                  </a:cubicBezTo>
                  <a:lnTo>
                    <a:pt x="29582" y="203605"/>
                  </a:lnTo>
                  <a:cubicBezTo>
                    <a:pt x="21736" y="203605"/>
                    <a:pt x="14212" y="200489"/>
                    <a:pt x="8664" y="194941"/>
                  </a:cubicBezTo>
                  <a:cubicBezTo>
                    <a:pt x="3117" y="189393"/>
                    <a:pt x="0" y="181869"/>
                    <a:pt x="0" y="174023"/>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0" name="TextBox 10"/>
            <p:cNvSpPr txBox="1"/>
            <p:nvPr/>
          </p:nvSpPr>
          <p:spPr>
            <a:xfrm>
              <a:off x="0" y="-28575"/>
              <a:ext cx="2438575" cy="232180"/>
            </a:xfrm>
            <a:prstGeom prst="rect">
              <a:avLst/>
            </a:prstGeom>
          </p:spPr>
          <p:txBody>
            <a:bodyPr lIns="50800" tIns="50800" rIns="50800" bIns="50800" rtlCol="0" anchor="ctr"/>
            <a:lstStyle/>
            <a:p>
              <a:pPr algn="ctr">
                <a:lnSpc>
                  <a:spcPts val="1400"/>
                </a:lnSpc>
              </a:pPr>
              <a:endParaRPr/>
            </a:p>
          </p:txBody>
        </p:sp>
      </p:grpSp>
      <p:grpSp>
        <p:nvGrpSpPr>
          <p:cNvPr id="11" name="Group 11"/>
          <p:cNvGrpSpPr/>
          <p:nvPr/>
        </p:nvGrpSpPr>
        <p:grpSpPr>
          <a:xfrm>
            <a:off x="377756" y="2184699"/>
            <a:ext cx="6804487" cy="409570"/>
            <a:chOff x="0" y="0"/>
            <a:chExt cx="2438575" cy="146781"/>
          </a:xfrm>
        </p:grpSpPr>
        <p:sp>
          <p:nvSpPr>
            <p:cNvPr id="12" name="Freeform 12"/>
            <p:cNvSpPr/>
            <p:nvPr/>
          </p:nvSpPr>
          <p:spPr>
            <a:xfrm>
              <a:off x="0" y="0"/>
              <a:ext cx="2438575" cy="146781"/>
            </a:xfrm>
            <a:custGeom>
              <a:avLst/>
              <a:gdLst/>
              <a:ahLst/>
              <a:cxnLst/>
              <a:rect l="l" t="t" r="r" b="b"/>
              <a:pathLst>
                <a:path w="2438575" h="146781">
                  <a:moveTo>
                    <a:pt x="29582" y="0"/>
                  </a:moveTo>
                  <a:lnTo>
                    <a:pt x="2408993" y="0"/>
                  </a:lnTo>
                  <a:cubicBezTo>
                    <a:pt x="2416838" y="0"/>
                    <a:pt x="2424362" y="3117"/>
                    <a:pt x="2429910" y="8664"/>
                  </a:cubicBezTo>
                  <a:cubicBezTo>
                    <a:pt x="2435458" y="14212"/>
                    <a:pt x="2438575" y="21736"/>
                    <a:pt x="2438575" y="29582"/>
                  </a:cubicBezTo>
                  <a:lnTo>
                    <a:pt x="2438575" y="117199"/>
                  </a:lnTo>
                  <a:cubicBezTo>
                    <a:pt x="2438575" y="125044"/>
                    <a:pt x="2435458" y="132569"/>
                    <a:pt x="2429910" y="138116"/>
                  </a:cubicBezTo>
                  <a:cubicBezTo>
                    <a:pt x="2424362" y="143664"/>
                    <a:pt x="2416838" y="146781"/>
                    <a:pt x="2408993" y="146781"/>
                  </a:cubicBezTo>
                  <a:lnTo>
                    <a:pt x="29582" y="146781"/>
                  </a:lnTo>
                  <a:cubicBezTo>
                    <a:pt x="21736" y="146781"/>
                    <a:pt x="14212" y="143664"/>
                    <a:pt x="8664" y="138116"/>
                  </a:cubicBezTo>
                  <a:cubicBezTo>
                    <a:pt x="3117" y="132569"/>
                    <a:pt x="0" y="125044"/>
                    <a:pt x="0" y="117199"/>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3" name="TextBox 13"/>
            <p:cNvSpPr txBox="1"/>
            <p:nvPr/>
          </p:nvSpPr>
          <p:spPr>
            <a:xfrm>
              <a:off x="0" y="-28575"/>
              <a:ext cx="2438575" cy="175356"/>
            </a:xfrm>
            <a:prstGeom prst="rect">
              <a:avLst/>
            </a:prstGeom>
          </p:spPr>
          <p:txBody>
            <a:bodyPr lIns="50800" tIns="50800" rIns="50800" bIns="50800" rtlCol="0" anchor="ctr"/>
            <a:lstStyle/>
            <a:p>
              <a:pPr algn="ctr">
                <a:lnSpc>
                  <a:spcPts val="1400"/>
                </a:lnSpc>
              </a:pPr>
              <a:endParaRPr/>
            </a:p>
          </p:txBody>
        </p:sp>
      </p:grpSp>
      <p:sp>
        <p:nvSpPr>
          <p:cNvPr id="14" name="TextBox 14"/>
          <p:cNvSpPr txBox="1"/>
          <p:nvPr/>
        </p:nvSpPr>
        <p:spPr>
          <a:xfrm>
            <a:off x="2451194" y="546516"/>
            <a:ext cx="2572544" cy="444627"/>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المخاطر التسويقية</a:t>
            </a:r>
          </a:p>
        </p:txBody>
      </p:sp>
      <p:sp>
        <p:nvSpPr>
          <p:cNvPr id="15" name="TextBox 15"/>
          <p:cNvSpPr txBox="1"/>
          <p:nvPr/>
        </p:nvSpPr>
        <p:spPr>
          <a:xfrm>
            <a:off x="521548" y="1556324"/>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ضعف جذب العملاء بسبب استراتيجيات تسويق غير فعالة.</a:t>
            </a:r>
          </a:p>
        </p:txBody>
      </p:sp>
      <p:sp>
        <p:nvSpPr>
          <p:cNvPr id="16" name="TextBox 16"/>
          <p:cNvSpPr txBox="1"/>
          <p:nvPr/>
        </p:nvSpPr>
        <p:spPr>
          <a:xfrm>
            <a:off x="549744" y="2193967"/>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تغير تفضيلات العملاء أو الاتجاهات السوقية.</a:t>
            </a:r>
          </a:p>
        </p:txBody>
      </p:sp>
      <p:grpSp>
        <p:nvGrpSpPr>
          <p:cNvPr id="17" name="Group 17"/>
          <p:cNvGrpSpPr/>
          <p:nvPr/>
        </p:nvGrpSpPr>
        <p:grpSpPr>
          <a:xfrm>
            <a:off x="377756" y="4785110"/>
            <a:ext cx="6804487" cy="544295"/>
            <a:chOff x="0" y="0"/>
            <a:chExt cx="2438575" cy="195063"/>
          </a:xfrm>
        </p:grpSpPr>
        <p:sp>
          <p:nvSpPr>
            <p:cNvPr id="18" name="Freeform 18"/>
            <p:cNvSpPr/>
            <p:nvPr/>
          </p:nvSpPr>
          <p:spPr>
            <a:xfrm>
              <a:off x="0" y="0"/>
              <a:ext cx="2438575" cy="195063"/>
            </a:xfrm>
            <a:custGeom>
              <a:avLst/>
              <a:gdLst/>
              <a:ahLst/>
              <a:cxnLst/>
              <a:rect l="l" t="t" r="r" b="b"/>
              <a:pathLst>
                <a:path w="2438575" h="195063">
                  <a:moveTo>
                    <a:pt x="29582" y="0"/>
                  </a:moveTo>
                  <a:lnTo>
                    <a:pt x="2408993" y="0"/>
                  </a:lnTo>
                  <a:cubicBezTo>
                    <a:pt x="2416838" y="0"/>
                    <a:pt x="2424362" y="3117"/>
                    <a:pt x="2429910" y="8664"/>
                  </a:cubicBezTo>
                  <a:cubicBezTo>
                    <a:pt x="2435458" y="14212"/>
                    <a:pt x="2438575" y="21736"/>
                    <a:pt x="2438575" y="29582"/>
                  </a:cubicBezTo>
                  <a:lnTo>
                    <a:pt x="2438575" y="165481"/>
                  </a:lnTo>
                  <a:cubicBezTo>
                    <a:pt x="2438575" y="173327"/>
                    <a:pt x="2435458" y="180851"/>
                    <a:pt x="2429910" y="186399"/>
                  </a:cubicBezTo>
                  <a:cubicBezTo>
                    <a:pt x="2424362" y="191946"/>
                    <a:pt x="2416838" y="195063"/>
                    <a:pt x="2408993" y="195063"/>
                  </a:cubicBezTo>
                  <a:lnTo>
                    <a:pt x="29582" y="195063"/>
                  </a:lnTo>
                  <a:cubicBezTo>
                    <a:pt x="21736" y="195063"/>
                    <a:pt x="14212" y="191946"/>
                    <a:pt x="8664" y="186399"/>
                  </a:cubicBezTo>
                  <a:cubicBezTo>
                    <a:pt x="3117" y="180851"/>
                    <a:pt x="0" y="173327"/>
                    <a:pt x="0" y="165481"/>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9" name="TextBox 19"/>
            <p:cNvSpPr txBox="1"/>
            <p:nvPr/>
          </p:nvSpPr>
          <p:spPr>
            <a:xfrm>
              <a:off x="0" y="-28575"/>
              <a:ext cx="2438575" cy="223638"/>
            </a:xfrm>
            <a:prstGeom prst="rect">
              <a:avLst/>
            </a:prstGeom>
          </p:spPr>
          <p:txBody>
            <a:bodyPr lIns="50800" tIns="50800" rIns="50800" bIns="50800" rtlCol="0" anchor="ctr"/>
            <a:lstStyle/>
            <a:p>
              <a:pPr algn="ctr">
                <a:lnSpc>
                  <a:spcPts val="1400"/>
                </a:lnSpc>
              </a:pPr>
              <a:endParaRPr/>
            </a:p>
          </p:txBody>
        </p:sp>
      </p:grpSp>
      <p:grpSp>
        <p:nvGrpSpPr>
          <p:cNvPr id="20" name="Group 20"/>
          <p:cNvGrpSpPr/>
          <p:nvPr/>
        </p:nvGrpSpPr>
        <p:grpSpPr>
          <a:xfrm>
            <a:off x="377756" y="5519906"/>
            <a:ext cx="6804487" cy="542219"/>
            <a:chOff x="0" y="0"/>
            <a:chExt cx="2438575" cy="194319"/>
          </a:xfrm>
        </p:grpSpPr>
        <p:sp>
          <p:nvSpPr>
            <p:cNvPr id="21" name="Freeform 21"/>
            <p:cNvSpPr/>
            <p:nvPr/>
          </p:nvSpPr>
          <p:spPr>
            <a:xfrm>
              <a:off x="0" y="0"/>
              <a:ext cx="2438575" cy="194319"/>
            </a:xfrm>
            <a:custGeom>
              <a:avLst/>
              <a:gdLst/>
              <a:ahLst/>
              <a:cxnLst/>
              <a:rect l="l" t="t" r="r" b="b"/>
              <a:pathLst>
                <a:path w="2438575" h="194319">
                  <a:moveTo>
                    <a:pt x="29582" y="0"/>
                  </a:moveTo>
                  <a:lnTo>
                    <a:pt x="2408993" y="0"/>
                  </a:lnTo>
                  <a:cubicBezTo>
                    <a:pt x="2416838" y="0"/>
                    <a:pt x="2424362" y="3117"/>
                    <a:pt x="2429910" y="8664"/>
                  </a:cubicBezTo>
                  <a:cubicBezTo>
                    <a:pt x="2435458" y="14212"/>
                    <a:pt x="2438575" y="21736"/>
                    <a:pt x="2438575" y="29582"/>
                  </a:cubicBezTo>
                  <a:lnTo>
                    <a:pt x="2438575" y="164737"/>
                  </a:lnTo>
                  <a:cubicBezTo>
                    <a:pt x="2438575" y="172583"/>
                    <a:pt x="2435458" y="180107"/>
                    <a:pt x="2429910" y="185655"/>
                  </a:cubicBezTo>
                  <a:cubicBezTo>
                    <a:pt x="2424362" y="191203"/>
                    <a:pt x="2416838" y="194319"/>
                    <a:pt x="2408993" y="194319"/>
                  </a:cubicBezTo>
                  <a:lnTo>
                    <a:pt x="29582" y="194319"/>
                  </a:lnTo>
                  <a:cubicBezTo>
                    <a:pt x="21736" y="194319"/>
                    <a:pt x="14212" y="191203"/>
                    <a:pt x="8664" y="185655"/>
                  </a:cubicBezTo>
                  <a:cubicBezTo>
                    <a:pt x="3117" y="180107"/>
                    <a:pt x="0" y="172583"/>
                    <a:pt x="0" y="164737"/>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22" name="TextBox 22"/>
            <p:cNvSpPr txBox="1"/>
            <p:nvPr/>
          </p:nvSpPr>
          <p:spPr>
            <a:xfrm>
              <a:off x="0" y="-28575"/>
              <a:ext cx="2438575" cy="222894"/>
            </a:xfrm>
            <a:prstGeom prst="rect">
              <a:avLst/>
            </a:prstGeom>
          </p:spPr>
          <p:txBody>
            <a:bodyPr lIns="50800" tIns="50800" rIns="50800" bIns="50800" rtlCol="0" anchor="ctr"/>
            <a:lstStyle/>
            <a:p>
              <a:pPr algn="ctr">
                <a:lnSpc>
                  <a:spcPts val="1400"/>
                </a:lnSpc>
              </a:pPr>
              <a:endParaRPr/>
            </a:p>
          </p:txBody>
        </p:sp>
      </p:grpSp>
      <p:sp>
        <p:nvSpPr>
          <p:cNvPr id="23" name="TextBox 23"/>
          <p:cNvSpPr txBox="1"/>
          <p:nvPr/>
        </p:nvSpPr>
        <p:spPr>
          <a:xfrm>
            <a:off x="2011694" y="3978533"/>
            <a:ext cx="3451543" cy="444627"/>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استراتيجيات إدارة المخاطر</a:t>
            </a:r>
          </a:p>
        </p:txBody>
      </p:sp>
      <p:sp>
        <p:nvSpPr>
          <p:cNvPr id="24" name="TextBox 24"/>
          <p:cNvSpPr txBox="1"/>
          <p:nvPr/>
        </p:nvSpPr>
        <p:spPr>
          <a:xfrm>
            <a:off x="521548" y="4871394"/>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وضع خطط طوارئ مالية تشمل الاحتياطات النقدية.</a:t>
            </a:r>
          </a:p>
        </p:txBody>
      </p:sp>
      <p:sp>
        <p:nvSpPr>
          <p:cNvPr id="25" name="TextBox 25"/>
          <p:cNvSpPr txBox="1"/>
          <p:nvPr/>
        </p:nvSpPr>
        <p:spPr>
          <a:xfrm>
            <a:off x="549744" y="5561948"/>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صيانة دورية للمعدات وتدريب الموظفين على التعامل مع الأعطال.</a:t>
            </a:r>
          </a:p>
        </p:txBody>
      </p:sp>
      <p:grpSp>
        <p:nvGrpSpPr>
          <p:cNvPr id="26" name="Group 26"/>
          <p:cNvGrpSpPr/>
          <p:nvPr/>
        </p:nvGrpSpPr>
        <p:grpSpPr>
          <a:xfrm>
            <a:off x="363659" y="2746669"/>
            <a:ext cx="6804487" cy="409570"/>
            <a:chOff x="0" y="0"/>
            <a:chExt cx="2438575" cy="146781"/>
          </a:xfrm>
        </p:grpSpPr>
        <p:sp>
          <p:nvSpPr>
            <p:cNvPr id="27" name="Freeform 27"/>
            <p:cNvSpPr/>
            <p:nvPr/>
          </p:nvSpPr>
          <p:spPr>
            <a:xfrm>
              <a:off x="0" y="0"/>
              <a:ext cx="2438575" cy="146781"/>
            </a:xfrm>
            <a:custGeom>
              <a:avLst/>
              <a:gdLst/>
              <a:ahLst/>
              <a:cxnLst/>
              <a:rect l="l" t="t" r="r" b="b"/>
              <a:pathLst>
                <a:path w="2438575" h="146781">
                  <a:moveTo>
                    <a:pt x="29582" y="0"/>
                  </a:moveTo>
                  <a:lnTo>
                    <a:pt x="2408993" y="0"/>
                  </a:lnTo>
                  <a:cubicBezTo>
                    <a:pt x="2416838" y="0"/>
                    <a:pt x="2424362" y="3117"/>
                    <a:pt x="2429910" y="8664"/>
                  </a:cubicBezTo>
                  <a:cubicBezTo>
                    <a:pt x="2435458" y="14212"/>
                    <a:pt x="2438575" y="21736"/>
                    <a:pt x="2438575" y="29582"/>
                  </a:cubicBezTo>
                  <a:lnTo>
                    <a:pt x="2438575" y="117199"/>
                  </a:lnTo>
                  <a:cubicBezTo>
                    <a:pt x="2438575" y="125044"/>
                    <a:pt x="2435458" y="132569"/>
                    <a:pt x="2429910" y="138116"/>
                  </a:cubicBezTo>
                  <a:cubicBezTo>
                    <a:pt x="2424362" y="143664"/>
                    <a:pt x="2416838" y="146781"/>
                    <a:pt x="2408993" y="146781"/>
                  </a:cubicBezTo>
                  <a:lnTo>
                    <a:pt x="29582" y="146781"/>
                  </a:lnTo>
                  <a:cubicBezTo>
                    <a:pt x="21736" y="146781"/>
                    <a:pt x="14212" y="143664"/>
                    <a:pt x="8664" y="138116"/>
                  </a:cubicBezTo>
                  <a:cubicBezTo>
                    <a:pt x="3117" y="132569"/>
                    <a:pt x="0" y="125044"/>
                    <a:pt x="0" y="117199"/>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28" name="TextBox 28"/>
            <p:cNvSpPr txBox="1"/>
            <p:nvPr/>
          </p:nvSpPr>
          <p:spPr>
            <a:xfrm>
              <a:off x="0" y="-28575"/>
              <a:ext cx="2438575" cy="175356"/>
            </a:xfrm>
            <a:prstGeom prst="rect">
              <a:avLst/>
            </a:prstGeom>
          </p:spPr>
          <p:txBody>
            <a:bodyPr lIns="50800" tIns="50800" rIns="50800" bIns="50800" rtlCol="0" anchor="ctr"/>
            <a:lstStyle/>
            <a:p>
              <a:pPr algn="ctr">
                <a:lnSpc>
                  <a:spcPts val="1400"/>
                </a:lnSpc>
              </a:pPr>
              <a:endParaRPr/>
            </a:p>
          </p:txBody>
        </p:sp>
      </p:grpSp>
      <p:sp>
        <p:nvSpPr>
          <p:cNvPr id="29" name="TextBox 29"/>
          <p:cNvSpPr txBox="1"/>
          <p:nvPr/>
        </p:nvSpPr>
        <p:spPr>
          <a:xfrm>
            <a:off x="535646" y="2756194"/>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ظهور منافسين جدد يقدمون عروضاً أفضل.</a:t>
            </a:r>
          </a:p>
        </p:txBody>
      </p:sp>
      <p:grpSp>
        <p:nvGrpSpPr>
          <p:cNvPr id="30" name="Group 30"/>
          <p:cNvGrpSpPr/>
          <p:nvPr/>
        </p:nvGrpSpPr>
        <p:grpSpPr>
          <a:xfrm>
            <a:off x="377756" y="3340363"/>
            <a:ext cx="6804487" cy="409570"/>
            <a:chOff x="0" y="0"/>
            <a:chExt cx="2438575" cy="146781"/>
          </a:xfrm>
        </p:grpSpPr>
        <p:sp>
          <p:nvSpPr>
            <p:cNvPr id="31" name="Freeform 31"/>
            <p:cNvSpPr/>
            <p:nvPr/>
          </p:nvSpPr>
          <p:spPr>
            <a:xfrm>
              <a:off x="0" y="0"/>
              <a:ext cx="2438575" cy="146781"/>
            </a:xfrm>
            <a:custGeom>
              <a:avLst/>
              <a:gdLst/>
              <a:ahLst/>
              <a:cxnLst/>
              <a:rect l="l" t="t" r="r" b="b"/>
              <a:pathLst>
                <a:path w="2438575" h="146781">
                  <a:moveTo>
                    <a:pt x="29582" y="0"/>
                  </a:moveTo>
                  <a:lnTo>
                    <a:pt x="2408993" y="0"/>
                  </a:lnTo>
                  <a:cubicBezTo>
                    <a:pt x="2416838" y="0"/>
                    <a:pt x="2424362" y="3117"/>
                    <a:pt x="2429910" y="8664"/>
                  </a:cubicBezTo>
                  <a:cubicBezTo>
                    <a:pt x="2435458" y="14212"/>
                    <a:pt x="2438575" y="21736"/>
                    <a:pt x="2438575" y="29582"/>
                  </a:cubicBezTo>
                  <a:lnTo>
                    <a:pt x="2438575" y="117199"/>
                  </a:lnTo>
                  <a:cubicBezTo>
                    <a:pt x="2438575" y="125044"/>
                    <a:pt x="2435458" y="132569"/>
                    <a:pt x="2429910" y="138116"/>
                  </a:cubicBezTo>
                  <a:cubicBezTo>
                    <a:pt x="2424362" y="143664"/>
                    <a:pt x="2416838" y="146781"/>
                    <a:pt x="2408993" y="146781"/>
                  </a:cubicBezTo>
                  <a:lnTo>
                    <a:pt x="29582" y="146781"/>
                  </a:lnTo>
                  <a:cubicBezTo>
                    <a:pt x="21736" y="146781"/>
                    <a:pt x="14212" y="143664"/>
                    <a:pt x="8664" y="138116"/>
                  </a:cubicBezTo>
                  <a:cubicBezTo>
                    <a:pt x="3117" y="132569"/>
                    <a:pt x="0" y="125044"/>
                    <a:pt x="0" y="117199"/>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32" name="TextBox 32"/>
            <p:cNvSpPr txBox="1"/>
            <p:nvPr/>
          </p:nvSpPr>
          <p:spPr>
            <a:xfrm>
              <a:off x="0" y="-28575"/>
              <a:ext cx="2438575" cy="175356"/>
            </a:xfrm>
            <a:prstGeom prst="rect">
              <a:avLst/>
            </a:prstGeom>
          </p:spPr>
          <p:txBody>
            <a:bodyPr lIns="50800" tIns="50800" rIns="50800" bIns="50800" rtlCol="0" anchor="ctr"/>
            <a:lstStyle/>
            <a:p>
              <a:pPr algn="ctr">
                <a:lnSpc>
                  <a:spcPts val="1400"/>
                </a:lnSpc>
              </a:pPr>
              <a:endParaRPr/>
            </a:p>
          </p:txBody>
        </p:sp>
      </p:grpSp>
      <p:sp>
        <p:nvSpPr>
          <p:cNvPr id="33" name="TextBox 33"/>
          <p:cNvSpPr txBox="1"/>
          <p:nvPr/>
        </p:nvSpPr>
        <p:spPr>
          <a:xfrm>
            <a:off x="549744" y="3380997"/>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تأثير الأزمات الاقتصادية أو الاجتماعية على الطلب.</a:t>
            </a:r>
          </a:p>
        </p:txBody>
      </p:sp>
      <p:grpSp>
        <p:nvGrpSpPr>
          <p:cNvPr id="34" name="Group 34"/>
          <p:cNvGrpSpPr/>
          <p:nvPr/>
        </p:nvGrpSpPr>
        <p:grpSpPr>
          <a:xfrm>
            <a:off x="363659" y="6214525"/>
            <a:ext cx="6804487" cy="542219"/>
            <a:chOff x="0" y="0"/>
            <a:chExt cx="2438575" cy="194319"/>
          </a:xfrm>
        </p:grpSpPr>
        <p:sp>
          <p:nvSpPr>
            <p:cNvPr id="35" name="Freeform 35"/>
            <p:cNvSpPr/>
            <p:nvPr/>
          </p:nvSpPr>
          <p:spPr>
            <a:xfrm>
              <a:off x="0" y="0"/>
              <a:ext cx="2438575" cy="194319"/>
            </a:xfrm>
            <a:custGeom>
              <a:avLst/>
              <a:gdLst/>
              <a:ahLst/>
              <a:cxnLst/>
              <a:rect l="l" t="t" r="r" b="b"/>
              <a:pathLst>
                <a:path w="2438575" h="194319">
                  <a:moveTo>
                    <a:pt x="29582" y="0"/>
                  </a:moveTo>
                  <a:lnTo>
                    <a:pt x="2408993" y="0"/>
                  </a:lnTo>
                  <a:cubicBezTo>
                    <a:pt x="2416838" y="0"/>
                    <a:pt x="2424362" y="3117"/>
                    <a:pt x="2429910" y="8664"/>
                  </a:cubicBezTo>
                  <a:cubicBezTo>
                    <a:pt x="2435458" y="14212"/>
                    <a:pt x="2438575" y="21736"/>
                    <a:pt x="2438575" y="29582"/>
                  </a:cubicBezTo>
                  <a:lnTo>
                    <a:pt x="2438575" y="164737"/>
                  </a:lnTo>
                  <a:cubicBezTo>
                    <a:pt x="2438575" y="172583"/>
                    <a:pt x="2435458" y="180107"/>
                    <a:pt x="2429910" y="185655"/>
                  </a:cubicBezTo>
                  <a:cubicBezTo>
                    <a:pt x="2424362" y="191203"/>
                    <a:pt x="2416838" y="194319"/>
                    <a:pt x="2408993" y="194319"/>
                  </a:cubicBezTo>
                  <a:lnTo>
                    <a:pt x="29582" y="194319"/>
                  </a:lnTo>
                  <a:cubicBezTo>
                    <a:pt x="21736" y="194319"/>
                    <a:pt x="14212" y="191203"/>
                    <a:pt x="8664" y="185655"/>
                  </a:cubicBezTo>
                  <a:cubicBezTo>
                    <a:pt x="3117" y="180107"/>
                    <a:pt x="0" y="172583"/>
                    <a:pt x="0" y="164737"/>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36" name="TextBox 36"/>
            <p:cNvSpPr txBox="1"/>
            <p:nvPr/>
          </p:nvSpPr>
          <p:spPr>
            <a:xfrm>
              <a:off x="0" y="-28575"/>
              <a:ext cx="2438575" cy="222894"/>
            </a:xfrm>
            <a:prstGeom prst="rect">
              <a:avLst/>
            </a:prstGeom>
          </p:spPr>
          <p:txBody>
            <a:bodyPr lIns="50800" tIns="50800" rIns="50800" bIns="50800" rtlCol="0" anchor="ctr"/>
            <a:lstStyle/>
            <a:p>
              <a:pPr algn="ctr">
                <a:lnSpc>
                  <a:spcPts val="1400"/>
                </a:lnSpc>
              </a:pPr>
              <a:endParaRPr/>
            </a:p>
          </p:txBody>
        </p:sp>
      </p:grpSp>
      <p:sp>
        <p:nvSpPr>
          <p:cNvPr id="37" name="TextBox 37"/>
          <p:cNvSpPr txBox="1"/>
          <p:nvPr/>
        </p:nvSpPr>
        <p:spPr>
          <a:xfrm>
            <a:off x="535646" y="6256568"/>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تنويع مصادر التوريد والتعاقد مع أكثر من مورد.</a:t>
            </a:r>
          </a:p>
        </p:txBody>
      </p:sp>
      <p:grpSp>
        <p:nvGrpSpPr>
          <p:cNvPr id="38" name="Group 38"/>
          <p:cNvGrpSpPr/>
          <p:nvPr/>
        </p:nvGrpSpPr>
        <p:grpSpPr>
          <a:xfrm>
            <a:off x="377756" y="6947244"/>
            <a:ext cx="6804487" cy="542219"/>
            <a:chOff x="0" y="0"/>
            <a:chExt cx="2438575" cy="194319"/>
          </a:xfrm>
        </p:grpSpPr>
        <p:sp>
          <p:nvSpPr>
            <p:cNvPr id="39" name="Freeform 39"/>
            <p:cNvSpPr/>
            <p:nvPr/>
          </p:nvSpPr>
          <p:spPr>
            <a:xfrm>
              <a:off x="0" y="0"/>
              <a:ext cx="2438575" cy="194319"/>
            </a:xfrm>
            <a:custGeom>
              <a:avLst/>
              <a:gdLst/>
              <a:ahLst/>
              <a:cxnLst/>
              <a:rect l="l" t="t" r="r" b="b"/>
              <a:pathLst>
                <a:path w="2438575" h="194319">
                  <a:moveTo>
                    <a:pt x="29582" y="0"/>
                  </a:moveTo>
                  <a:lnTo>
                    <a:pt x="2408993" y="0"/>
                  </a:lnTo>
                  <a:cubicBezTo>
                    <a:pt x="2416838" y="0"/>
                    <a:pt x="2424362" y="3117"/>
                    <a:pt x="2429910" y="8664"/>
                  </a:cubicBezTo>
                  <a:cubicBezTo>
                    <a:pt x="2435458" y="14212"/>
                    <a:pt x="2438575" y="21736"/>
                    <a:pt x="2438575" y="29582"/>
                  </a:cubicBezTo>
                  <a:lnTo>
                    <a:pt x="2438575" y="164737"/>
                  </a:lnTo>
                  <a:cubicBezTo>
                    <a:pt x="2438575" y="172583"/>
                    <a:pt x="2435458" y="180107"/>
                    <a:pt x="2429910" y="185655"/>
                  </a:cubicBezTo>
                  <a:cubicBezTo>
                    <a:pt x="2424362" y="191203"/>
                    <a:pt x="2416838" y="194319"/>
                    <a:pt x="2408993" y="194319"/>
                  </a:cubicBezTo>
                  <a:lnTo>
                    <a:pt x="29582" y="194319"/>
                  </a:lnTo>
                  <a:cubicBezTo>
                    <a:pt x="21736" y="194319"/>
                    <a:pt x="14212" y="191203"/>
                    <a:pt x="8664" y="185655"/>
                  </a:cubicBezTo>
                  <a:cubicBezTo>
                    <a:pt x="3117" y="180107"/>
                    <a:pt x="0" y="172583"/>
                    <a:pt x="0" y="164737"/>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40" name="TextBox 40"/>
            <p:cNvSpPr txBox="1"/>
            <p:nvPr/>
          </p:nvSpPr>
          <p:spPr>
            <a:xfrm>
              <a:off x="0" y="-28575"/>
              <a:ext cx="2438575" cy="222894"/>
            </a:xfrm>
            <a:prstGeom prst="rect">
              <a:avLst/>
            </a:prstGeom>
          </p:spPr>
          <p:txBody>
            <a:bodyPr lIns="50800" tIns="50800" rIns="50800" bIns="50800" rtlCol="0" anchor="ctr"/>
            <a:lstStyle/>
            <a:p>
              <a:pPr algn="ctr">
                <a:lnSpc>
                  <a:spcPts val="1400"/>
                </a:lnSpc>
              </a:pPr>
              <a:endParaRPr/>
            </a:p>
          </p:txBody>
        </p:sp>
      </p:grpSp>
      <p:sp>
        <p:nvSpPr>
          <p:cNvPr id="41" name="TextBox 41"/>
          <p:cNvSpPr txBox="1"/>
          <p:nvPr/>
        </p:nvSpPr>
        <p:spPr>
          <a:xfrm>
            <a:off x="549744" y="6989287"/>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تطوير خطة تسويقية مرنة تستجيب لتغيرات السوق.</a:t>
            </a:r>
          </a:p>
        </p:txBody>
      </p:sp>
      <p:grpSp>
        <p:nvGrpSpPr>
          <p:cNvPr id="42" name="Group 42"/>
          <p:cNvGrpSpPr/>
          <p:nvPr/>
        </p:nvGrpSpPr>
        <p:grpSpPr>
          <a:xfrm>
            <a:off x="363659" y="7679964"/>
            <a:ext cx="6804487" cy="542219"/>
            <a:chOff x="0" y="0"/>
            <a:chExt cx="2438575" cy="194319"/>
          </a:xfrm>
        </p:grpSpPr>
        <p:sp>
          <p:nvSpPr>
            <p:cNvPr id="43" name="Freeform 43"/>
            <p:cNvSpPr/>
            <p:nvPr/>
          </p:nvSpPr>
          <p:spPr>
            <a:xfrm>
              <a:off x="0" y="0"/>
              <a:ext cx="2438575" cy="194319"/>
            </a:xfrm>
            <a:custGeom>
              <a:avLst/>
              <a:gdLst/>
              <a:ahLst/>
              <a:cxnLst/>
              <a:rect l="l" t="t" r="r" b="b"/>
              <a:pathLst>
                <a:path w="2438575" h="194319">
                  <a:moveTo>
                    <a:pt x="29582" y="0"/>
                  </a:moveTo>
                  <a:lnTo>
                    <a:pt x="2408993" y="0"/>
                  </a:lnTo>
                  <a:cubicBezTo>
                    <a:pt x="2416838" y="0"/>
                    <a:pt x="2424362" y="3117"/>
                    <a:pt x="2429910" y="8664"/>
                  </a:cubicBezTo>
                  <a:cubicBezTo>
                    <a:pt x="2435458" y="14212"/>
                    <a:pt x="2438575" y="21736"/>
                    <a:pt x="2438575" y="29582"/>
                  </a:cubicBezTo>
                  <a:lnTo>
                    <a:pt x="2438575" y="164737"/>
                  </a:lnTo>
                  <a:cubicBezTo>
                    <a:pt x="2438575" y="172583"/>
                    <a:pt x="2435458" y="180107"/>
                    <a:pt x="2429910" y="185655"/>
                  </a:cubicBezTo>
                  <a:cubicBezTo>
                    <a:pt x="2424362" y="191203"/>
                    <a:pt x="2416838" y="194319"/>
                    <a:pt x="2408993" y="194319"/>
                  </a:cubicBezTo>
                  <a:lnTo>
                    <a:pt x="29582" y="194319"/>
                  </a:lnTo>
                  <a:cubicBezTo>
                    <a:pt x="21736" y="194319"/>
                    <a:pt x="14212" y="191203"/>
                    <a:pt x="8664" y="185655"/>
                  </a:cubicBezTo>
                  <a:cubicBezTo>
                    <a:pt x="3117" y="180107"/>
                    <a:pt x="0" y="172583"/>
                    <a:pt x="0" y="164737"/>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44" name="TextBox 44"/>
            <p:cNvSpPr txBox="1"/>
            <p:nvPr/>
          </p:nvSpPr>
          <p:spPr>
            <a:xfrm>
              <a:off x="0" y="-28575"/>
              <a:ext cx="2438575" cy="222894"/>
            </a:xfrm>
            <a:prstGeom prst="rect">
              <a:avLst/>
            </a:prstGeom>
          </p:spPr>
          <p:txBody>
            <a:bodyPr lIns="50800" tIns="50800" rIns="50800" bIns="50800" rtlCol="0" anchor="ctr"/>
            <a:lstStyle/>
            <a:p>
              <a:pPr algn="ctr">
                <a:lnSpc>
                  <a:spcPts val="1400"/>
                </a:lnSpc>
              </a:pPr>
              <a:endParaRPr/>
            </a:p>
          </p:txBody>
        </p:sp>
      </p:grpSp>
      <p:sp>
        <p:nvSpPr>
          <p:cNvPr id="45" name="TextBox 45"/>
          <p:cNvSpPr txBox="1"/>
          <p:nvPr/>
        </p:nvSpPr>
        <p:spPr>
          <a:xfrm>
            <a:off x="535646" y="7722007"/>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مراقبة مستمرة للأداء المالي والتشغيلي واتخاذ إجراءات تصحيحية سريعة.</a:t>
            </a:r>
          </a:p>
        </p:txBody>
      </p:sp>
      <p:sp>
        <p:nvSpPr>
          <p:cNvPr id="46" name="TextBox 46"/>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41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4622" y="4114"/>
            <a:ext cx="7555378" cy="238371"/>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7898" y="10447922"/>
            <a:ext cx="7574172" cy="283491"/>
            <a:chOff x="0" y="0"/>
            <a:chExt cx="2899236" cy="17390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grpSp>
        <p:nvGrpSpPr>
          <p:cNvPr id="8" name="Group 8"/>
          <p:cNvGrpSpPr/>
          <p:nvPr/>
        </p:nvGrpSpPr>
        <p:grpSpPr>
          <a:xfrm>
            <a:off x="400842" y="4802734"/>
            <a:ext cx="6804244" cy="575414"/>
            <a:chOff x="0" y="0"/>
            <a:chExt cx="2438487" cy="206215"/>
          </a:xfrm>
        </p:grpSpPr>
        <p:sp>
          <p:nvSpPr>
            <p:cNvPr id="9" name="Freeform 9"/>
            <p:cNvSpPr/>
            <p:nvPr/>
          </p:nvSpPr>
          <p:spPr>
            <a:xfrm>
              <a:off x="0" y="0"/>
              <a:ext cx="2438487" cy="206215"/>
            </a:xfrm>
            <a:custGeom>
              <a:avLst/>
              <a:gdLst/>
              <a:ahLst/>
              <a:cxnLst/>
              <a:rect l="l" t="t" r="r" b="b"/>
              <a:pathLst>
                <a:path w="2438487" h="206215">
                  <a:moveTo>
                    <a:pt x="29583" y="0"/>
                  </a:moveTo>
                  <a:lnTo>
                    <a:pt x="2408904" y="0"/>
                  </a:lnTo>
                  <a:cubicBezTo>
                    <a:pt x="2425243" y="0"/>
                    <a:pt x="2438487" y="13245"/>
                    <a:pt x="2438487" y="29583"/>
                  </a:cubicBezTo>
                  <a:lnTo>
                    <a:pt x="2438487" y="176632"/>
                  </a:lnTo>
                  <a:cubicBezTo>
                    <a:pt x="2438487" y="192970"/>
                    <a:pt x="2425243" y="206215"/>
                    <a:pt x="2408904" y="206215"/>
                  </a:cubicBezTo>
                  <a:lnTo>
                    <a:pt x="29583" y="206215"/>
                  </a:lnTo>
                  <a:cubicBezTo>
                    <a:pt x="13245" y="206215"/>
                    <a:pt x="0" y="192970"/>
                    <a:pt x="0" y="176632"/>
                  </a:cubicBezTo>
                  <a:lnTo>
                    <a:pt x="0" y="29583"/>
                  </a:lnTo>
                  <a:cubicBezTo>
                    <a:pt x="0" y="13245"/>
                    <a:pt x="13245" y="0"/>
                    <a:pt x="29583" y="0"/>
                  </a:cubicBezTo>
                  <a:close/>
                </a:path>
              </a:pathLst>
            </a:custGeom>
            <a:solidFill>
              <a:srgbClr val="B5886D"/>
            </a:solidFill>
          </p:spPr>
        </p:sp>
        <p:sp>
          <p:nvSpPr>
            <p:cNvPr id="10" name="TextBox 10"/>
            <p:cNvSpPr txBox="1"/>
            <p:nvPr/>
          </p:nvSpPr>
          <p:spPr>
            <a:xfrm>
              <a:off x="0" y="-28575"/>
              <a:ext cx="2438487" cy="234790"/>
            </a:xfrm>
            <a:prstGeom prst="rect">
              <a:avLst/>
            </a:prstGeom>
          </p:spPr>
          <p:txBody>
            <a:bodyPr lIns="50800" tIns="50800" rIns="50800" bIns="50800" rtlCol="0" anchor="ctr"/>
            <a:lstStyle/>
            <a:p>
              <a:pPr algn="ctr">
                <a:lnSpc>
                  <a:spcPts val="1400"/>
                </a:lnSpc>
              </a:pPr>
              <a:endParaRPr/>
            </a:p>
          </p:txBody>
        </p:sp>
      </p:grpSp>
      <p:grpSp>
        <p:nvGrpSpPr>
          <p:cNvPr id="11" name="Group 11"/>
          <p:cNvGrpSpPr/>
          <p:nvPr/>
        </p:nvGrpSpPr>
        <p:grpSpPr>
          <a:xfrm>
            <a:off x="378000" y="5592161"/>
            <a:ext cx="6804244" cy="547250"/>
            <a:chOff x="0" y="0"/>
            <a:chExt cx="2438487" cy="196122"/>
          </a:xfrm>
        </p:grpSpPr>
        <p:sp>
          <p:nvSpPr>
            <p:cNvPr id="12" name="Freeform 12"/>
            <p:cNvSpPr/>
            <p:nvPr/>
          </p:nvSpPr>
          <p:spPr>
            <a:xfrm>
              <a:off x="0" y="0"/>
              <a:ext cx="2438487" cy="196122"/>
            </a:xfrm>
            <a:custGeom>
              <a:avLst/>
              <a:gdLst/>
              <a:ahLst/>
              <a:cxnLst/>
              <a:rect l="l" t="t" r="r" b="b"/>
              <a:pathLst>
                <a:path w="2438487" h="196122">
                  <a:moveTo>
                    <a:pt x="29583" y="0"/>
                  </a:moveTo>
                  <a:lnTo>
                    <a:pt x="2408904" y="0"/>
                  </a:lnTo>
                  <a:cubicBezTo>
                    <a:pt x="2425243" y="0"/>
                    <a:pt x="2438487" y="13245"/>
                    <a:pt x="2438487" y="29583"/>
                  </a:cubicBezTo>
                  <a:lnTo>
                    <a:pt x="2438487" y="166539"/>
                  </a:lnTo>
                  <a:cubicBezTo>
                    <a:pt x="2438487" y="182877"/>
                    <a:pt x="2425243" y="196122"/>
                    <a:pt x="2408904" y="196122"/>
                  </a:cubicBezTo>
                  <a:lnTo>
                    <a:pt x="29583" y="196122"/>
                  </a:lnTo>
                  <a:cubicBezTo>
                    <a:pt x="13245" y="196122"/>
                    <a:pt x="0" y="182877"/>
                    <a:pt x="0" y="166539"/>
                  </a:cubicBezTo>
                  <a:lnTo>
                    <a:pt x="0" y="29583"/>
                  </a:lnTo>
                  <a:cubicBezTo>
                    <a:pt x="0" y="13245"/>
                    <a:pt x="13245" y="0"/>
                    <a:pt x="29583" y="0"/>
                  </a:cubicBezTo>
                  <a:close/>
                </a:path>
              </a:pathLst>
            </a:custGeom>
            <a:solidFill>
              <a:srgbClr val="B5886D"/>
            </a:solidFill>
          </p:spPr>
        </p:sp>
        <p:sp>
          <p:nvSpPr>
            <p:cNvPr id="13" name="TextBox 13"/>
            <p:cNvSpPr txBox="1"/>
            <p:nvPr/>
          </p:nvSpPr>
          <p:spPr>
            <a:xfrm>
              <a:off x="0" y="-28575"/>
              <a:ext cx="2438487" cy="224697"/>
            </a:xfrm>
            <a:prstGeom prst="rect">
              <a:avLst/>
            </a:prstGeom>
          </p:spPr>
          <p:txBody>
            <a:bodyPr lIns="50800" tIns="50800" rIns="50800" bIns="50800" rtlCol="0" anchor="ctr"/>
            <a:lstStyle/>
            <a:p>
              <a:pPr algn="ctr">
                <a:lnSpc>
                  <a:spcPts val="1400"/>
                </a:lnSpc>
              </a:pPr>
              <a:endParaRPr/>
            </a:p>
          </p:txBody>
        </p:sp>
      </p:grpSp>
      <p:sp>
        <p:nvSpPr>
          <p:cNvPr id="14" name="Freeform 14"/>
          <p:cNvSpPr/>
          <p:nvPr/>
        </p:nvSpPr>
        <p:spPr>
          <a:xfrm>
            <a:off x="0" y="242484"/>
            <a:ext cx="7560000" cy="2617583"/>
          </a:xfrm>
          <a:custGeom>
            <a:avLst/>
            <a:gdLst/>
            <a:ahLst/>
            <a:cxnLst/>
            <a:rect l="l" t="t" r="r" b="b"/>
            <a:pathLst>
              <a:path w="7560000" h="2617583">
                <a:moveTo>
                  <a:pt x="0" y="0"/>
                </a:moveTo>
                <a:lnTo>
                  <a:pt x="7560000" y="0"/>
                </a:lnTo>
                <a:lnTo>
                  <a:pt x="7560000" y="2617584"/>
                </a:lnTo>
                <a:lnTo>
                  <a:pt x="0" y="2617584"/>
                </a:lnTo>
                <a:lnTo>
                  <a:pt x="0" y="0"/>
                </a:lnTo>
                <a:close/>
              </a:path>
            </a:pathLst>
          </a:custGeom>
          <a:blipFill>
            <a:blip r:embed="rId2"/>
            <a:stretch>
              <a:fillRect t="-19271" b="-73447"/>
            </a:stretch>
          </a:blipFill>
        </p:spPr>
      </p:sp>
      <p:sp>
        <p:nvSpPr>
          <p:cNvPr id="15" name="TextBox 15"/>
          <p:cNvSpPr txBox="1"/>
          <p:nvPr/>
        </p:nvSpPr>
        <p:spPr>
          <a:xfrm>
            <a:off x="72000" y="389620"/>
            <a:ext cx="2589357" cy="1905655"/>
          </a:xfrm>
          <a:prstGeom prst="rect">
            <a:avLst/>
          </a:prstGeom>
        </p:spPr>
        <p:txBody>
          <a:bodyPr lIns="0" tIns="0" rIns="0" bIns="0" rtlCol="0" anchor="t">
            <a:spAutoFit/>
          </a:bodyPr>
          <a:lstStyle/>
          <a:p>
            <a:pPr algn="ctr" rtl="1">
              <a:lnSpc>
                <a:spcPts val="7341"/>
              </a:lnSpc>
            </a:pPr>
            <a:r>
              <a:rPr lang="ar-EG" sz="3905" b="1">
                <a:solidFill>
                  <a:srgbClr val="FEF6EE"/>
                </a:solidFill>
                <a:latin typeface="29LT Bukra Wide Bold"/>
                <a:ea typeface="29LT Bukra Wide Bold"/>
                <a:cs typeface="29LT Bukra Wide Bold"/>
                <a:sym typeface="29LT Bukra Wide Bold"/>
                <a:rtl/>
              </a:rPr>
              <a:t>الفصل</a:t>
            </a:r>
          </a:p>
          <a:p>
            <a:pPr algn="ctr" rtl="1">
              <a:lnSpc>
                <a:spcPts val="7341"/>
              </a:lnSpc>
              <a:spcBef>
                <a:spcPct val="0"/>
              </a:spcBef>
            </a:pPr>
            <a:r>
              <a:rPr lang="ar-EG" sz="3905" b="1">
                <a:solidFill>
                  <a:srgbClr val="FEF6EE"/>
                </a:solidFill>
                <a:latin typeface="29LT Bukra Wide Bold"/>
                <a:ea typeface="29LT Bukra Wide Bold"/>
                <a:cs typeface="29LT Bukra Wide Bold"/>
                <a:sym typeface="29LT Bukra Wide Bold"/>
                <a:rtl/>
              </a:rPr>
              <a:t>الثامن</a:t>
            </a:r>
          </a:p>
        </p:txBody>
      </p:sp>
      <p:sp>
        <p:nvSpPr>
          <p:cNvPr id="16" name="TextBox 16"/>
          <p:cNvSpPr txBox="1"/>
          <p:nvPr/>
        </p:nvSpPr>
        <p:spPr>
          <a:xfrm>
            <a:off x="577754" y="4814807"/>
            <a:ext cx="638768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استراتيجيات التسويق التقليدية.</a:t>
            </a:r>
          </a:p>
        </p:txBody>
      </p:sp>
      <p:sp>
        <p:nvSpPr>
          <p:cNvPr id="17" name="TextBox 17"/>
          <p:cNvSpPr txBox="1"/>
          <p:nvPr/>
        </p:nvSpPr>
        <p:spPr>
          <a:xfrm>
            <a:off x="636267" y="5576746"/>
            <a:ext cx="648765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التسويق الرقمي عبر وسائل التواصل الاجتماعي.</a:t>
            </a:r>
          </a:p>
        </p:txBody>
      </p:sp>
      <p:grpSp>
        <p:nvGrpSpPr>
          <p:cNvPr id="18" name="Group 18"/>
          <p:cNvGrpSpPr/>
          <p:nvPr/>
        </p:nvGrpSpPr>
        <p:grpSpPr>
          <a:xfrm>
            <a:off x="400842" y="7129809"/>
            <a:ext cx="6804244" cy="547031"/>
            <a:chOff x="0" y="0"/>
            <a:chExt cx="2438487" cy="196044"/>
          </a:xfrm>
        </p:grpSpPr>
        <p:sp>
          <p:nvSpPr>
            <p:cNvPr id="19" name="Freeform 19"/>
            <p:cNvSpPr/>
            <p:nvPr/>
          </p:nvSpPr>
          <p:spPr>
            <a:xfrm>
              <a:off x="0" y="0"/>
              <a:ext cx="2438487" cy="196044"/>
            </a:xfrm>
            <a:custGeom>
              <a:avLst/>
              <a:gdLst/>
              <a:ahLst/>
              <a:cxnLst/>
              <a:rect l="l" t="t" r="r" b="b"/>
              <a:pathLst>
                <a:path w="2438487" h="196044">
                  <a:moveTo>
                    <a:pt x="29583" y="0"/>
                  </a:moveTo>
                  <a:lnTo>
                    <a:pt x="2408904" y="0"/>
                  </a:lnTo>
                  <a:cubicBezTo>
                    <a:pt x="2425243" y="0"/>
                    <a:pt x="2438487" y="13245"/>
                    <a:pt x="2438487" y="29583"/>
                  </a:cubicBezTo>
                  <a:lnTo>
                    <a:pt x="2438487" y="166461"/>
                  </a:lnTo>
                  <a:cubicBezTo>
                    <a:pt x="2438487" y="182799"/>
                    <a:pt x="2425243" y="196044"/>
                    <a:pt x="2408904" y="196044"/>
                  </a:cubicBezTo>
                  <a:lnTo>
                    <a:pt x="29583" y="196044"/>
                  </a:lnTo>
                  <a:cubicBezTo>
                    <a:pt x="13245" y="196044"/>
                    <a:pt x="0" y="182799"/>
                    <a:pt x="0" y="166461"/>
                  </a:cubicBezTo>
                  <a:lnTo>
                    <a:pt x="0" y="29583"/>
                  </a:lnTo>
                  <a:cubicBezTo>
                    <a:pt x="0" y="13245"/>
                    <a:pt x="13245" y="0"/>
                    <a:pt x="29583" y="0"/>
                  </a:cubicBezTo>
                  <a:close/>
                </a:path>
              </a:pathLst>
            </a:custGeom>
            <a:solidFill>
              <a:srgbClr val="B5886D"/>
            </a:solidFill>
          </p:spPr>
        </p:sp>
        <p:sp>
          <p:nvSpPr>
            <p:cNvPr id="20" name="TextBox 20"/>
            <p:cNvSpPr txBox="1"/>
            <p:nvPr/>
          </p:nvSpPr>
          <p:spPr>
            <a:xfrm>
              <a:off x="0" y="-28575"/>
              <a:ext cx="2438487" cy="224619"/>
            </a:xfrm>
            <a:prstGeom prst="rect">
              <a:avLst/>
            </a:prstGeom>
          </p:spPr>
          <p:txBody>
            <a:bodyPr lIns="50800" tIns="50800" rIns="50800" bIns="50800" rtlCol="0" anchor="ctr"/>
            <a:lstStyle/>
            <a:p>
              <a:pPr algn="ctr">
                <a:lnSpc>
                  <a:spcPts val="1400"/>
                </a:lnSpc>
              </a:pPr>
              <a:endParaRPr/>
            </a:p>
          </p:txBody>
        </p:sp>
      </p:grpSp>
      <p:sp>
        <p:nvSpPr>
          <p:cNvPr id="21" name="TextBox 21"/>
          <p:cNvSpPr txBox="1"/>
          <p:nvPr/>
        </p:nvSpPr>
        <p:spPr>
          <a:xfrm>
            <a:off x="441784" y="7096016"/>
            <a:ext cx="648765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برامج الولاء للعملاء.</a:t>
            </a:r>
          </a:p>
        </p:txBody>
      </p:sp>
      <p:sp>
        <p:nvSpPr>
          <p:cNvPr id="22" name="TextBox 22"/>
          <p:cNvSpPr txBox="1"/>
          <p:nvPr/>
        </p:nvSpPr>
        <p:spPr>
          <a:xfrm>
            <a:off x="543625" y="3078288"/>
            <a:ext cx="6455937" cy="363855"/>
          </a:xfrm>
          <a:prstGeom prst="rect">
            <a:avLst/>
          </a:prstGeom>
        </p:spPr>
        <p:txBody>
          <a:bodyPr lIns="0" tIns="0" rIns="0" bIns="0" rtlCol="0" anchor="t">
            <a:spAutoFit/>
          </a:bodyPr>
          <a:lstStyle/>
          <a:p>
            <a:pPr algn="ctr" rtl="1">
              <a:lnSpc>
                <a:spcPts val="2520"/>
              </a:lnSpc>
              <a:spcBef>
                <a:spcPct val="0"/>
              </a:spcBef>
            </a:pPr>
            <a:r>
              <a:rPr lang="ar-EG" sz="1800" b="1">
                <a:solidFill>
                  <a:srgbClr val="000000"/>
                </a:solidFill>
                <a:latin typeface="29LT Bukra Wide Bold"/>
                <a:ea typeface="29LT Bukra Wide Bold"/>
                <a:cs typeface="29LT Bukra Wide Bold"/>
                <a:sym typeface="29LT Bukra Wide Bold"/>
                <a:rtl/>
              </a:rPr>
              <a:t>خطة التسويق</a:t>
            </a:r>
          </a:p>
        </p:txBody>
      </p:sp>
      <p:sp>
        <p:nvSpPr>
          <p:cNvPr id="23" name="TextBox 23"/>
          <p:cNvSpPr txBox="1"/>
          <p:nvPr/>
        </p:nvSpPr>
        <p:spPr>
          <a:xfrm>
            <a:off x="400842" y="3650014"/>
            <a:ext cx="6723074" cy="864870"/>
          </a:xfrm>
          <a:prstGeom prst="rect">
            <a:avLst/>
          </a:prstGeom>
        </p:spPr>
        <p:txBody>
          <a:bodyPr lIns="0" tIns="0" rIns="0" bIns="0" rtlCol="0" anchor="t">
            <a:spAutoFit/>
          </a:bodyPr>
          <a:lstStyle/>
          <a:p>
            <a:pPr algn="ctr" rtl="1">
              <a:lnSpc>
                <a:spcPts val="1679"/>
              </a:lnSpc>
              <a:spcBef>
                <a:spcPct val="0"/>
              </a:spcBef>
            </a:pPr>
            <a:r>
              <a:rPr lang="ar-EG" sz="1200" b="1">
                <a:solidFill>
                  <a:srgbClr val="000000"/>
                </a:solidFill>
                <a:latin typeface="29LT Bukra Wide Bold"/>
                <a:ea typeface="29LT Bukra Wide Bold"/>
                <a:cs typeface="29LT Bukra Wide Bold"/>
                <a:sym typeface="29LT Bukra Wide Bold"/>
                <a:rtl/>
              </a:rPr>
              <a:t>تُعد خطة التسويق من العناصر الحيوية لنجاح مشروع المقهى، حيث تهدف إلى جذب العملاء وزيادة الوعي بالعلامة التجارية وتحقيق مبيعات مستدامة. تشمل الخطة مجموعة من الاستراتيجيات التسويقية التقليدية والرقمية التي تتكامل لتحقيق أهداف المشروع.</a:t>
            </a:r>
          </a:p>
        </p:txBody>
      </p:sp>
      <p:grpSp>
        <p:nvGrpSpPr>
          <p:cNvPr id="24" name="Group 24"/>
          <p:cNvGrpSpPr/>
          <p:nvPr/>
        </p:nvGrpSpPr>
        <p:grpSpPr>
          <a:xfrm>
            <a:off x="378000" y="6348961"/>
            <a:ext cx="6804244" cy="547031"/>
            <a:chOff x="0" y="0"/>
            <a:chExt cx="2438487" cy="196044"/>
          </a:xfrm>
        </p:grpSpPr>
        <p:sp>
          <p:nvSpPr>
            <p:cNvPr id="25" name="Freeform 25"/>
            <p:cNvSpPr/>
            <p:nvPr/>
          </p:nvSpPr>
          <p:spPr>
            <a:xfrm>
              <a:off x="0" y="0"/>
              <a:ext cx="2438487" cy="196044"/>
            </a:xfrm>
            <a:custGeom>
              <a:avLst/>
              <a:gdLst/>
              <a:ahLst/>
              <a:cxnLst/>
              <a:rect l="l" t="t" r="r" b="b"/>
              <a:pathLst>
                <a:path w="2438487" h="196044">
                  <a:moveTo>
                    <a:pt x="29583" y="0"/>
                  </a:moveTo>
                  <a:lnTo>
                    <a:pt x="2408904" y="0"/>
                  </a:lnTo>
                  <a:cubicBezTo>
                    <a:pt x="2425243" y="0"/>
                    <a:pt x="2438487" y="13245"/>
                    <a:pt x="2438487" y="29583"/>
                  </a:cubicBezTo>
                  <a:lnTo>
                    <a:pt x="2438487" y="166461"/>
                  </a:lnTo>
                  <a:cubicBezTo>
                    <a:pt x="2438487" y="182799"/>
                    <a:pt x="2425243" y="196044"/>
                    <a:pt x="2408904" y="196044"/>
                  </a:cubicBezTo>
                  <a:lnTo>
                    <a:pt x="29583" y="196044"/>
                  </a:lnTo>
                  <a:cubicBezTo>
                    <a:pt x="13245" y="196044"/>
                    <a:pt x="0" y="182799"/>
                    <a:pt x="0" y="166461"/>
                  </a:cubicBezTo>
                  <a:lnTo>
                    <a:pt x="0" y="29583"/>
                  </a:lnTo>
                  <a:cubicBezTo>
                    <a:pt x="0" y="13245"/>
                    <a:pt x="13245" y="0"/>
                    <a:pt x="29583" y="0"/>
                  </a:cubicBezTo>
                  <a:close/>
                </a:path>
              </a:pathLst>
            </a:custGeom>
            <a:solidFill>
              <a:srgbClr val="B5886D"/>
            </a:solidFill>
          </p:spPr>
        </p:sp>
        <p:sp>
          <p:nvSpPr>
            <p:cNvPr id="26" name="TextBox 26"/>
            <p:cNvSpPr txBox="1"/>
            <p:nvPr/>
          </p:nvSpPr>
          <p:spPr>
            <a:xfrm>
              <a:off x="0" y="-28575"/>
              <a:ext cx="2438487" cy="224619"/>
            </a:xfrm>
            <a:prstGeom prst="rect">
              <a:avLst/>
            </a:prstGeom>
          </p:spPr>
          <p:txBody>
            <a:bodyPr lIns="50800" tIns="50800" rIns="50800" bIns="50800" rtlCol="0" anchor="ctr"/>
            <a:lstStyle/>
            <a:p>
              <a:pPr algn="ctr">
                <a:lnSpc>
                  <a:spcPts val="1400"/>
                </a:lnSpc>
              </a:pPr>
              <a:endParaRPr/>
            </a:p>
          </p:txBody>
        </p:sp>
      </p:grpSp>
      <p:sp>
        <p:nvSpPr>
          <p:cNvPr id="27" name="TextBox 27"/>
          <p:cNvSpPr txBox="1"/>
          <p:nvPr/>
        </p:nvSpPr>
        <p:spPr>
          <a:xfrm>
            <a:off x="1054020" y="6339436"/>
            <a:ext cx="5366891"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الحملات الترويجية.</a:t>
            </a:r>
          </a:p>
        </p:txBody>
      </p:sp>
      <p:sp>
        <p:nvSpPr>
          <p:cNvPr id="28" name="TextBox 28"/>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42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4623" y="4114"/>
            <a:ext cx="7555377" cy="193535"/>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377756" y="1182775"/>
            <a:ext cx="6804487" cy="3539714"/>
            <a:chOff x="0" y="0"/>
            <a:chExt cx="2438575" cy="1268553"/>
          </a:xfrm>
        </p:grpSpPr>
        <p:sp>
          <p:nvSpPr>
            <p:cNvPr id="6" name="Freeform 6"/>
            <p:cNvSpPr/>
            <p:nvPr/>
          </p:nvSpPr>
          <p:spPr>
            <a:xfrm>
              <a:off x="0" y="0"/>
              <a:ext cx="2438575" cy="1268553"/>
            </a:xfrm>
            <a:custGeom>
              <a:avLst/>
              <a:gdLst/>
              <a:ahLst/>
              <a:cxnLst/>
              <a:rect l="l" t="t" r="r" b="b"/>
              <a:pathLst>
                <a:path w="2438575" h="1268553">
                  <a:moveTo>
                    <a:pt x="29582" y="0"/>
                  </a:moveTo>
                  <a:lnTo>
                    <a:pt x="2408993" y="0"/>
                  </a:lnTo>
                  <a:cubicBezTo>
                    <a:pt x="2416838" y="0"/>
                    <a:pt x="2424362" y="3117"/>
                    <a:pt x="2429910" y="8664"/>
                  </a:cubicBezTo>
                  <a:cubicBezTo>
                    <a:pt x="2435458" y="14212"/>
                    <a:pt x="2438575" y="21736"/>
                    <a:pt x="2438575" y="29582"/>
                  </a:cubicBezTo>
                  <a:lnTo>
                    <a:pt x="2438575" y="1238972"/>
                  </a:lnTo>
                  <a:cubicBezTo>
                    <a:pt x="2438575" y="1246817"/>
                    <a:pt x="2435458" y="1254341"/>
                    <a:pt x="2429910" y="1259889"/>
                  </a:cubicBezTo>
                  <a:cubicBezTo>
                    <a:pt x="2424362" y="1265437"/>
                    <a:pt x="2416838" y="1268553"/>
                    <a:pt x="2408993" y="1268553"/>
                  </a:cubicBezTo>
                  <a:lnTo>
                    <a:pt x="29582" y="1268553"/>
                  </a:lnTo>
                  <a:cubicBezTo>
                    <a:pt x="21736" y="1268553"/>
                    <a:pt x="14212" y="1265437"/>
                    <a:pt x="8664" y="1259889"/>
                  </a:cubicBezTo>
                  <a:cubicBezTo>
                    <a:pt x="3117" y="1254341"/>
                    <a:pt x="0" y="1246817"/>
                    <a:pt x="0" y="1238972"/>
                  </a:cubicBezTo>
                  <a:lnTo>
                    <a:pt x="0" y="29582"/>
                  </a:lnTo>
                  <a:cubicBezTo>
                    <a:pt x="0" y="21736"/>
                    <a:pt x="3117" y="14212"/>
                    <a:pt x="8664" y="8664"/>
                  </a:cubicBezTo>
                  <a:cubicBezTo>
                    <a:pt x="14212" y="3117"/>
                    <a:pt x="21736" y="0"/>
                    <a:pt x="29582" y="0"/>
                  </a:cubicBezTo>
                  <a:close/>
                </a:path>
              </a:pathLst>
            </a:custGeom>
            <a:solidFill>
              <a:srgbClr val="AB5B38"/>
            </a:solidFill>
          </p:spPr>
        </p:sp>
        <p:sp>
          <p:nvSpPr>
            <p:cNvPr id="7" name="TextBox 7"/>
            <p:cNvSpPr txBox="1"/>
            <p:nvPr/>
          </p:nvSpPr>
          <p:spPr>
            <a:xfrm>
              <a:off x="0" y="-28575"/>
              <a:ext cx="2438575" cy="1297128"/>
            </a:xfrm>
            <a:prstGeom prst="rect">
              <a:avLst/>
            </a:prstGeom>
          </p:spPr>
          <p:txBody>
            <a:bodyPr lIns="50800" tIns="50800" rIns="50800" bIns="50800" rtlCol="0" anchor="ctr"/>
            <a:lstStyle/>
            <a:p>
              <a:pPr algn="ctr">
                <a:lnSpc>
                  <a:spcPts val="1400"/>
                </a:lnSpc>
              </a:pPr>
              <a:endParaRPr/>
            </a:p>
          </p:txBody>
        </p:sp>
      </p:grpSp>
      <p:grpSp>
        <p:nvGrpSpPr>
          <p:cNvPr id="8" name="Group 8"/>
          <p:cNvGrpSpPr/>
          <p:nvPr/>
        </p:nvGrpSpPr>
        <p:grpSpPr>
          <a:xfrm>
            <a:off x="14525" y="10380668"/>
            <a:ext cx="7574173" cy="305909"/>
            <a:chOff x="0" y="0"/>
            <a:chExt cx="2899236" cy="173904"/>
          </a:xfrm>
        </p:grpSpPr>
        <p:sp>
          <p:nvSpPr>
            <p:cNvPr id="9" name="Freeform 9"/>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10" name="TextBox 10"/>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sp>
        <p:nvSpPr>
          <p:cNvPr id="11" name="Freeform 11"/>
          <p:cNvSpPr/>
          <p:nvPr/>
        </p:nvSpPr>
        <p:spPr>
          <a:xfrm>
            <a:off x="377756" y="5136339"/>
            <a:ext cx="6804487" cy="3624381"/>
          </a:xfrm>
          <a:custGeom>
            <a:avLst/>
            <a:gdLst/>
            <a:ahLst/>
            <a:cxnLst/>
            <a:rect l="l" t="t" r="r" b="b"/>
            <a:pathLst>
              <a:path w="6804487" h="3624381">
                <a:moveTo>
                  <a:pt x="0" y="0"/>
                </a:moveTo>
                <a:lnTo>
                  <a:pt x="6804488" y="0"/>
                </a:lnTo>
                <a:lnTo>
                  <a:pt x="6804488" y="3624381"/>
                </a:lnTo>
                <a:lnTo>
                  <a:pt x="0" y="3624381"/>
                </a:lnTo>
                <a:lnTo>
                  <a:pt x="0" y="0"/>
                </a:lnTo>
                <a:close/>
              </a:path>
            </a:pathLst>
          </a:custGeom>
          <a:blipFill>
            <a:blip r:embed="rId2"/>
            <a:stretch>
              <a:fillRect t="-12637" b="-12637"/>
            </a:stretch>
          </a:blipFill>
        </p:spPr>
      </p:sp>
      <p:sp>
        <p:nvSpPr>
          <p:cNvPr id="12" name="TextBox 12"/>
          <p:cNvSpPr txBox="1"/>
          <p:nvPr/>
        </p:nvSpPr>
        <p:spPr>
          <a:xfrm>
            <a:off x="1795577" y="396298"/>
            <a:ext cx="4180205" cy="444627"/>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استراتيجيات التسويق التقليدية</a:t>
            </a:r>
          </a:p>
        </p:txBody>
      </p:sp>
      <p:sp>
        <p:nvSpPr>
          <p:cNvPr id="13" name="TextBox 13"/>
          <p:cNvSpPr txBox="1"/>
          <p:nvPr/>
        </p:nvSpPr>
        <p:spPr>
          <a:xfrm>
            <a:off x="377756" y="1325195"/>
            <a:ext cx="6804487" cy="3081147"/>
          </a:xfrm>
          <a:prstGeom prst="rect">
            <a:avLst/>
          </a:prstGeom>
        </p:spPr>
        <p:txBody>
          <a:bodyPr lIns="0" tIns="0" rIns="0" bIns="0" rtlCol="0" anchor="t">
            <a:spAutoFit/>
          </a:bodyPr>
          <a:lstStyle/>
          <a:p>
            <a:pPr algn="ctr" rtl="1">
              <a:lnSpc>
                <a:spcPts val="3024"/>
              </a:lnSpc>
            </a:pPr>
            <a:r>
              <a:rPr lang="ar-EG" sz="1800" b="1">
                <a:solidFill>
                  <a:srgbClr val="FEF6EE"/>
                </a:solidFill>
                <a:latin typeface="29LT Bukra Wide Bold"/>
                <a:ea typeface="29LT Bukra Wide Bold"/>
                <a:cs typeface="29LT Bukra Wide Bold"/>
                <a:sym typeface="29LT Bukra Wide Bold"/>
                <a:rtl/>
              </a:rPr>
              <a:t>الإعلانات المحلية: استخدام الإعلانات في الصحف المحلية، المجلات، ولوحات الإعلانات في المناطق الحيوية لجذب العملاء.</a:t>
            </a:r>
          </a:p>
          <a:p>
            <a:pPr algn="ctr" rtl="1">
              <a:lnSpc>
                <a:spcPts val="3024"/>
              </a:lnSpc>
            </a:pPr>
            <a:r>
              <a:rPr lang="ar-EG" sz="1800" b="1">
                <a:solidFill>
                  <a:srgbClr val="FEF6EE"/>
                </a:solidFill>
                <a:latin typeface="29LT Bukra Wide Bold"/>
                <a:ea typeface="29LT Bukra Wide Bold"/>
                <a:cs typeface="29LT Bukra Wide Bold"/>
                <a:sym typeface="29LT Bukra Wide Bold"/>
                <a:rtl/>
              </a:rPr>
              <a:t>العلاقات العامة: تنظيم فعاليات افتتاحية، التعاون مع المؤثرين المحليين، ورعاية الفعاليات المجتمعية.</a:t>
            </a:r>
          </a:p>
          <a:p>
            <a:pPr algn="ctr" rtl="1">
              <a:lnSpc>
                <a:spcPts val="3024"/>
              </a:lnSpc>
            </a:pPr>
            <a:r>
              <a:rPr lang="ar-EG" sz="1800" b="1">
                <a:solidFill>
                  <a:srgbClr val="FEF6EE"/>
                </a:solidFill>
                <a:latin typeface="29LT Bukra Wide Bold"/>
                <a:ea typeface="29LT Bukra Wide Bold"/>
                <a:cs typeface="29LT Bukra Wide Bold"/>
                <a:sym typeface="29LT Bukra Wide Bold"/>
                <a:rtl/>
              </a:rPr>
              <a:t>التوزيع المباشر: توزيع منشورات وكوبونات خصم في المناطق القريبة لجذب الزبائن.</a:t>
            </a:r>
          </a:p>
        </p:txBody>
      </p:sp>
      <p:sp>
        <p:nvSpPr>
          <p:cNvPr id="14" name="TextBox 14"/>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43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4531" y="-4234"/>
            <a:ext cx="7555376" cy="448454"/>
            <a:chOff x="15978" y="-2982"/>
            <a:chExt cx="2731831" cy="176784"/>
          </a:xfrm>
        </p:grpSpPr>
        <p:sp>
          <p:nvSpPr>
            <p:cNvPr id="3" name="Freeform 3"/>
            <p:cNvSpPr/>
            <p:nvPr/>
          </p:nvSpPr>
          <p:spPr>
            <a:xfrm>
              <a:off x="15978" y="0"/>
              <a:ext cx="2731831"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160716" y="-2982"/>
              <a:ext cx="2579104" cy="176784"/>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377756" y="1182775"/>
            <a:ext cx="6804487" cy="3446828"/>
            <a:chOff x="0" y="0"/>
            <a:chExt cx="2438575" cy="1235265"/>
          </a:xfrm>
        </p:grpSpPr>
        <p:sp>
          <p:nvSpPr>
            <p:cNvPr id="6" name="Freeform 6"/>
            <p:cNvSpPr/>
            <p:nvPr/>
          </p:nvSpPr>
          <p:spPr>
            <a:xfrm>
              <a:off x="0" y="0"/>
              <a:ext cx="2438575" cy="1235265"/>
            </a:xfrm>
            <a:custGeom>
              <a:avLst/>
              <a:gdLst/>
              <a:ahLst/>
              <a:cxnLst/>
              <a:rect l="l" t="t" r="r" b="b"/>
              <a:pathLst>
                <a:path w="2438575" h="1235265">
                  <a:moveTo>
                    <a:pt x="29582" y="0"/>
                  </a:moveTo>
                  <a:lnTo>
                    <a:pt x="2408993" y="0"/>
                  </a:lnTo>
                  <a:cubicBezTo>
                    <a:pt x="2416838" y="0"/>
                    <a:pt x="2424362" y="3117"/>
                    <a:pt x="2429910" y="8664"/>
                  </a:cubicBezTo>
                  <a:cubicBezTo>
                    <a:pt x="2435458" y="14212"/>
                    <a:pt x="2438575" y="21736"/>
                    <a:pt x="2438575" y="29582"/>
                  </a:cubicBezTo>
                  <a:lnTo>
                    <a:pt x="2438575" y="1205683"/>
                  </a:lnTo>
                  <a:cubicBezTo>
                    <a:pt x="2438575" y="1213529"/>
                    <a:pt x="2435458" y="1221053"/>
                    <a:pt x="2429910" y="1226601"/>
                  </a:cubicBezTo>
                  <a:cubicBezTo>
                    <a:pt x="2424362" y="1232149"/>
                    <a:pt x="2416838" y="1235265"/>
                    <a:pt x="2408993" y="1235265"/>
                  </a:cubicBezTo>
                  <a:lnTo>
                    <a:pt x="29582" y="1235265"/>
                  </a:lnTo>
                  <a:cubicBezTo>
                    <a:pt x="21736" y="1235265"/>
                    <a:pt x="14212" y="1232149"/>
                    <a:pt x="8664" y="1226601"/>
                  </a:cubicBezTo>
                  <a:cubicBezTo>
                    <a:pt x="3117" y="1221053"/>
                    <a:pt x="0" y="1213529"/>
                    <a:pt x="0" y="1205683"/>
                  </a:cubicBezTo>
                  <a:lnTo>
                    <a:pt x="0" y="29582"/>
                  </a:lnTo>
                  <a:cubicBezTo>
                    <a:pt x="0" y="21736"/>
                    <a:pt x="3117" y="14212"/>
                    <a:pt x="8664" y="8664"/>
                  </a:cubicBezTo>
                  <a:cubicBezTo>
                    <a:pt x="14212" y="3117"/>
                    <a:pt x="21736" y="0"/>
                    <a:pt x="29582" y="0"/>
                  </a:cubicBezTo>
                  <a:close/>
                </a:path>
              </a:pathLst>
            </a:custGeom>
            <a:solidFill>
              <a:srgbClr val="AB5B38"/>
            </a:solidFill>
          </p:spPr>
        </p:sp>
        <p:sp>
          <p:nvSpPr>
            <p:cNvPr id="7" name="TextBox 7"/>
            <p:cNvSpPr txBox="1"/>
            <p:nvPr/>
          </p:nvSpPr>
          <p:spPr>
            <a:xfrm>
              <a:off x="0" y="-28575"/>
              <a:ext cx="2438575" cy="1263840"/>
            </a:xfrm>
            <a:prstGeom prst="rect">
              <a:avLst/>
            </a:prstGeom>
          </p:spPr>
          <p:txBody>
            <a:bodyPr lIns="50800" tIns="50800" rIns="50800" bIns="50800" rtlCol="0" anchor="ctr"/>
            <a:lstStyle/>
            <a:p>
              <a:pPr algn="ctr">
                <a:lnSpc>
                  <a:spcPts val="1400"/>
                </a:lnSpc>
              </a:pPr>
              <a:endParaRPr/>
            </a:p>
          </p:txBody>
        </p:sp>
      </p:grpSp>
      <p:grpSp>
        <p:nvGrpSpPr>
          <p:cNvPr id="8" name="Group 8"/>
          <p:cNvGrpSpPr/>
          <p:nvPr/>
        </p:nvGrpSpPr>
        <p:grpSpPr>
          <a:xfrm>
            <a:off x="14418" y="10380628"/>
            <a:ext cx="7551750" cy="305909"/>
            <a:chOff x="0" y="0"/>
            <a:chExt cx="2899236" cy="173904"/>
          </a:xfrm>
        </p:grpSpPr>
        <p:sp>
          <p:nvSpPr>
            <p:cNvPr id="9" name="Freeform 9"/>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10" name="TextBox 10"/>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sp>
        <p:nvSpPr>
          <p:cNvPr id="11" name="TextBox 11"/>
          <p:cNvSpPr txBox="1"/>
          <p:nvPr/>
        </p:nvSpPr>
        <p:spPr>
          <a:xfrm>
            <a:off x="-133808" y="620372"/>
            <a:ext cx="7764065" cy="396262"/>
          </a:xfrm>
          <a:prstGeom prst="rect">
            <a:avLst/>
          </a:prstGeom>
        </p:spPr>
        <p:txBody>
          <a:bodyPr wrap="square"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التسويق الرقمي عبر وسائل التواصل الاجتماعي</a:t>
            </a:r>
          </a:p>
        </p:txBody>
      </p:sp>
      <p:sp>
        <p:nvSpPr>
          <p:cNvPr id="12" name="TextBox 12"/>
          <p:cNvSpPr txBox="1"/>
          <p:nvPr/>
        </p:nvSpPr>
        <p:spPr>
          <a:xfrm>
            <a:off x="377756" y="1289195"/>
            <a:ext cx="6804487" cy="3081147"/>
          </a:xfrm>
          <a:prstGeom prst="rect">
            <a:avLst/>
          </a:prstGeom>
        </p:spPr>
        <p:txBody>
          <a:bodyPr lIns="0" tIns="0" rIns="0" bIns="0" rtlCol="0" anchor="t">
            <a:spAutoFit/>
          </a:bodyPr>
          <a:lstStyle/>
          <a:p>
            <a:pPr algn="ctr" rtl="1">
              <a:lnSpc>
                <a:spcPts val="3024"/>
              </a:lnSpc>
            </a:pPr>
            <a:r>
              <a:rPr lang="ar-EG" sz="1800" b="1">
                <a:solidFill>
                  <a:srgbClr val="FEF6EE"/>
                </a:solidFill>
                <a:latin typeface="29LT Bukra Wide Bold"/>
                <a:ea typeface="29LT Bukra Wide Bold"/>
                <a:cs typeface="29LT Bukra Wide Bold"/>
                <a:sym typeface="29LT Bukra Wide Bold"/>
                <a:rtl/>
              </a:rPr>
              <a:t>إنشاء حسابات رسمية: على منصات مثل إنستغرام، تويتر، وفيسبوك للتواصل مع الجمهور.</a:t>
            </a:r>
          </a:p>
          <a:p>
            <a:pPr algn="ctr" rtl="1">
              <a:lnSpc>
                <a:spcPts val="3024"/>
              </a:lnSpc>
            </a:pPr>
            <a:r>
              <a:rPr lang="ar-EG" sz="1800" b="1">
                <a:solidFill>
                  <a:srgbClr val="FEF6EE"/>
                </a:solidFill>
                <a:latin typeface="29LT Bukra Wide Bold"/>
                <a:ea typeface="29LT Bukra Wide Bold"/>
                <a:cs typeface="29LT Bukra Wide Bold"/>
                <a:sym typeface="29LT Bukra Wide Bold"/>
                <a:rtl/>
              </a:rPr>
              <a:t>المحتوى الجذاب: نشر صور وفيديوهات عالية الجودة للمشروبات، العروض، والأحداث الخاصة.</a:t>
            </a:r>
          </a:p>
          <a:p>
            <a:pPr algn="ctr" rtl="1">
              <a:lnSpc>
                <a:spcPts val="3024"/>
              </a:lnSpc>
            </a:pPr>
            <a:r>
              <a:rPr lang="ar-EG" sz="1800" b="1">
                <a:solidFill>
                  <a:srgbClr val="FEF6EE"/>
                </a:solidFill>
                <a:latin typeface="29LT Bukra Wide Bold"/>
                <a:ea typeface="29LT Bukra Wide Bold"/>
                <a:cs typeface="29LT Bukra Wide Bold"/>
                <a:sym typeface="29LT Bukra Wide Bold"/>
                <a:rtl/>
              </a:rPr>
              <a:t>الإعلانات المدفوعة: استخدام إعلانات مستهدفة للوصول إلى شرائح محددة من العملاء.</a:t>
            </a:r>
          </a:p>
          <a:p>
            <a:pPr algn="ctr" rtl="1">
              <a:lnSpc>
                <a:spcPts val="3024"/>
              </a:lnSpc>
            </a:pPr>
            <a:r>
              <a:rPr lang="ar-EG" sz="1800" b="1">
                <a:solidFill>
                  <a:srgbClr val="FEF6EE"/>
                </a:solidFill>
                <a:latin typeface="29LT Bukra Wide Bold"/>
                <a:ea typeface="29LT Bukra Wide Bold"/>
                <a:cs typeface="29LT Bukra Wide Bold"/>
                <a:sym typeface="29LT Bukra Wide Bold"/>
                <a:rtl/>
              </a:rPr>
              <a:t>التفاعل مع العملاء: الرد على التعليقات والرسائل لبناء علاقة وثقة مع الجمهور.</a:t>
            </a:r>
          </a:p>
        </p:txBody>
      </p:sp>
      <p:sp>
        <p:nvSpPr>
          <p:cNvPr id="13" name="Freeform 13"/>
          <p:cNvSpPr/>
          <p:nvPr/>
        </p:nvSpPr>
        <p:spPr>
          <a:xfrm>
            <a:off x="377756" y="5136339"/>
            <a:ext cx="6804487" cy="3624381"/>
          </a:xfrm>
          <a:custGeom>
            <a:avLst/>
            <a:gdLst/>
            <a:ahLst/>
            <a:cxnLst/>
            <a:rect l="l" t="t" r="r" b="b"/>
            <a:pathLst>
              <a:path w="6804487" h="3624381">
                <a:moveTo>
                  <a:pt x="0" y="0"/>
                </a:moveTo>
                <a:lnTo>
                  <a:pt x="6804488" y="0"/>
                </a:lnTo>
                <a:lnTo>
                  <a:pt x="6804488" y="3624381"/>
                </a:lnTo>
                <a:lnTo>
                  <a:pt x="0" y="3624381"/>
                </a:lnTo>
                <a:lnTo>
                  <a:pt x="0" y="0"/>
                </a:lnTo>
                <a:close/>
              </a:path>
            </a:pathLst>
          </a:custGeom>
          <a:blipFill>
            <a:blip r:embed="rId2"/>
            <a:stretch>
              <a:fillRect t="-10760" b="-10760"/>
            </a:stretch>
          </a:blipFill>
        </p:spPr>
      </p:sp>
      <p:sp>
        <p:nvSpPr>
          <p:cNvPr id="14" name="TextBox 14"/>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44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4595" y="-40815"/>
            <a:ext cx="7532956" cy="440133"/>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377756" y="1182775"/>
            <a:ext cx="6804487" cy="2685162"/>
            <a:chOff x="0" y="0"/>
            <a:chExt cx="2438575" cy="962301"/>
          </a:xfrm>
        </p:grpSpPr>
        <p:sp>
          <p:nvSpPr>
            <p:cNvPr id="6" name="Freeform 6"/>
            <p:cNvSpPr/>
            <p:nvPr/>
          </p:nvSpPr>
          <p:spPr>
            <a:xfrm>
              <a:off x="0" y="0"/>
              <a:ext cx="2438575" cy="962301"/>
            </a:xfrm>
            <a:custGeom>
              <a:avLst/>
              <a:gdLst/>
              <a:ahLst/>
              <a:cxnLst/>
              <a:rect l="l" t="t" r="r" b="b"/>
              <a:pathLst>
                <a:path w="2438575" h="962301">
                  <a:moveTo>
                    <a:pt x="29582" y="0"/>
                  </a:moveTo>
                  <a:lnTo>
                    <a:pt x="2408993" y="0"/>
                  </a:lnTo>
                  <a:cubicBezTo>
                    <a:pt x="2416838" y="0"/>
                    <a:pt x="2424362" y="3117"/>
                    <a:pt x="2429910" y="8664"/>
                  </a:cubicBezTo>
                  <a:cubicBezTo>
                    <a:pt x="2435458" y="14212"/>
                    <a:pt x="2438575" y="21736"/>
                    <a:pt x="2438575" y="29582"/>
                  </a:cubicBezTo>
                  <a:lnTo>
                    <a:pt x="2438575" y="932719"/>
                  </a:lnTo>
                  <a:cubicBezTo>
                    <a:pt x="2438575" y="940565"/>
                    <a:pt x="2435458" y="948089"/>
                    <a:pt x="2429910" y="953637"/>
                  </a:cubicBezTo>
                  <a:cubicBezTo>
                    <a:pt x="2424362" y="959185"/>
                    <a:pt x="2416838" y="962301"/>
                    <a:pt x="2408993" y="962301"/>
                  </a:cubicBezTo>
                  <a:lnTo>
                    <a:pt x="29582" y="962301"/>
                  </a:lnTo>
                  <a:cubicBezTo>
                    <a:pt x="21736" y="962301"/>
                    <a:pt x="14212" y="959185"/>
                    <a:pt x="8664" y="953637"/>
                  </a:cubicBezTo>
                  <a:cubicBezTo>
                    <a:pt x="3117" y="948089"/>
                    <a:pt x="0" y="940565"/>
                    <a:pt x="0" y="932719"/>
                  </a:cubicBezTo>
                  <a:lnTo>
                    <a:pt x="0" y="29582"/>
                  </a:lnTo>
                  <a:cubicBezTo>
                    <a:pt x="0" y="21736"/>
                    <a:pt x="3117" y="14212"/>
                    <a:pt x="8664" y="8664"/>
                  </a:cubicBezTo>
                  <a:cubicBezTo>
                    <a:pt x="14212" y="3117"/>
                    <a:pt x="21736" y="0"/>
                    <a:pt x="29582" y="0"/>
                  </a:cubicBezTo>
                  <a:close/>
                </a:path>
              </a:pathLst>
            </a:custGeom>
            <a:solidFill>
              <a:srgbClr val="AB5B38"/>
            </a:solidFill>
          </p:spPr>
        </p:sp>
        <p:sp>
          <p:nvSpPr>
            <p:cNvPr id="7" name="TextBox 7"/>
            <p:cNvSpPr txBox="1"/>
            <p:nvPr/>
          </p:nvSpPr>
          <p:spPr>
            <a:xfrm>
              <a:off x="0" y="-28575"/>
              <a:ext cx="2438575" cy="990876"/>
            </a:xfrm>
            <a:prstGeom prst="rect">
              <a:avLst/>
            </a:prstGeom>
          </p:spPr>
          <p:txBody>
            <a:bodyPr lIns="50800" tIns="50800" rIns="50800" bIns="50800" rtlCol="0" anchor="ctr"/>
            <a:lstStyle/>
            <a:p>
              <a:pPr algn="ctr">
                <a:lnSpc>
                  <a:spcPts val="1400"/>
                </a:lnSpc>
              </a:pPr>
              <a:endParaRPr/>
            </a:p>
          </p:txBody>
        </p:sp>
      </p:grpSp>
      <p:grpSp>
        <p:nvGrpSpPr>
          <p:cNvPr id="8" name="Group 8"/>
          <p:cNvGrpSpPr/>
          <p:nvPr/>
        </p:nvGrpSpPr>
        <p:grpSpPr>
          <a:xfrm>
            <a:off x="14525" y="10403086"/>
            <a:ext cx="7551750" cy="283491"/>
            <a:chOff x="0" y="0"/>
            <a:chExt cx="2899236" cy="173904"/>
          </a:xfrm>
        </p:grpSpPr>
        <p:sp>
          <p:nvSpPr>
            <p:cNvPr id="9" name="Freeform 9"/>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10" name="TextBox 10"/>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sp>
        <p:nvSpPr>
          <p:cNvPr id="11" name="TextBox 11"/>
          <p:cNvSpPr txBox="1"/>
          <p:nvPr/>
        </p:nvSpPr>
        <p:spPr>
          <a:xfrm>
            <a:off x="2542713" y="396298"/>
            <a:ext cx="2389505" cy="444627"/>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الحملات الترويجية</a:t>
            </a:r>
          </a:p>
        </p:txBody>
      </p:sp>
      <p:sp>
        <p:nvSpPr>
          <p:cNvPr id="12" name="TextBox 12"/>
          <p:cNvSpPr txBox="1"/>
          <p:nvPr/>
        </p:nvSpPr>
        <p:spPr>
          <a:xfrm>
            <a:off x="377756" y="1289195"/>
            <a:ext cx="6804487" cy="2319147"/>
          </a:xfrm>
          <a:prstGeom prst="rect">
            <a:avLst/>
          </a:prstGeom>
        </p:spPr>
        <p:txBody>
          <a:bodyPr lIns="0" tIns="0" rIns="0" bIns="0" rtlCol="0" anchor="t">
            <a:spAutoFit/>
          </a:bodyPr>
          <a:lstStyle/>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عروض الافتتاح: خصومات خاصة في فترة الافتتاح لجذب العملاء.</a:t>
            </a:r>
          </a:p>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العروض الموسمية: تقديم عروض خاصة في المناسبات والأعياد.</a:t>
            </a:r>
          </a:p>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برامج الولاء: مكافأة العملاء الدائمين بنقاط أو خصومات لتحفيزهم على العودة.</a:t>
            </a:r>
          </a:p>
        </p:txBody>
      </p:sp>
      <p:sp>
        <p:nvSpPr>
          <p:cNvPr id="13" name="Freeform 13"/>
          <p:cNvSpPr/>
          <p:nvPr/>
        </p:nvSpPr>
        <p:spPr>
          <a:xfrm>
            <a:off x="377756" y="5136339"/>
            <a:ext cx="6804487" cy="3624381"/>
          </a:xfrm>
          <a:custGeom>
            <a:avLst/>
            <a:gdLst/>
            <a:ahLst/>
            <a:cxnLst/>
            <a:rect l="l" t="t" r="r" b="b"/>
            <a:pathLst>
              <a:path w="6804487" h="3624381">
                <a:moveTo>
                  <a:pt x="0" y="0"/>
                </a:moveTo>
                <a:lnTo>
                  <a:pt x="6804488" y="0"/>
                </a:lnTo>
                <a:lnTo>
                  <a:pt x="6804488" y="3624381"/>
                </a:lnTo>
                <a:lnTo>
                  <a:pt x="0" y="3624381"/>
                </a:lnTo>
                <a:lnTo>
                  <a:pt x="0" y="0"/>
                </a:lnTo>
                <a:close/>
              </a:path>
            </a:pathLst>
          </a:custGeom>
          <a:blipFill>
            <a:blip r:embed="rId2"/>
            <a:stretch>
              <a:fillRect t="-12637" b="-12637"/>
            </a:stretch>
          </a:blipFill>
        </p:spPr>
      </p:sp>
      <p:sp>
        <p:nvSpPr>
          <p:cNvPr id="14" name="TextBox 14"/>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45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4595" y="3968"/>
            <a:ext cx="7555379" cy="440133"/>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377756" y="1182775"/>
            <a:ext cx="6804487" cy="2685162"/>
            <a:chOff x="0" y="0"/>
            <a:chExt cx="2438575" cy="962301"/>
          </a:xfrm>
        </p:grpSpPr>
        <p:sp>
          <p:nvSpPr>
            <p:cNvPr id="6" name="Freeform 6"/>
            <p:cNvSpPr/>
            <p:nvPr/>
          </p:nvSpPr>
          <p:spPr>
            <a:xfrm>
              <a:off x="0" y="0"/>
              <a:ext cx="2438575" cy="962301"/>
            </a:xfrm>
            <a:custGeom>
              <a:avLst/>
              <a:gdLst/>
              <a:ahLst/>
              <a:cxnLst/>
              <a:rect l="l" t="t" r="r" b="b"/>
              <a:pathLst>
                <a:path w="2438575" h="962301">
                  <a:moveTo>
                    <a:pt x="29582" y="0"/>
                  </a:moveTo>
                  <a:lnTo>
                    <a:pt x="2408993" y="0"/>
                  </a:lnTo>
                  <a:cubicBezTo>
                    <a:pt x="2416838" y="0"/>
                    <a:pt x="2424362" y="3117"/>
                    <a:pt x="2429910" y="8664"/>
                  </a:cubicBezTo>
                  <a:cubicBezTo>
                    <a:pt x="2435458" y="14212"/>
                    <a:pt x="2438575" y="21736"/>
                    <a:pt x="2438575" y="29582"/>
                  </a:cubicBezTo>
                  <a:lnTo>
                    <a:pt x="2438575" y="932719"/>
                  </a:lnTo>
                  <a:cubicBezTo>
                    <a:pt x="2438575" y="940565"/>
                    <a:pt x="2435458" y="948089"/>
                    <a:pt x="2429910" y="953637"/>
                  </a:cubicBezTo>
                  <a:cubicBezTo>
                    <a:pt x="2424362" y="959185"/>
                    <a:pt x="2416838" y="962301"/>
                    <a:pt x="2408993" y="962301"/>
                  </a:cubicBezTo>
                  <a:lnTo>
                    <a:pt x="29582" y="962301"/>
                  </a:lnTo>
                  <a:cubicBezTo>
                    <a:pt x="21736" y="962301"/>
                    <a:pt x="14212" y="959185"/>
                    <a:pt x="8664" y="953637"/>
                  </a:cubicBezTo>
                  <a:cubicBezTo>
                    <a:pt x="3117" y="948089"/>
                    <a:pt x="0" y="940565"/>
                    <a:pt x="0" y="932719"/>
                  </a:cubicBezTo>
                  <a:lnTo>
                    <a:pt x="0" y="29582"/>
                  </a:lnTo>
                  <a:cubicBezTo>
                    <a:pt x="0" y="21736"/>
                    <a:pt x="3117" y="14212"/>
                    <a:pt x="8664" y="8664"/>
                  </a:cubicBezTo>
                  <a:cubicBezTo>
                    <a:pt x="14212" y="3117"/>
                    <a:pt x="21736" y="0"/>
                    <a:pt x="29582" y="0"/>
                  </a:cubicBezTo>
                  <a:close/>
                </a:path>
              </a:pathLst>
            </a:custGeom>
            <a:solidFill>
              <a:srgbClr val="AB5B38"/>
            </a:solidFill>
          </p:spPr>
        </p:sp>
        <p:sp>
          <p:nvSpPr>
            <p:cNvPr id="7" name="TextBox 7"/>
            <p:cNvSpPr txBox="1"/>
            <p:nvPr/>
          </p:nvSpPr>
          <p:spPr>
            <a:xfrm>
              <a:off x="0" y="-28575"/>
              <a:ext cx="2438575" cy="990876"/>
            </a:xfrm>
            <a:prstGeom prst="rect">
              <a:avLst/>
            </a:prstGeom>
          </p:spPr>
          <p:txBody>
            <a:bodyPr lIns="50800" tIns="50800" rIns="50800" bIns="50800" rtlCol="0" anchor="ctr"/>
            <a:lstStyle/>
            <a:p>
              <a:pPr algn="ctr">
                <a:lnSpc>
                  <a:spcPts val="1400"/>
                </a:lnSpc>
              </a:pPr>
              <a:endParaRPr/>
            </a:p>
          </p:txBody>
        </p:sp>
      </p:grpSp>
      <p:grpSp>
        <p:nvGrpSpPr>
          <p:cNvPr id="8" name="Group 8"/>
          <p:cNvGrpSpPr/>
          <p:nvPr/>
        </p:nvGrpSpPr>
        <p:grpSpPr>
          <a:xfrm>
            <a:off x="-164857" y="10403088"/>
            <a:ext cx="8089897" cy="642177"/>
            <a:chOff x="0" y="-56238"/>
            <a:chExt cx="2899236" cy="230142"/>
          </a:xfrm>
        </p:grpSpPr>
        <p:sp>
          <p:nvSpPr>
            <p:cNvPr id="9" name="Freeform 9"/>
            <p:cNvSpPr/>
            <p:nvPr/>
          </p:nvSpPr>
          <p:spPr>
            <a:xfrm>
              <a:off x="64286" y="-56238"/>
              <a:ext cx="2714413" cy="101597"/>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10" name="TextBox 10"/>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sp>
        <p:nvSpPr>
          <p:cNvPr id="11" name="Freeform 11"/>
          <p:cNvSpPr/>
          <p:nvPr/>
        </p:nvSpPr>
        <p:spPr>
          <a:xfrm>
            <a:off x="377756" y="4882912"/>
            <a:ext cx="6804487" cy="3903709"/>
          </a:xfrm>
          <a:custGeom>
            <a:avLst/>
            <a:gdLst/>
            <a:ahLst/>
            <a:cxnLst/>
            <a:rect l="l" t="t" r="r" b="b"/>
            <a:pathLst>
              <a:path w="6804487" h="3903709">
                <a:moveTo>
                  <a:pt x="0" y="0"/>
                </a:moveTo>
                <a:lnTo>
                  <a:pt x="6804488" y="0"/>
                </a:lnTo>
                <a:lnTo>
                  <a:pt x="6804488" y="3903709"/>
                </a:lnTo>
                <a:lnTo>
                  <a:pt x="0" y="3903709"/>
                </a:lnTo>
                <a:lnTo>
                  <a:pt x="0" y="0"/>
                </a:lnTo>
                <a:close/>
              </a:path>
            </a:pathLst>
          </a:custGeom>
          <a:blipFill>
            <a:blip r:embed="rId2"/>
            <a:stretch>
              <a:fillRect t="-6254" b="-6254"/>
            </a:stretch>
          </a:blipFill>
        </p:spPr>
      </p:sp>
      <p:sp>
        <p:nvSpPr>
          <p:cNvPr id="12" name="TextBox 12"/>
          <p:cNvSpPr txBox="1"/>
          <p:nvPr/>
        </p:nvSpPr>
        <p:spPr>
          <a:xfrm>
            <a:off x="2440795" y="396298"/>
            <a:ext cx="2593340" cy="444627"/>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برامج الولاء للعملاء</a:t>
            </a:r>
          </a:p>
        </p:txBody>
      </p:sp>
      <p:sp>
        <p:nvSpPr>
          <p:cNvPr id="13" name="TextBox 13"/>
          <p:cNvSpPr txBox="1"/>
          <p:nvPr/>
        </p:nvSpPr>
        <p:spPr>
          <a:xfrm>
            <a:off x="377756" y="1289195"/>
            <a:ext cx="6804487" cy="2319147"/>
          </a:xfrm>
          <a:prstGeom prst="rect">
            <a:avLst/>
          </a:prstGeom>
        </p:spPr>
        <p:txBody>
          <a:bodyPr lIns="0" tIns="0" rIns="0" bIns="0" rtlCol="0" anchor="t">
            <a:spAutoFit/>
          </a:bodyPr>
          <a:lstStyle/>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بطاقات العضوية: تقديم بطاقات تمنح خصومات أو هدايا بعد عدد معين من الزيارات.</a:t>
            </a:r>
          </a:p>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التطبيقات الذكية: تطوير تطبيق للمقهى يتيح تتبع النقاط والحصول على عروض حصرية.</a:t>
            </a:r>
          </a:p>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التواصل المستمر: إرسال رسائل ترويجية وعروض خاصة عبر البريد الإلكتروني أو الرسائل النصية.</a:t>
            </a:r>
          </a:p>
        </p:txBody>
      </p:sp>
      <p:sp>
        <p:nvSpPr>
          <p:cNvPr id="14" name="TextBox 14"/>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46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27045" y="-63140"/>
            <a:ext cx="7532955" cy="440133"/>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377756" y="1182775"/>
            <a:ext cx="6804487" cy="3099916"/>
            <a:chOff x="0" y="0"/>
            <a:chExt cx="2438575" cy="1110940"/>
          </a:xfrm>
        </p:grpSpPr>
        <p:sp>
          <p:nvSpPr>
            <p:cNvPr id="6" name="Freeform 6"/>
            <p:cNvSpPr/>
            <p:nvPr/>
          </p:nvSpPr>
          <p:spPr>
            <a:xfrm>
              <a:off x="0" y="0"/>
              <a:ext cx="2438575" cy="1110940"/>
            </a:xfrm>
            <a:custGeom>
              <a:avLst/>
              <a:gdLst/>
              <a:ahLst/>
              <a:cxnLst/>
              <a:rect l="l" t="t" r="r" b="b"/>
              <a:pathLst>
                <a:path w="2438575" h="1110940">
                  <a:moveTo>
                    <a:pt x="29582" y="0"/>
                  </a:moveTo>
                  <a:lnTo>
                    <a:pt x="2408993" y="0"/>
                  </a:lnTo>
                  <a:cubicBezTo>
                    <a:pt x="2416838" y="0"/>
                    <a:pt x="2424362" y="3117"/>
                    <a:pt x="2429910" y="8664"/>
                  </a:cubicBezTo>
                  <a:cubicBezTo>
                    <a:pt x="2435458" y="14212"/>
                    <a:pt x="2438575" y="21736"/>
                    <a:pt x="2438575" y="29582"/>
                  </a:cubicBezTo>
                  <a:lnTo>
                    <a:pt x="2438575" y="1081358"/>
                  </a:lnTo>
                  <a:cubicBezTo>
                    <a:pt x="2438575" y="1089204"/>
                    <a:pt x="2435458" y="1096728"/>
                    <a:pt x="2429910" y="1102276"/>
                  </a:cubicBezTo>
                  <a:cubicBezTo>
                    <a:pt x="2424362" y="1107823"/>
                    <a:pt x="2416838" y="1110940"/>
                    <a:pt x="2408993" y="1110940"/>
                  </a:cubicBezTo>
                  <a:lnTo>
                    <a:pt x="29582" y="1110940"/>
                  </a:lnTo>
                  <a:cubicBezTo>
                    <a:pt x="21736" y="1110940"/>
                    <a:pt x="14212" y="1107823"/>
                    <a:pt x="8664" y="1102276"/>
                  </a:cubicBezTo>
                  <a:cubicBezTo>
                    <a:pt x="3117" y="1096728"/>
                    <a:pt x="0" y="1089204"/>
                    <a:pt x="0" y="1081358"/>
                  </a:cubicBezTo>
                  <a:lnTo>
                    <a:pt x="0" y="29582"/>
                  </a:lnTo>
                  <a:cubicBezTo>
                    <a:pt x="0" y="21736"/>
                    <a:pt x="3117" y="14212"/>
                    <a:pt x="8664" y="8664"/>
                  </a:cubicBezTo>
                  <a:cubicBezTo>
                    <a:pt x="14212" y="3117"/>
                    <a:pt x="21736" y="0"/>
                    <a:pt x="29582" y="0"/>
                  </a:cubicBezTo>
                  <a:close/>
                </a:path>
              </a:pathLst>
            </a:custGeom>
            <a:solidFill>
              <a:srgbClr val="AB5B38"/>
            </a:solidFill>
          </p:spPr>
        </p:sp>
        <p:sp>
          <p:nvSpPr>
            <p:cNvPr id="7" name="TextBox 7"/>
            <p:cNvSpPr txBox="1"/>
            <p:nvPr/>
          </p:nvSpPr>
          <p:spPr>
            <a:xfrm>
              <a:off x="0" y="-28575"/>
              <a:ext cx="2438575" cy="1139515"/>
            </a:xfrm>
            <a:prstGeom prst="rect">
              <a:avLst/>
            </a:prstGeom>
          </p:spPr>
          <p:txBody>
            <a:bodyPr lIns="50800" tIns="50800" rIns="50800" bIns="50800" rtlCol="0" anchor="ctr"/>
            <a:lstStyle/>
            <a:p>
              <a:pPr algn="ctr">
                <a:lnSpc>
                  <a:spcPts val="1400"/>
                </a:lnSpc>
              </a:pPr>
              <a:endParaRPr/>
            </a:p>
          </p:txBody>
        </p:sp>
      </p:grpSp>
      <p:grpSp>
        <p:nvGrpSpPr>
          <p:cNvPr id="8" name="Group 8"/>
          <p:cNvGrpSpPr/>
          <p:nvPr/>
        </p:nvGrpSpPr>
        <p:grpSpPr>
          <a:xfrm flipV="1">
            <a:off x="-7910" y="10283025"/>
            <a:ext cx="7551749" cy="389050"/>
            <a:chOff x="0" y="0"/>
            <a:chExt cx="2899236" cy="173904"/>
          </a:xfrm>
        </p:grpSpPr>
        <p:sp>
          <p:nvSpPr>
            <p:cNvPr id="9" name="Freeform 9"/>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10" name="TextBox 10"/>
            <p:cNvSpPr txBox="1"/>
            <p:nvPr/>
          </p:nvSpPr>
          <p:spPr>
            <a:xfrm>
              <a:off x="48215" y="13087"/>
              <a:ext cx="2706376" cy="160817"/>
            </a:xfrm>
            <a:prstGeom prst="rect">
              <a:avLst/>
            </a:prstGeom>
          </p:spPr>
          <p:txBody>
            <a:bodyPr lIns="50800" tIns="50800" rIns="50800" bIns="50800" rtlCol="0" anchor="ctr"/>
            <a:lstStyle/>
            <a:p>
              <a:pPr algn="ctr">
                <a:lnSpc>
                  <a:spcPts val="1399"/>
                </a:lnSpc>
              </a:pPr>
              <a:endParaRPr/>
            </a:p>
          </p:txBody>
        </p:sp>
      </p:grpSp>
      <p:sp>
        <p:nvSpPr>
          <p:cNvPr id="11" name="TextBox 11"/>
          <p:cNvSpPr txBox="1"/>
          <p:nvPr/>
        </p:nvSpPr>
        <p:spPr>
          <a:xfrm>
            <a:off x="1619392" y="575536"/>
            <a:ext cx="4302856" cy="396262"/>
          </a:xfrm>
          <a:prstGeom prst="rect">
            <a:avLst/>
          </a:prstGeom>
        </p:spPr>
        <p:txBody>
          <a:bodyPr wrap="square"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قياس الأداء وتحليل النتائج</a:t>
            </a:r>
          </a:p>
        </p:txBody>
      </p:sp>
      <p:sp>
        <p:nvSpPr>
          <p:cNvPr id="12" name="TextBox 12"/>
          <p:cNvSpPr txBox="1"/>
          <p:nvPr/>
        </p:nvSpPr>
        <p:spPr>
          <a:xfrm>
            <a:off x="377756" y="1289195"/>
            <a:ext cx="6804487" cy="2700147"/>
          </a:xfrm>
          <a:prstGeom prst="rect">
            <a:avLst/>
          </a:prstGeom>
        </p:spPr>
        <p:txBody>
          <a:bodyPr lIns="0" tIns="0" rIns="0" bIns="0" rtlCol="0" anchor="t">
            <a:spAutoFit/>
          </a:bodyPr>
          <a:lstStyle/>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متابعة مؤشرات الأداء: مثل عدد العملاء الجدد، معدل الاحتفاظ بالعملاء، وحجم المبيعات.</a:t>
            </a:r>
          </a:p>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استخدام أدوات التحليل: مثل </a:t>
            </a:r>
            <a:r>
              <a:rPr lang="en-US" sz="1800" b="1">
                <a:solidFill>
                  <a:srgbClr val="FEF6EE"/>
                </a:solidFill>
                <a:latin typeface="29LT Bukra Wide Bold"/>
                <a:ea typeface="29LT Bukra Wide Bold"/>
                <a:cs typeface="29LT Bukra Wide Bold"/>
                <a:sym typeface="29LT Bukra Wide Bold"/>
              </a:rPr>
              <a:t>Google Analytics</a:t>
            </a:r>
            <a:r>
              <a:rPr lang="ar-EG" sz="1800" b="1">
                <a:solidFill>
                  <a:srgbClr val="FEF6EE"/>
                </a:solidFill>
                <a:latin typeface="29LT Bukra Wide Bold"/>
                <a:ea typeface="29LT Bukra Wide Bold"/>
                <a:cs typeface="29LT Bukra Wide Bold"/>
                <a:sym typeface="29LT Bukra Wide Bold"/>
                <a:rtl/>
              </a:rPr>
              <a:t> وبيانات وسائل التواصل الاجتماعي لفهم سلوك العملاء.</a:t>
            </a:r>
          </a:p>
          <a:p>
            <a:pPr marL="388620" lvl="1" indent="-194310" algn="ctr" rtl="1">
              <a:lnSpc>
                <a:spcPts val="3024"/>
              </a:lnSpc>
              <a:buFont typeface="Arial"/>
              <a:buChar char="•"/>
            </a:pPr>
            <a:r>
              <a:rPr lang="ar-EG" sz="1800" b="1">
                <a:solidFill>
                  <a:srgbClr val="FEF6EE"/>
                </a:solidFill>
                <a:latin typeface="29LT Bukra Wide Bold"/>
                <a:ea typeface="29LT Bukra Wide Bold"/>
                <a:cs typeface="29LT Bukra Wide Bold"/>
                <a:sym typeface="29LT Bukra Wide Bold"/>
                <a:rtl/>
              </a:rPr>
              <a:t>تعديل الاستراتيجيات: بناءً على النتائج لتحسين الحملات التسويقية وزيادة الفعالية.</a:t>
            </a:r>
          </a:p>
        </p:txBody>
      </p:sp>
      <p:sp>
        <p:nvSpPr>
          <p:cNvPr id="13" name="Freeform 13"/>
          <p:cNvSpPr/>
          <p:nvPr/>
        </p:nvSpPr>
        <p:spPr>
          <a:xfrm>
            <a:off x="377756" y="5058562"/>
            <a:ext cx="6804487" cy="3702158"/>
          </a:xfrm>
          <a:custGeom>
            <a:avLst/>
            <a:gdLst/>
            <a:ahLst/>
            <a:cxnLst/>
            <a:rect l="l" t="t" r="r" b="b"/>
            <a:pathLst>
              <a:path w="6804487" h="3702158">
                <a:moveTo>
                  <a:pt x="0" y="0"/>
                </a:moveTo>
                <a:lnTo>
                  <a:pt x="6804488" y="0"/>
                </a:lnTo>
                <a:lnTo>
                  <a:pt x="6804488" y="3702158"/>
                </a:lnTo>
                <a:lnTo>
                  <a:pt x="0" y="3702158"/>
                </a:lnTo>
                <a:lnTo>
                  <a:pt x="0" y="0"/>
                </a:lnTo>
                <a:close/>
              </a:path>
            </a:pathLst>
          </a:custGeom>
          <a:blipFill>
            <a:blip r:embed="rId2"/>
            <a:stretch>
              <a:fillRect t="-14997" b="-6768"/>
            </a:stretch>
          </a:blipFill>
        </p:spPr>
      </p:sp>
      <p:sp>
        <p:nvSpPr>
          <p:cNvPr id="14" name="TextBox 14"/>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47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4621" y="4114"/>
            <a:ext cx="7555379" cy="238371"/>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7898" y="10380668"/>
            <a:ext cx="7574173" cy="305909"/>
            <a:chOff x="0" y="0"/>
            <a:chExt cx="2899236" cy="17390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grpSp>
        <p:nvGrpSpPr>
          <p:cNvPr id="8" name="Group 8"/>
          <p:cNvGrpSpPr/>
          <p:nvPr/>
        </p:nvGrpSpPr>
        <p:grpSpPr>
          <a:xfrm>
            <a:off x="400842" y="4878513"/>
            <a:ext cx="6804244" cy="575414"/>
            <a:chOff x="0" y="0"/>
            <a:chExt cx="2438487" cy="206215"/>
          </a:xfrm>
        </p:grpSpPr>
        <p:sp>
          <p:nvSpPr>
            <p:cNvPr id="9" name="Freeform 9"/>
            <p:cNvSpPr/>
            <p:nvPr/>
          </p:nvSpPr>
          <p:spPr>
            <a:xfrm>
              <a:off x="0" y="0"/>
              <a:ext cx="2438487" cy="206215"/>
            </a:xfrm>
            <a:custGeom>
              <a:avLst/>
              <a:gdLst/>
              <a:ahLst/>
              <a:cxnLst/>
              <a:rect l="l" t="t" r="r" b="b"/>
              <a:pathLst>
                <a:path w="2438487" h="206215">
                  <a:moveTo>
                    <a:pt x="29583" y="0"/>
                  </a:moveTo>
                  <a:lnTo>
                    <a:pt x="2408904" y="0"/>
                  </a:lnTo>
                  <a:cubicBezTo>
                    <a:pt x="2425243" y="0"/>
                    <a:pt x="2438487" y="13245"/>
                    <a:pt x="2438487" y="29583"/>
                  </a:cubicBezTo>
                  <a:lnTo>
                    <a:pt x="2438487" y="176632"/>
                  </a:lnTo>
                  <a:cubicBezTo>
                    <a:pt x="2438487" y="192970"/>
                    <a:pt x="2425243" y="206215"/>
                    <a:pt x="2408904" y="206215"/>
                  </a:cubicBezTo>
                  <a:lnTo>
                    <a:pt x="29583" y="206215"/>
                  </a:lnTo>
                  <a:cubicBezTo>
                    <a:pt x="13245" y="206215"/>
                    <a:pt x="0" y="192970"/>
                    <a:pt x="0" y="176632"/>
                  </a:cubicBezTo>
                  <a:lnTo>
                    <a:pt x="0" y="29583"/>
                  </a:lnTo>
                  <a:cubicBezTo>
                    <a:pt x="0" y="13245"/>
                    <a:pt x="13245" y="0"/>
                    <a:pt x="29583" y="0"/>
                  </a:cubicBezTo>
                  <a:close/>
                </a:path>
              </a:pathLst>
            </a:custGeom>
            <a:solidFill>
              <a:srgbClr val="B5886D"/>
            </a:solidFill>
          </p:spPr>
        </p:sp>
        <p:sp>
          <p:nvSpPr>
            <p:cNvPr id="10" name="TextBox 10"/>
            <p:cNvSpPr txBox="1"/>
            <p:nvPr/>
          </p:nvSpPr>
          <p:spPr>
            <a:xfrm>
              <a:off x="0" y="-28575"/>
              <a:ext cx="2438487" cy="234790"/>
            </a:xfrm>
            <a:prstGeom prst="rect">
              <a:avLst/>
            </a:prstGeom>
          </p:spPr>
          <p:txBody>
            <a:bodyPr lIns="50800" tIns="50800" rIns="50800" bIns="50800" rtlCol="0" anchor="ctr"/>
            <a:lstStyle/>
            <a:p>
              <a:pPr algn="ctr">
                <a:lnSpc>
                  <a:spcPts val="1400"/>
                </a:lnSpc>
              </a:pPr>
              <a:endParaRPr/>
            </a:p>
          </p:txBody>
        </p:sp>
      </p:grpSp>
      <p:grpSp>
        <p:nvGrpSpPr>
          <p:cNvPr id="11" name="Group 11"/>
          <p:cNvGrpSpPr/>
          <p:nvPr/>
        </p:nvGrpSpPr>
        <p:grpSpPr>
          <a:xfrm>
            <a:off x="378000" y="5667940"/>
            <a:ext cx="6804244" cy="547250"/>
            <a:chOff x="0" y="0"/>
            <a:chExt cx="2438487" cy="196122"/>
          </a:xfrm>
        </p:grpSpPr>
        <p:sp>
          <p:nvSpPr>
            <p:cNvPr id="12" name="Freeform 12"/>
            <p:cNvSpPr/>
            <p:nvPr/>
          </p:nvSpPr>
          <p:spPr>
            <a:xfrm>
              <a:off x="0" y="0"/>
              <a:ext cx="2438487" cy="196122"/>
            </a:xfrm>
            <a:custGeom>
              <a:avLst/>
              <a:gdLst/>
              <a:ahLst/>
              <a:cxnLst/>
              <a:rect l="l" t="t" r="r" b="b"/>
              <a:pathLst>
                <a:path w="2438487" h="196122">
                  <a:moveTo>
                    <a:pt x="29583" y="0"/>
                  </a:moveTo>
                  <a:lnTo>
                    <a:pt x="2408904" y="0"/>
                  </a:lnTo>
                  <a:cubicBezTo>
                    <a:pt x="2425243" y="0"/>
                    <a:pt x="2438487" y="13245"/>
                    <a:pt x="2438487" y="29583"/>
                  </a:cubicBezTo>
                  <a:lnTo>
                    <a:pt x="2438487" y="166539"/>
                  </a:lnTo>
                  <a:cubicBezTo>
                    <a:pt x="2438487" y="182877"/>
                    <a:pt x="2425243" y="196122"/>
                    <a:pt x="2408904" y="196122"/>
                  </a:cubicBezTo>
                  <a:lnTo>
                    <a:pt x="29583" y="196122"/>
                  </a:lnTo>
                  <a:cubicBezTo>
                    <a:pt x="13245" y="196122"/>
                    <a:pt x="0" y="182877"/>
                    <a:pt x="0" y="166539"/>
                  </a:cubicBezTo>
                  <a:lnTo>
                    <a:pt x="0" y="29583"/>
                  </a:lnTo>
                  <a:cubicBezTo>
                    <a:pt x="0" y="13245"/>
                    <a:pt x="13245" y="0"/>
                    <a:pt x="29583" y="0"/>
                  </a:cubicBezTo>
                  <a:close/>
                </a:path>
              </a:pathLst>
            </a:custGeom>
            <a:solidFill>
              <a:srgbClr val="B5886D"/>
            </a:solidFill>
          </p:spPr>
        </p:sp>
        <p:sp>
          <p:nvSpPr>
            <p:cNvPr id="13" name="TextBox 13"/>
            <p:cNvSpPr txBox="1"/>
            <p:nvPr/>
          </p:nvSpPr>
          <p:spPr>
            <a:xfrm>
              <a:off x="0" y="-28575"/>
              <a:ext cx="2438487" cy="224697"/>
            </a:xfrm>
            <a:prstGeom prst="rect">
              <a:avLst/>
            </a:prstGeom>
          </p:spPr>
          <p:txBody>
            <a:bodyPr lIns="50800" tIns="50800" rIns="50800" bIns="50800" rtlCol="0" anchor="ctr"/>
            <a:lstStyle/>
            <a:p>
              <a:pPr algn="ctr">
                <a:lnSpc>
                  <a:spcPts val="1400"/>
                </a:lnSpc>
              </a:pPr>
              <a:endParaRPr/>
            </a:p>
          </p:txBody>
        </p:sp>
      </p:grpSp>
      <p:sp>
        <p:nvSpPr>
          <p:cNvPr id="14" name="Freeform 14"/>
          <p:cNvSpPr/>
          <p:nvPr/>
        </p:nvSpPr>
        <p:spPr>
          <a:xfrm>
            <a:off x="0" y="242484"/>
            <a:ext cx="7560000" cy="2617583"/>
          </a:xfrm>
          <a:custGeom>
            <a:avLst/>
            <a:gdLst/>
            <a:ahLst/>
            <a:cxnLst/>
            <a:rect l="l" t="t" r="r" b="b"/>
            <a:pathLst>
              <a:path w="7560000" h="2617583">
                <a:moveTo>
                  <a:pt x="0" y="0"/>
                </a:moveTo>
                <a:lnTo>
                  <a:pt x="7560000" y="0"/>
                </a:lnTo>
                <a:lnTo>
                  <a:pt x="7560000" y="2617584"/>
                </a:lnTo>
                <a:lnTo>
                  <a:pt x="0" y="2617584"/>
                </a:lnTo>
                <a:lnTo>
                  <a:pt x="0" y="0"/>
                </a:lnTo>
                <a:close/>
              </a:path>
            </a:pathLst>
          </a:custGeom>
          <a:blipFill>
            <a:blip r:embed="rId2"/>
            <a:stretch>
              <a:fillRect t="-19271" b="-73447"/>
            </a:stretch>
          </a:blipFill>
        </p:spPr>
      </p:sp>
      <p:sp>
        <p:nvSpPr>
          <p:cNvPr id="15" name="TextBox 15"/>
          <p:cNvSpPr txBox="1"/>
          <p:nvPr/>
        </p:nvSpPr>
        <p:spPr>
          <a:xfrm>
            <a:off x="72000" y="389620"/>
            <a:ext cx="2589357" cy="1905655"/>
          </a:xfrm>
          <a:prstGeom prst="rect">
            <a:avLst/>
          </a:prstGeom>
        </p:spPr>
        <p:txBody>
          <a:bodyPr lIns="0" tIns="0" rIns="0" bIns="0" rtlCol="0" anchor="t">
            <a:spAutoFit/>
          </a:bodyPr>
          <a:lstStyle/>
          <a:p>
            <a:pPr algn="ctr" rtl="1">
              <a:lnSpc>
                <a:spcPts val="7341"/>
              </a:lnSpc>
            </a:pPr>
            <a:r>
              <a:rPr lang="ar-EG" sz="3905" b="1">
                <a:solidFill>
                  <a:srgbClr val="FEF6EE"/>
                </a:solidFill>
                <a:latin typeface="29LT Bukra Wide Bold"/>
                <a:ea typeface="29LT Bukra Wide Bold"/>
                <a:cs typeface="29LT Bukra Wide Bold"/>
                <a:sym typeface="29LT Bukra Wide Bold"/>
                <a:rtl/>
              </a:rPr>
              <a:t>الفصل</a:t>
            </a:r>
          </a:p>
          <a:p>
            <a:pPr algn="ctr" rtl="1">
              <a:lnSpc>
                <a:spcPts val="7341"/>
              </a:lnSpc>
              <a:spcBef>
                <a:spcPct val="0"/>
              </a:spcBef>
            </a:pPr>
            <a:r>
              <a:rPr lang="ar-EG" sz="3905" b="1">
                <a:solidFill>
                  <a:srgbClr val="FEF6EE"/>
                </a:solidFill>
                <a:latin typeface="29LT Bukra Wide Bold"/>
                <a:ea typeface="29LT Bukra Wide Bold"/>
                <a:cs typeface="29LT Bukra Wide Bold"/>
                <a:sym typeface="29LT Bukra Wide Bold"/>
                <a:rtl/>
              </a:rPr>
              <a:t>التاسع</a:t>
            </a:r>
          </a:p>
        </p:txBody>
      </p:sp>
      <p:sp>
        <p:nvSpPr>
          <p:cNvPr id="16" name="TextBox 16"/>
          <p:cNvSpPr txBox="1"/>
          <p:nvPr/>
        </p:nvSpPr>
        <p:spPr>
          <a:xfrm>
            <a:off x="577754" y="4890586"/>
            <a:ext cx="638768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الجدول الزمني للتنفيذ.</a:t>
            </a:r>
          </a:p>
        </p:txBody>
      </p:sp>
      <p:sp>
        <p:nvSpPr>
          <p:cNvPr id="17" name="TextBox 17"/>
          <p:cNvSpPr txBox="1"/>
          <p:nvPr/>
        </p:nvSpPr>
        <p:spPr>
          <a:xfrm>
            <a:off x="636267" y="5652525"/>
            <a:ext cx="6293168"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مراحل المشروع.</a:t>
            </a:r>
          </a:p>
        </p:txBody>
      </p:sp>
      <p:sp>
        <p:nvSpPr>
          <p:cNvPr id="18" name="TextBox 18"/>
          <p:cNvSpPr txBox="1"/>
          <p:nvPr/>
        </p:nvSpPr>
        <p:spPr>
          <a:xfrm>
            <a:off x="543625" y="3078288"/>
            <a:ext cx="6455937" cy="363855"/>
          </a:xfrm>
          <a:prstGeom prst="rect">
            <a:avLst/>
          </a:prstGeom>
        </p:spPr>
        <p:txBody>
          <a:bodyPr lIns="0" tIns="0" rIns="0" bIns="0" rtlCol="0" anchor="t">
            <a:spAutoFit/>
          </a:bodyPr>
          <a:lstStyle/>
          <a:p>
            <a:pPr algn="ctr" rtl="1">
              <a:lnSpc>
                <a:spcPts val="2520"/>
              </a:lnSpc>
              <a:spcBef>
                <a:spcPct val="0"/>
              </a:spcBef>
            </a:pPr>
            <a:r>
              <a:rPr lang="ar-EG" sz="1800" b="1">
                <a:solidFill>
                  <a:srgbClr val="000000"/>
                </a:solidFill>
                <a:latin typeface="29LT Bukra Wide Bold"/>
                <a:ea typeface="29LT Bukra Wide Bold"/>
                <a:cs typeface="29LT Bukra Wide Bold"/>
                <a:sym typeface="29LT Bukra Wide Bold"/>
                <a:rtl/>
              </a:rPr>
              <a:t>خطة التنفيذ</a:t>
            </a:r>
          </a:p>
        </p:txBody>
      </p:sp>
      <p:sp>
        <p:nvSpPr>
          <p:cNvPr id="19" name="TextBox 19"/>
          <p:cNvSpPr txBox="1"/>
          <p:nvPr/>
        </p:nvSpPr>
        <p:spPr>
          <a:xfrm>
            <a:off x="400842" y="3699318"/>
            <a:ext cx="6723074" cy="864870"/>
          </a:xfrm>
          <a:prstGeom prst="rect">
            <a:avLst/>
          </a:prstGeom>
        </p:spPr>
        <p:txBody>
          <a:bodyPr lIns="0" tIns="0" rIns="0" bIns="0" rtlCol="0" anchor="t">
            <a:spAutoFit/>
          </a:bodyPr>
          <a:lstStyle/>
          <a:p>
            <a:pPr algn="ctr" rtl="1">
              <a:lnSpc>
                <a:spcPts val="1679"/>
              </a:lnSpc>
              <a:spcBef>
                <a:spcPct val="0"/>
              </a:spcBef>
            </a:pPr>
            <a:r>
              <a:rPr lang="ar-EG" sz="1200" b="1">
                <a:solidFill>
                  <a:srgbClr val="000000"/>
                </a:solidFill>
                <a:latin typeface="29LT Bukra Wide Bold"/>
                <a:ea typeface="29LT Bukra Wide Bold"/>
                <a:cs typeface="29LT Bukra Wide Bold"/>
                <a:sym typeface="29LT Bukra Wide Bold"/>
                <a:rtl/>
              </a:rPr>
              <a:t>تُعد خطة التنفيذ من أهم الفصول التي تحدد كيفية تحويل دراسة الجدوى إلى واقع عملي ناجح. تشمل هذه الخطة تنظيم مراحل المشروع، وضع جدول زمني دقيق، وتحديد مؤشرات الأداء الرئيسية التي تساعد في متابعة التقدم وضمان تحقيق الأهداف.</a:t>
            </a:r>
          </a:p>
        </p:txBody>
      </p:sp>
      <p:grpSp>
        <p:nvGrpSpPr>
          <p:cNvPr id="20" name="Group 20"/>
          <p:cNvGrpSpPr/>
          <p:nvPr/>
        </p:nvGrpSpPr>
        <p:grpSpPr>
          <a:xfrm>
            <a:off x="378000" y="6424740"/>
            <a:ext cx="6804244" cy="547031"/>
            <a:chOff x="0" y="0"/>
            <a:chExt cx="2438487" cy="196044"/>
          </a:xfrm>
        </p:grpSpPr>
        <p:sp>
          <p:nvSpPr>
            <p:cNvPr id="21" name="Freeform 21"/>
            <p:cNvSpPr/>
            <p:nvPr/>
          </p:nvSpPr>
          <p:spPr>
            <a:xfrm>
              <a:off x="0" y="0"/>
              <a:ext cx="2438487" cy="196044"/>
            </a:xfrm>
            <a:custGeom>
              <a:avLst/>
              <a:gdLst/>
              <a:ahLst/>
              <a:cxnLst/>
              <a:rect l="l" t="t" r="r" b="b"/>
              <a:pathLst>
                <a:path w="2438487" h="196044">
                  <a:moveTo>
                    <a:pt x="29583" y="0"/>
                  </a:moveTo>
                  <a:lnTo>
                    <a:pt x="2408904" y="0"/>
                  </a:lnTo>
                  <a:cubicBezTo>
                    <a:pt x="2425243" y="0"/>
                    <a:pt x="2438487" y="13245"/>
                    <a:pt x="2438487" y="29583"/>
                  </a:cubicBezTo>
                  <a:lnTo>
                    <a:pt x="2438487" y="166461"/>
                  </a:lnTo>
                  <a:cubicBezTo>
                    <a:pt x="2438487" y="182799"/>
                    <a:pt x="2425243" y="196044"/>
                    <a:pt x="2408904" y="196044"/>
                  </a:cubicBezTo>
                  <a:lnTo>
                    <a:pt x="29583" y="196044"/>
                  </a:lnTo>
                  <a:cubicBezTo>
                    <a:pt x="13245" y="196044"/>
                    <a:pt x="0" y="182799"/>
                    <a:pt x="0" y="166461"/>
                  </a:cubicBezTo>
                  <a:lnTo>
                    <a:pt x="0" y="29583"/>
                  </a:lnTo>
                  <a:cubicBezTo>
                    <a:pt x="0" y="13245"/>
                    <a:pt x="13245" y="0"/>
                    <a:pt x="29583" y="0"/>
                  </a:cubicBezTo>
                  <a:close/>
                </a:path>
              </a:pathLst>
            </a:custGeom>
            <a:solidFill>
              <a:srgbClr val="B5886D"/>
            </a:solidFill>
          </p:spPr>
        </p:sp>
        <p:sp>
          <p:nvSpPr>
            <p:cNvPr id="22" name="TextBox 22"/>
            <p:cNvSpPr txBox="1"/>
            <p:nvPr/>
          </p:nvSpPr>
          <p:spPr>
            <a:xfrm>
              <a:off x="0" y="-28575"/>
              <a:ext cx="2438487" cy="224619"/>
            </a:xfrm>
            <a:prstGeom prst="rect">
              <a:avLst/>
            </a:prstGeom>
          </p:spPr>
          <p:txBody>
            <a:bodyPr lIns="50800" tIns="50800" rIns="50800" bIns="50800" rtlCol="0" anchor="ctr"/>
            <a:lstStyle/>
            <a:p>
              <a:pPr algn="ctr">
                <a:lnSpc>
                  <a:spcPts val="1400"/>
                </a:lnSpc>
              </a:pPr>
              <a:endParaRPr/>
            </a:p>
          </p:txBody>
        </p:sp>
      </p:grpSp>
      <p:sp>
        <p:nvSpPr>
          <p:cNvPr id="23" name="TextBox 23"/>
          <p:cNvSpPr txBox="1"/>
          <p:nvPr/>
        </p:nvSpPr>
        <p:spPr>
          <a:xfrm>
            <a:off x="1054020" y="6415215"/>
            <a:ext cx="5366891"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مؤشرات الأداء الرئيسية (</a:t>
            </a:r>
            <a:r>
              <a:rPr lang="en-US" sz="1800" b="1">
                <a:solidFill>
                  <a:srgbClr val="FEF6EE"/>
                </a:solidFill>
                <a:latin typeface="29LT Bukra Wide Bold"/>
                <a:ea typeface="29LT Bukra Wide Bold"/>
                <a:cs typeface="29LT Bukra Wide Bold"/>
                <a:sym typeface="29LT Bukra Wide Bold"/>
              </a:rPr>
              <a:t>KPIs</a:t>
            </a:r>
            <a:r>
              <a:rPr lang="ar-EG" sz="1800" b="1">
                <a:solidFill>
                  <a:srgbClr val="FEF6EE"/>
                </a:solidFill>
                <a:latin typeface="29LT Bukra Wide Bold"/>
                <a:ea typeface="29LT Bukra Wide Bold"/>
                <a:cs typeface="29LT Bukra Wide Bold"/>
                <a:sym typeface="29LT Bukra Wide Bold"/>
                <a:rtl/>
              </a:rPr>
              <a:t>).</a:t>
            </a:r>
          </a:p>
        </p:txBody>
      </p:sp>
      <p:sp>
        <p:nvSpPr>
          <p:cNvPr id="24" name="TextBox 24"/>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48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4622" y="-295640"/>
            <a:ext cx="7555378" cy="493289"/>
            <a:chOff x="0" y="-19050"/>
            <a:chExt cx="2739820" cy="192852"/>
          </a:xfrm>
        </p:grpSpPr>
        <p:sp>
          <p:nvSpPr>
            <p:cNvPr id="3" name="Freeform 3"/>
            <p:cNvSpPr/>
            <p:nvPr/>
          </p:nvSpPr>
          <p:spPr>
            <a:xfrm>
              <a:off x="0" y="88375"/>
              <a:ext cx="2739820" cy="85427"/>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521548" y="1249623"/>
            <a:ext cx="4254524" cy="1244467"/>
            <a:chOff x="0" y="0"/>
            <a:chExt cx="1524726" cy="445989"/>
          </a:xfrm>
        </p:grpSpPr>
        <p:sp>
          <p:nvSpPr>
            <p:cNvPr id="6" name="Freeform 6"/>
            <p:cNvSpPr/>
            <p:nvPr/>
          </p:nvSpPr>
          <p:spPr>
            <a:xfrm>
              <a:off x="0" y="0"/>
              <a:ext cx="1524726" cy="445989"/>
            </a:xfrm>
            <a:custGeom>
              <a:avLst/>
              <a:gdLst/>
              <a:ahLst/>
              <a:cxnLst/>
              <a:rect l="l" t="t" r="r" b="b"/>
              <a:pathLst>
                <a:path w="1524726" h="445989">
                  <a:moveTo>
                    <a:pt x="47312" y="0"/>
                  </a:moveTo>
                  <a:lnTo>
                    <a:pt x="1477414" y="0"/>
                  </a:lnTo>
                  <a:cubicBezTo>
                    <a:pt x="1489961" y="0"/>
                    <a:pt x="1501995" y="4985"/>
                    <a:pt x="1510868" y="13857"/>
                  </a:cubicBezTo>
                  <a:cubicBezTo>
                    <a:pt x="1519741" y="22730"/>
                    <a:pt x="1524726" y="34764"/>
                    <a:pt x="1524726" y="47312"/>
                  </a:cubicBezTo>
                  <a:lnTo>
                    <a:pt x="1524726" y="398677"/>
                  </a:lnTo>
                  <a:cubicBezTo>
                    <a:pt x="1524726" y="424807"/>
                    <a:pt x="1503543" y="445989"/>
                    <a:pt x="1477414" y="445989"/>
                  </a:cubicBezTo>
                  <a:lnTo>
                    <a:pt x="47312" y="445989"/>
                  </a:lnTo>
                  <a:cubicBezTo>
                    <a:pt x="21182" y="445989"/>
                    <a:pt x="0" y="424807"/>
                    <a:pt x="0" y="398677"/>
                  </a:cubicBezTo>
                  <a:lnTo>
                    <a:pt x="0" y="47312"/>
                  </a:lnTo>
                  <a:cubicBezTo>
                    <a:pt x="0" y="21182"/>
                    <a:pt x="21182" y="0"/>
                    <a:pt x="47312" y="0"/>
                  </a:cubicBezTo>
                  <a:close/>
                </a:path>
              </a:pathLst>
            </a:custGeom>
            <a:solidFill>
              <a:srgbClr val="AB5B38"/>
            </a:solidFill>
          </p:spPr>
        </p:sp>
        <p:sp>
          <p:nvSpPr>
            <p:cNvPr id="7" name="TextBox 7"/>
            <p:cNvSpPr txBox="1"/>
            <p:nvPr/>
          </p:nvSpPr>
          <p:spPr>
            <a:xfrm>
              <a:off x="0" y="-28575"/>
              <a:ext cx="1524726" cy="474564"/>
            </a:xfrm>
            <a:prstGeom prst="rect">
              <a:avLst/>
            </a:prstGeom>
          </p:spPr>
          <p:txBody>
            <a:bodyPr lIns="50800" tIns="50800" rIns="50800" bIns="50800" rtlCol="0" anchor="ctr"/>
            <a:lstStyle/>
            <a:p>
              <a:pPr algn="ctr">
                <a:lnSpc>
                  <a:spcPts val="1400"/>
                </a:lnSpc>
              </a:pPr>
              <a:endParaRPr/>
            </a:p>
          </p:txBody>
        </p:sp>
      </p:grpSp>
      <p:grpSp>
        <p:nvGrpSpPr>
          <p:cNvPr id="8" name="Group 8"/>
          <p:cNvGrpSpPr/>
          <p:nvPr/>
        </p:nvGrpSpPr>
        <p:grpSpPr>
          <a:xfrm>
            <a:off x="-7898" y="10394765"/>
            <a:ext cx="7574173" cy="291811"/>
            <a:chOff x="0" y="-2982"/>
            <a:chExt cx="2899236" cy="192954"/>
          </a:xfrm>
        </p:grpSpPr>
        <p:sp>
          <p:nvSpPr>
            <p:cNvPr id="9" name="Freeform 9"/>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10" name="TextBox 10"/>
            <p:cNvSpPr txBox="1"/>
            <p:nvPr/>
          </p:nvSpPr>
          <p:spPr>
            <a:xfrm>
              <a:off x="48215" y="-2982"/>
              <a:ext cx="2714412" cy="192954"/>
            </a:xfrm>
            <a:prstGeom prst="rect">
              <a:avLst/>
            </a:prstGeom>
          </p:spPr>
          <p:txBody>
            <a:bodyPr lIns="50800" tIns="50800" rIns="50800" bIns="50800" rtlCol="0" anchor="ctr"/>
            <a:lstStyle/>
            <a:p>
              <a:pPr algn="ctr">
                <a:lnSpc>
                  <a:spcPts val="1399"/>
                </a:lnSpc>
              </a:pPr>
              <a:endParaRPr/>
            </a:p>
          </p:txBody>
        </p:sp>
      </p:grpSp>
      <p:grpSp>
        <p:nvGrpSpPr>
          <p:cNvPr id="11" name="Group 11"/>
          <p:cNvGrpSpPr/>
          <p:nvPr/>
        </p:nvGrpSpPr>
        <p:grpSpPr>
          <a:xfrm>
            <a:off x="377756" y="2976318"/>
            <a:ext cx="6804487" cy="1098834"/>
            <a:chOff x="0" y="0"/>
            <a:chExt cx="2438575" cy="393797"/>
          </a:xfrm>
        </p:grpSpPr>
        <p:sp>
          <p:nvSpPr>
            <p:cNvPr id="12" name="Freeform 12"/>
            <p:cNvSpPr/>
            <p:nvPr/>
          </p:nvSpPr>
          <p:spPr>
            <a:xfrm>
              <a:off x="0" y="0"/>
              <a:ext cx="2438575" cy="393797"/>
            </a:xfrm>
            <a:custGeom>
              <a:avLst/>
              <a:gdLst/>
              <a:ahLst/>
              <a:cxnLst/>
              <a:rect l="l" t="t" r="r" b="b"/>
              <a:pathLst>
                <a:path w="2438575" h="393797">
                  <a:moveTo>
                    <a:pt x="29582" y="0"/>
                  </a:moveTo>
                  <a:lnTo>
                    <a:pt x="2408993" y="0"/>
                  </a:lnTo>
                  <a:cubicBezTo>
                    <a:pt x="2416838" y="0"/>
                    <a:pt x="2424362" y="3117"/>
                    <a:pt x="2429910" y="8664"/>
                  </a:cubicBezTo>
                  <a:cubicBezTo>
                    <a:pt x="2435458" y="14212"/>
                    <a:pt x="2438575" y="21736"/>
                    <a:pt x="2438575" y="29582"/>
                  </a:cubicBezTo>
                  <a:lnTo>
                    <a:pt x="2438575" y="364215"/>
                  </a:lnTo>
                  <a:cubicBezTo>
                    <a:pt x="2438575" y="372061"/>
                    <a:pt x="2435458" y="379585"/>
                    <a:pt x="2429910" y="385133"/>
                  </a:cubicBezTo>
                  <a:cubicBezTo>
                    <a:pt x="2424362" y="390681"/>
                    <a:pt x="2416838" y="393797"/>
                    <a:pt x="2408993" y="393797"/>
                  </a:cubicBezTo>
                  <a:lnTo>
                    <a:pt x="29582" y="393797"/>
                  </a:lnTo>
                  <a:cubicBezTo>
                    <a:pt x="21736" y="393797"/>
                    <a:pt x="14212" y="390681"/>
                    <a:pt x="8664" y="385133"/>
                  </a:cubicBezTo>
                  <a:cubicBezTo>
                    <a:pt x="3117" y="379585"/>
                    <a:pt x="0" y="372061"/>
                    <a:pt x="0" y="364215"/>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3" name="TextBox 13"/>
            <p:cNvSpPr txBox="1"/>
            <p:nvPr/>
          </p:nvSpPr>
          <p:spPr>
            <a:xfrm>
              <a:off x="0" y="-28575"/>
              <a:ext cx="2438575" cy="422372"/>
            </a:xfrm>
            <a:prstGeom prst="rect">
              <a:avLst/>
            </a:prstGeom>
          </p:spPr>
          <p:txBody>
            <a:bodyPr lIns="50800" tIns="50800" rIns="50800" bIns="50800" rtlCol="0" anchor="ctr"/>
            <a:lstStyle/>
            <a:p>
              <a:pPr algn="ctr">
                <a:lnSpc>
                  <a:spcPts val="1400"/>
                </a:lnSpc>
              </a:pPr>
              <a:endParaRPr/>
            </a:p>
          </p:txBody>
        </p:sp>
      </p:grpSp>
      <p:grpSp>
        <p:nvGrpSpPr>
          <p:cNvPr id="14" name="Group 14"/>
          <p:cNvGrpSpPr/>
          <p:nvPr/>
        </p:nvGrpSpPr>
        <p:grpSpPr>
          <a:xfrm>
            <a:off x="377756" y="4244502"/>
            <a:ext cx="6804487" cy="1002220"/>
            <a:chOff x="0" y="0"/>
            <a:chExt cx="2438575" cy="359173"/>
          </a:xfrm>
        </p:grpSpPr>
        <p:sp>
          <p:nvSpPr>
            <p:cNvPr id="15" name="Freeform 15"/>
            <p:cNvSpPr/>
            <p:nvPr/>
          </p:nvSpPr>
          <p:spPr>
            <a:xfrm>
              <a:off x="0" y="0"/>
              <a:ext cx="2438575" cy="359173"/>
            </a:xfrm>
            <a:custGeom>
              <a:avLst/>
              <a:gdLst/>
              <a:ahLst/>
              <a:cxnLst/>
              <a:rect l="l" t="t" r="r" b="b"/>
              <a:pathLst>
                <a:path w="2438575" h="359173">
                  <a:moveTo>
                    <a:pt x="29582" y="0"/>
                  </a:moveTo>
                  <a:lnTo>
                    <a:pt x="2408993" y="0"/>
                  </a:lnTo>
                  <a:cubicBezTo>
                    <a:pt x="2416838" y="0"/>
                    <a:pt x="2424362" y="3117"/>
                    <a:pt x="2429910" y="8664"/>
                  </a:cubicBezTo>
                  <a:cubicBezTo>
                    <a:pt x="2435458" y="14212"/>
                    <a:pt x="2438575" y="21736"/>
                    <a:pt x="2438575" y="29582"/>
                  </a:cubicBezTo>
                  <a:lnTo>
                    <a:pt x="2438575" y="329591"/>
                  </a:lnTo>
                  <a:cubicBezTo>
                    <a:pt x="2438575" y="337437"/>
                    <a:pt x="2435458" y="344961"/>
                    <a:pt x="2429910" y="350509"/>
                  </a:cubicBezTo>
                  <a:cubicBezTo>
                    <a:pt x="2424362" y="356056"/>
                    <a:pt x="2416838" y="359173"/>
                    <a:pt x="2408993" y="359173"/>
                  </a:cubicBezTo>
                  <a:lnTo>
                    <a:pt x="29582" y="359173"/>
                  </a:lnTo>
                  <a:cubicBezTo>
                    <a:pt x="21736" y="359173"/>
                    <a:pt x="14212" y="356056"/>
                    <a:pt x="8664" y="350509"/>
                  </a:cubicBezTo>
                  <a:cubicBezTo>
                    <a:pt x="3117" y="344961"/>
                    <a:pt x="0" y="337437"/>
                    <a:pt x="0" y="329591"/>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6" name="TextBox 16"/>
            <p:cNvSpPr txBox="1"/>
            <p:nvPr/>
          </p:nvSpPr>
          <p:spPr>
            <a:xfrm>
              <a:off x="0" y="-28575"/>
              <a:ext cx="2438575" cy="387748"/>
            </a:xfrm>
            <a:prstGeom prst="rect">
              <a:avLst/>
            </a:prstGeom>
          </p:spPr>
          <p:txBody>
            <a:bodyPr lIns="50800" tIns="50800" rIns="50800" bIns="50800" rtlCol="0" anchor="ctr"/>
            <a:lstStyle/>
            <a:p>
              <a:pPr algn="ctr">
                <a:lnSpc>
                  <a:spcPts val="1400"/>
                </a:lnSpc>
              </a:pPr>
              <a:endParaRPr/>
            </a:p>
          </p:txBody>
        </p:sp>
      </p:grpSp>
      <p:grpSp>
        <p:nvGrpSpPr>
          <p:cNvPr id="17" name="Group 17"/>
          <p:cNvGrpSpPr/>
          <p:nvPr/>
        </p:nvGrpSpPr>
        <p:grpSpPr>
          <a:xfrm>
            <a:off x="377756" y="5389597"/>
            <a:ext cx="6804487" cy="1064768"/>
            <a:chOff x="0" y="0"/>
            <a:chExt cx="2438575" cy="381589"/>
          </a:xfrm>
        </p:grpSpPr>
        <p:sp>
          <p:nvSpPr>
            <p:cNvPr id="18" name="Freeform 18"/>
            <p:cNvSpPr/>
            <p:nvPr/>
          </p:nvSpPr>
          <p:spPr>
            <a:xfrm>
              <a:off x="0" y="0"/>
              <a:ext cx="2438575" cy="381589"/>
            </a:xfrm>
            <a:custGeom>
              <a:avLst/>
              <a:gdLst/>
              <a:ahLst/>
              <a:cxnLst/>
              <a:rect l="l" t="t" r="r" b="b"/>
              <a:pathLst>
                <a:path w="2438575" h="381589">
                  <a:moveTo>
                    <a:pt x="29582" y="0"/>
                  </a:moveTo>
                  <a:lnTo>
                    <a:pt x="2408993" y="0"/>
                  </a:lnTo>
                  <a:cubicBezTo>
                    <a:pt x="2416838" y="0"/>
                    <a:pt x="2424362" y="3117"/>
                    <a:pt x="2429910" y="8664"/>
                  </a:cubicBezTo>
                  <a:cubicBezTo>
                    <a:pt x="2435458" y="14212"/>
                    <a:pt x="2438575" y="21736"/>
                    <a:pt x="2438575" y="29582"/>
                  </a:cubicBezTo>
                  <a:lnTo>
                    <a:pt x="2438575" y="352007"/>
                  </a:lnTo>
                  <a:cubicBezTo>
                    <a:pt x="2438575" y="359852"/>
                    <a:pt x="2435458" y="367377"/>
                    <a:pt x="2429910" y="372924"/>
                  </a:cubicBezTo>
                  <a:cubicBezTo>
                    <a:pt x="2424362" y="378472"/>
                    <a:pt x="2416838" y="381589"/>
                    <a:pt x="2408993" y="381589"/>
                  </a:cubicBezTo>
                  <a:lnTo>
                    <a:pt x="29582" y="381589"/>
                  </a:lnTo>
                  <a:cubicBezTo>
                    <a:pt x="21736" y="381589"/>
                    <a:pt x="14212" y="378472"/>
                    <a:pt x="8664" y="372924"/>
                  </a:cubicBezTo>
                  <a:cubicBezTo>
                    <a:pt x="3117" y="367377"/>
                    <a:pt x="0" y="359852"/>
                    <a:pt x="0" y="352007"/>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9" name="TextBox 19"/>
            <p:cNvSpPr txBox="1"/>
            <p:nvPr/>
          </p:nvSpPr>
          <p:spPr>
            <a:xfrm>
              <a:off x="0" y="-28575"/>
              <a:ext cx="2438575" cy="410164"/>
            </a:xfrm>
            <a:prstGeom prst="rect">
              <a:avLst/>
            </a:prstGeom>
          </p:spPr>
          <p:txBody>
            <a:bodyPr lIns="50800" tIns="50800" rIns="50800" bIns="50800" rtlCol="0" anchor="ctr"/>
            <a:lstStyle/>
            <a:p>
              <a:pPr algn="ctr">
                <a:lnSpc>
                  <a:spcPts val="1400"/>
                </a:lnSpc>
              </a:pPr>
              <a:endParaRPr/>
            </a:p>
          </p:txBody>
        </p:sp>
      </p:grpSp>
      <p:grpSp>
        <p:nvGrpSpPr>
          <p:cNvPr id="20" name="Group 20"/>
          <p:cNvGrpSpPr/>
          <p:nvPr/>
        </p:nvGrpSpPr>
        <p:grpSpPr>
          <a:xfrm>
            <a:off x="377756" y="6602982"/>
            <a:ext cx="6804487" cy="863019"/>
            <a:chOff x="0" y="0"/>
            <a:chExt cx="2438575" cy="309286"/>
          </a:xfrm>
        </p:grpSpPr>
        <p:sp>
          <p:nvSpPr>
            <p:cNvPr id="21" name="Freeform 21"/>
            <p:cNvSpPr/>
            <p:nvPr/>
          </p:nvSpPr>
          <p:spPr>
            <a:xfrm>
              <a:off x="0" y="0"/>
              <a:ext cx="2438575" cy="309286"/>
            </a:xfrm>
            <a:custGeom>
              <a:avLst/>
              <a:gdLst/>
              <a:ahLst/>
              <a:cxnLst/>
              <a:rect l="l" t="t" r="r" b="b"/>
              <a:pathLst>
                <a:path w="2438575" h="309286">
                  <a:moveTo>
                    <a:pt x="29582" y="0"/>
                  </a:moveTo>
                  <a:lnTo>
                    <a:pt x="2408993" y="0"/>
                  </a:lnTo>
                  <a:cubicBezTo>
                    <a:pt x="2416838" y="0"/>
                    <a:pt x="2424362" y="3117"/>
                    <a:pt x="2429910" y="8664"/>
                  </a:cubicBezTo>
                  <a:cubicBezTo>
                    <a:pt x="2435458" y="14212"/>
                    <a:pt x="2438575" y="21736"/>
                    <a:pt x="2438575" y="29582"/>
                  </a:cubicBezTo>
                  <a:lnTo>
                    <a:pt x="2438575" y="279705"/>
                  </a:lnTo>
                  <a:cubicBezTo>
                    <a:pt x="2438575" y="287550"/>
                    <a:pt x="2435458" y="295074"/>
                    <a:pt x="2429910" y="300622"/>
                  </a:cubicBezTo>
                  <a:cubicBezTo>
                    <a:pt x="2424362" y="306170"/>
                    <a:pt x="2416838" y="309286"/>
                    <a:pt x="2408993" y="309286"/>
                  </a:cubicBezTo>
                  <a:lnTo>
                    <a:pt x="29582" y="309286"/>
                  </a:lnTo>
                  <a:cubicBezTo>
                    <a:pt x="21736" y="309286"/>
                    <a:pt x="14212" y="306170"/>
                    <a:pt x="8664" y="300622"/>
                  </a:cubicBezTo>
                  <a:cubicBezTo>
                    <a:pt x="3117" y="295074"/>
                    <a:pt x="0" y="287550"/>
                    <a:pt x="0" y="279705"/>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22" name="TextBox 22"/>
            <p:cNvSpPr txBox="1"/>
            <p:nvPr/>
          </p:nvSpPr>
          <p:spPr>
            <a:xfrm>
              <a:off x="0" y="-28575"/>
              <a:ext cx="2438575" cy="337861"/>
            </a:xfrm>
            <a:prstGeom prst="rect">
              <a:avLst/>
            </a:prstGeom>
          </p:spPr>
          <p:txBody>
            <a:bodyPr lIns="50800" tIns="50800" rIns="50800" bIns="50800" rtlCol="0" anchor="ctr"/>
            <a:lstStyle/>
            <a:p>
              <a:pPr algn="ctr">
                <a:lnSpc>
                  <a:spcPts val="1400"/>
                </a:lnSpc>
              </a:pPr>
              <a:endParaRPr/>
            </a:p>
          </p:txBody>
        </p:sp>
      </p:grpSp>
      <p:sp>
        <p:nvSpPr>
          <p:cNvPr id="23" name="Freeform 23"/>
          <p:cNvSpPr/>
          <p:nvPr/>
        </p:nvSpPr>
        <p:spPr>
          <a:xfrm>
            <a:off x="5428344" y="242484"/>
            <a:ext cx="2131656" cy="2305208"/>
          </a:xfrm>
          <a:custGeom>
            <a:avLst/>
            <a:gdLst/>
            <a:ahLst/>
            <a:cxnLst/>
            <a:rect l="l" t="t" r="r" b="b"/>
            <a:pathLst>
              <a:path w="2131656" h="2305208">
                <a:moveTo>
                  <a:pt x="0" y="0"/>
                </a:moveTo>
                <a:lnTo>
                  <a:pt x="2131656" y="0"/>
                </a:lnTo>
                <a:lnTo>
                  <a:pt x="2131656" y="2305209"/>
                </a:lnTo>
                <a:lnTo>
                  <a:pt x="0" y="2305209"/>
                </a:lnTo>
                <a:lnTo>
                  <a:pt x="0" y="0"/>
                </a:lnTo>
                <a:close/>
              </a:path>
            </a:pathLst>
          </a:custGeom>
          <a:blipFill>
            <a:blip r:embed="rId2"/>
            <a:stretch>
              <a:fillRect t="-38580"/>
            </a:stretch>
          </a:blipFill>
        </p:spPr>
      </p:sp>
      <p:sp>
        <p:nvSpPr>
          <p:cNvPr id="24" name="TextBox 24"/>
          <p:cNvSpPr txBox="1"/>
          <p:nvPr/>
        </p:nvSpPr>
        <p:spPr>
          <a:xfrm>
            <a:off x="1092633" y="662998"/>
            <a:ext cx="2902902" cy="444627"/>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الجدول الزمني للتنفيذ</a:t>
            </a:r>
          </a:p>
        </p:txBody>
      </p:sp>
      <p:sp>
        <p:nvSpPr>
          <p:cNvPr id="25" name="TextBox 25"/>
          <p:cNvSpPr txBox="1"/>
          <p:nvPr/>
        </p:nvSpPr>
        <p:spPr>
          <a:xfrm>
            <a:off x="673662" y="1392043"/>
            <a:ext cx="3950297" cy="795147"/>
          </a:xfrm>
          <a:prstGeom prst="rect">
            <a:avLst/>
          </a:prstGeom>
        </p:spPr>
        <p:txBody>
          <a:bodyPr lIns="0" tIns="0" rIns="0" bIns="0" rtlCol="0" anchor="t">
            <a:spAutoFit/>
          </a:bodyPr>
          <a:lstStyle/>
          <a:p>
            <a:pPr algn="ctr" rtl="1">
              <a:lnSpc>
                <a:spcPts val="3024"/>
              </a:lnSpc>
            </a:pPr>
            <a:r>
              <a:rPr lang="ar-EG" sz="1800" b="1">
                <a:solidFill>
                  <a:srgbClr val="FEF6EE"/>
                </a:solidFill>
                <a:latin typeface="29LT Bukra Wide Bold"/>
                <a:ea typeface="29LT Bukra Wide Bold"/>
                <a:cs typeface="29LT Bukra Wide Bold"/>
                <a:sym typeface="29LT Bukra Wide Bold"/>
                <a:rtl/>
              </a:rPr>
              <a:t>يتم تقسيم خطة التنفيذ إلى مراحل زمنية واضحة تشمل:</a:t>
            </a:r>
          </a:p>
        </p:txBody>
      </p:sp>
      <p:sp>
        <p:nvSpPr>
          <p:cNvPr id="26" name="TextBox 26"/>
          <p:cNvSpPr txBox="1"/>
          <p:nvPr/>
        </p:nvSpPr>
        <p:spPr>
          <a:xfrm>
            <a:off x="1113765" y="2921268"/>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مرحلة التحضير</a:t>
            </a:r>
          </a:p>
        </p:txBody>
      </p:sp>
      <p:sp>
        <p:nvSpPr>
          <p:cNvPr id="27" name="TextBox 27"/>
          <p:cNvSpPr txBox="1"/>
          <p:nvPr/>
        </p:nvSpPr>
        <p:spPr>
          <a:xfrm>
            <a:off x="521548" y="3394113"/>
            <a:ext cx="6660695" cy="52412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تشمل تجهيز الموقع، الحصول على التراخيص، وتوظيف الموظفين. تستغرق هذه المرحلة عادة من </a:t>
            </a:r>
            <a:r>
              <a:rPr lang="en-US" sz="1100" b="1">
                <a:solidFill>
                  <a:srgbClr val="FEF6EE"/>
                </a:solidFill>
                <a:latin typeface="29LT Bukra Wide Bold"/>
                <a:ea typeface="29LT Bukra Wide Bold"/>
                <a:cs typeface="29LT Bukra Wide Bold"/>
                <a:sym typeface="29LT Bukra Wide Bold"/>
              </a:rPr>
              <a:t>1</a:t>
            </a:r>
            <a:r>
              <a:rPr lang="ar-EG" sz="1100" b="1">
                <a:solidFill>
                  <a:srgbClr val="FEF6EE"/>
                </a:solidFill>
                <a:latin typeface="29LT Bukra Wide Bold"/>
                <a:ea typeface="29LT Bukra Wide Bold"/>
                <a:cs typeface="29LT Bukra Wide Bold"/>
                <a:sym typeface="29LT Bukra Wide Bold"/>
                <a:rtl/>
              </a:rPr>
              <a:t> إلى </a:t>
            </a:r>
            <a:r>
              <a:rPr lang="en-US" sz="1100" b="1">
                <a:solidFill>
                  <a:srgbClr val="FEF6EE"/>
                </a:solidFill>
                <a:latin typeface="29LT Bukra Wide Bold"/>
                <a:ea typeface="29LT Bukra Wide Bold"/>
                <a:cs typeface="29LT Bukra Wide Bold"/>
                <a:sym typeface="29LT Bukra Wide Bold"/>
              </a:rPr>
              <a:t>2</a:t>
            </a:r>
            <a:r>
              <a:rPr lang="ar-EG" sz="1100" b="1">
                <a:solidFill>
                  <a:srgbClr val="FEF6EE"/>
                </a:solidFill>
                <a:latin typeface="29LT Bukra Wide Bold"/>
                <a:ea typeface="29LT Bukra Wide Bold"/>
                <a:cs typeface="29LT Bukra Wide Bold"/>
                <a:sym typeface="29LT Bukra Wide Bold"/>
                <a:rtl/>
              </a:rPr>
              <a:t> شهر.</a:t>
            </a:r>
          </a:p>
        </p:txBody>
      </p:sp>
      <p:sp>
        <p:nvSpPr>
          <p:cNvPr id="28" name="TextBox 28"/>
          <p:cNvSpPr txBox="1"/>
          <p:nvPr/>
        </p:nvSpPr>
        <p:spPr>
          <a:xfrm>
            <a:off x="1113765" y="4189452"/>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مرحلة التجهيز والتدريب</a:t>
            </a:r>
          </a:p>
        </p:txBody>
      </p:sp>
      <p:sp>
        <p:nvSpPr>
          <p:cNvPr id="29" name="TextBox 29"/>
          <p:cNvSpPr txBox="1"/>
          <p:nvPr/>
        </p:nvSpPr>
        <p:spPr>
          <a:xfrm>
            <a:off x="549744" y="4606194"/>
            <a:ext cx="6660695" cy="52412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تركيب المعدات، إعداد الديكور الداخلي، وتدريب الموظفين على العمليات والخدمة. تستغرق هذه المرحلة حوالي شهر.</a:t>
            </a:r>
          </a:p>
        </p:txBody>
      </p:sp>
      <p:sp>
        <p:nvSpPr>
          <p:cNvPr id="30" name="TextBox 30"/>
          <p:cNvSpPr txBox="1"/>
          <p:nvPr/>
        </p:nvSpPr>
        <p:spPr>
          <a:xfrm>
            <a:off x="1113765" y="5334547"/>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مرحلة التشغيل التجريبي</a:t>
            </a:r>
          </a:p>
        </p:txBody>
      </p:sp>
      <p:sp>
        <p:nvSpPr>
          <p:cNvPr id="31" name="TextBox 31"/>
          <p:cNvSpPr txBox="1"/>
          <p:nvPr/>
        </p:nvSpPr>
        <p:spPr>
          <a:xfrm>
            <a:off x="521548" y="5807392"/>
            <a:ext cx="6660695" cy="795590"/>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بدء التشغيل بشكل محدود لاختبار العمليات وجودة الخدمة، مع جمع الملاحظات لتحسين الأداء. تستمر هذه المرحلة من </a:t>
            </a:r>
            <a:r>
              <a:rPr lang="en-US" sz="1100" b="1">
                <a:solidFill>
                  <a:srgbClr val="FEF6EE"/>
                </a:solidFill>
                <a:latin typeface="29LT Bukra Wide Bold"/>
                <a:ea typeface="29LT Bukra Wide Bold"/>
                <a:cs typeface="29LT Bukra Wide Bold"/>
                <a:sym typeface="29LT Bukra Wide Bold"/>
              </a:rPr>
              <a:t>2</a:t>
            </a:r>
            <a:r>
              <a:rPr lang="ar-EG" sz="1100" b="1">
                <a:solidFill>
                  <a:srgbClr val="FEF6EE"/>
                </a:solidFill>
                <a:latin typeface="29LT Bukra Wide Bold"/>
                <a:ea typeface="29LT Bukra Wide Bold"/>
                <a:cs typeface="29LT Bukra Wide Bold"/>
                <a:sym typeface="29LT Bukra Wide Bold"/>
                <a:rtl/>
              </a:rPr>
              <a:t> إلى </a:t>
            </a:r>
            <a:r>
              <a:rPr lang="en-US" sz="1100" b="1">
                <a:solidFill>
                  <a:srgbClr val="FEF6EE"/>
                </a:solidFill>
                <a:latin typeface="29LT Bukra Wide Bold"/>
                <a:ea typeface="29LT Bukra Wide Bold"/>
                <a:cs typeface="29LT Bukra Wide Bold"/>
                <a:sym typeface="29LT Bukra Wide Bold"/>
              </a:rPr>
              <a:t>4</a:t>
            </a:r>
            <a:r>
              <a:rPr lang="ar-EG" sz="1100" b="1">
                <a:solidFill>
                  <a:srgbClr val="FEF6EE"/>
                </a:solidFill>
                <a:latin typeface="29LT Bukra Wide Bold"/>
                <a:ea typeface="29LT Bukra Wide Bold"/>
                <a:cs typeface="29LT Bukra Wide Bold"/>
                <a:sym typeface="29LT Bukra Wide Bold"/>
                <a:rtl/>
              </a:rPr>
              <a:t> أسابيع.</a:t>
            </a:r>
          </a:p>
          <a:p>
            <a:pPr algn="ctr" rtl="1">
              <a:lnSpc>
                <a:spcPts val="2068"/>
              </a:lnSpc>
            </a:pPr>
            <a:endParaRPr lang="ar-EG" sz="1100" b="1">
              <a:solidFill>
                <a:srgbClr val="FEF6EE"/>
              </a:solidFill>
              <a:latin typeface="29LT Bukra Wide Bold"/>
              <a:ea typeface="29LT Bukra Wide Bold"/>
              <a:cs typeface="29LT Bukra Wide Bold"/>
              <a:sym typeface="29LT Bukra Wide Bold"/>
              <a:rtl/>
            </a:endParaRPr>
          </a:p>
        </p:txBody>
      </p:sp>
      <p:sp>
        <p:nvSpPr>
          <p:cNvPr id="32" name="TextBox 32"/>
          <p:cNvSpPr txBox="1"/>
          <p:nvPr/>
        </p:nvSpPr>
        <p:spPr>
          <a:xfrm>
            <a:off x="1113765" y="6547932"/>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مرحلة الافتتاح الرسمي</a:t>
            </a:r>
          </a:p>
        </p:txBody>
      </p:sp>
      <p:sp>
        <p:nvSpPr>
          <p:cNvPr id="33" name="TextBox 33"/>
          <p:cNvSpPr txBox="1"/>
          <p:nvPr/>
        </p:nvSpPr>
        <p:spPr>
          <a:xfrm>
            <a:off x="521548" y="7020777"/>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إطلاق المشروع بشكل كامل مع حملات تسويقية مكثفة لجذب العملاء.</a:t>
            </a:r>
          </a:p>
        </p:txBody>
      </p:sp>
      <p:sp>
        <p:nvSpPr>
          <p:cNvPr id="34" name="TextBox 34"/>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49</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4622" y="-40722"/>
            <a:ext cx="7555378" cy="417715"/>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8036" y="93428"/>
              <a:ext cx="2731784" cy="80374"/>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14525" y="10403086"/>
            <a:ext cx="7574173" cy="283491"/>
            <a:chOff x="0" y="0"/>
            <a:chExt cx="2899236" cy="17390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grpSp>
        <p:nvGrpSpPr>
          <p:cNvPr id="8" name="Group 8"/>
          <p:cNvGrpSpPr/>
          <p:nvPr/>
        </p:nvGrpSpPr>
        <p:grpSpPr>
          <a:xfrm>
            <a:off x="377756" y="1161228"/>
            <a:ext cx="6804487" cy="896709"/>
            <a:chOff x="0" y="0"/>
            <a:chExt cx="2438575" cy="321360"/>
          </a:xfrm>
        </p:grpSpPr>
        <p:sp>
          <p:nvSpPr>
            <p:cNvPr id="9" name="Freeform 9"/>
            <p:cNvSpPr/>
            <p:nvPr/>
          </p:nvSpPr>
          <p:spPr>
            <a:xfrm>
              <a:off x="0" y="0"/>
              <a:ext cx="2438575" cy="321360"/>
            </a:xfrm>
            <a:custGeom>
              <a:avLst/>
              <a:gdLst/>
              <a:ahLst/>
              <a:cxnLst/>
              <a:rect l="l" t="t" r="r" b="b"/>
              <a:pathLst>
                <a:path w="2438575" h="321360">
                  <a:moveTo>
                    <a:pt x="29582" y="0"/>
                  </a:moveTo>
                  <a:lnTo>
                    <a:pt x="2408993" y="0"/>
                  </a:lnTo>
                  <a:cubicBezTo>
                    <a:pt x="2416838" y="0"/>
                    <a:pt x="2424362" y="3117"/>
                    <a:pt x="2429910" y="8664"/>
                  </a:cubicBezTo>
                  <a:cubicBezTo>
                    <a:pt x="2435458" y="14212"/>
                    <a:pt x="2438575" y="21736"/>
                    <a:pt x="2438575" y="29582"/>
                  </a:cubicBezTo>
                  <a:lnTo>
                    <a:pt x="2438575" y="291778"/>
                  </a:lnTo>
                  <a:cubicBezTo>
                    <a:pt x="2438575" y="299624"/>
                    <a:pt x="2435458" y="307148"/>
                    <a:pt x="2429910" y="312696"/>
                  </a:cubicBezTo>
                  <a:cubicBezTo>
                    <a:pt x="2424362" y="318243"/>
                    <a:pt x="2416838" y="321360"/>
                    <a:pt x="2408993" y="321360"/>
                  </a:cubicBezTo>
                  <a:lnTo>
                    <a:pt x="29582" y="321360"/>
                  </a:lnTo>
                  <a:cubicBezTo>
                    <a:pt x="21736" y="321360"/>
                    <a:pt x="14212" y="318243"/>
                    <a:pt x="8664" y="312696"/>
                  </a:cubicBezTo>
                  <a:cubicBezTo>
                    <a:pt x="3117" y="307148"/>
                    <a:pt x="0" y="299624"/>
                    <a:pt x="0" y="291778"/>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0" name="TextBox 10"/>
            <p:cNvSpPr txBox="1"/>
            <p:nvPr/>
          </p:nvSpPr>
          <p:spPr>
            <a:xfrm>
              <a:off x="0" y="-28575"/>
              <a:ext cx="2438575" cy="349935"/>
            </a:xfrm>
            <a:prstGeom prst="rect">
              <a:avLst/>
            </a:prstGeom>
          </p:spPr>
          <p:txBody>
            <a:bodyPr lIns="50800" tIns="50800" rIns="50800" bIns="50800" rtlCol="0" anchor="ctr"/>
            <a:lstStyle/>
            <a:p>
              <a:pPr algn="ctr">
                <a:lnSpc>
                  <a:spcPts val="1400"/>
                </a:lnSpc>
              </a:pPr>
              <a:endParaRPr/>
            </a:p>
          </p:txBody>
        </p:sp>
      </p:grpSp>
      <p:grpSp>
        <p:nvGrpSpPr>
          <p:cNvPr id="11" name="Group 11"/>
          <p:cNvGrpSpPr/>
          <p:nvPr/>
        </p:nvGrpSpPr>
        <p:grpSpPr>
          <a:xfrm>
            <a:off x="377756" y="2191287"/>
            <a:ext cx="6804487" cy="859345"/>
            <a:chOff x="0" y="0"/>
            <a:chExt cx="2438575" cy="307970"/>
          </a:xfrm>
        </p:grpSpPr>
        <p:sp>
          <p:nvSpPr>
            <p:cNvPr id="12" name="Freeform 12"/>
            <p:cNvSpPr/>
            <p:nvPr/>
          </p:nvSpPr>
          <p:spPr>
            <a:xfrm>
              <a:off x="0" y="0"/>
              <a:ext cx="2438575" cy="307970"/>
            </a:xfrm>
            <a:custGeom>
              <a:avLst/>
              <a:gdLst/>
              <a:ahLst/>
              <a:cxnLst/>
              <a:rect l="l" t="t" r="r" b="b"/>
              <a:pathLst>
                <a:path w="2438575" h="307970">
                  <a:moveTo>
                    <a:pt x="29582" y="0"/>
                  </a:moveTo>
                  <a:lnTo>
                    <a:pt x="2408993" y="0"/>
                  </a:lnTo>
                  <a:cubicBezTo>
                    <a:pt x="2416838" y="0"/>
                    <a:pt x="2424362" y="3117"/>
                    <a:pt x="2429910" y="8664"/>
                  </a:cubicBezTo>
                  <a:cubicBezTo>
                    <a:pt x="2435458" y="14212"/>
                    <a:pt x="2438575" y="21736"/>
                    <a:pt x="2438575" y="29582"/>
                  </a:cubicBezTo>
                  <a:lnTo>
                    <a:pt x="2438575" y="278388"/>
                  </a:lnTo>
                  <a:cubicBezTo>
                    <a:pt x="2438575" y="286234"/>
                    <a:pt x="2435458" y="293758"/>
                    <a:pt x="2429910" y="299306"/>
                  </a:cubicBezTo>
                  <a:cubicBezTo>
                    <a:pt x="2424362" y="304853"/>
                    <a:pt x="2416838" y="307970"/>
                    <a:pt x="2408993" y="307970"/>
                  </a:cubicBezTo>
                  <a:lnTo>
                    <a:pt x="29582" y="307970"/>
                  </a:lnTo>
                  <a:cubicBezTo>
                    <a:pt x="21736" y="307970"/>
                    <a:pt x="14212" y="304853"/>
                    <a:pt x="8664" y="299306"/>
                  </a:cubicBezTo>
                  <a:cubicBezTo>
                    <a:pt x="3117" y="293758"/>
                    <a:pt x="0" y="286234"/>
                    <a:pt x="0" y="278388"/>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3" name="TextBox 13"/>
            <p:cNvSpPr txBox="1"/>
            <p:nvPr/>
          </p:nvSpPr>
          <p:spPr>
            <a:xfrm>
              <a:off x="0" y="-28575"/>
              <a:ext cx="2438575" cy="336545"/>
            </a:xfrm>
            <a:prstGeom prst="rect">
              <a:avLst/>
            </a:prstGeom>
          </p:spPr>
          <p:txBody>
            <a:bodyPr lIns="50800" tIns="50800" rIns="50800" bIns="50800" rtlCol="0" anchor="ctr"/>
            <a:lstStyle/>
            <a:p>
              <a:pPr algn="ctr">
                <a:lnSpc>
                  <a:spcPts val="1400"/>
                </a:lnSpc>
              </a:pPr>
              <a:endParaRPr/>
            </a:p>
          </p:txBody>
        </p:sp>
      </p:grpSp>
      <p:grpSp>
        <p:nvGrpSpPr>
          <p:cNvPr id="14" name="Group 14"/>
          <p:cNvGrpSpPr/>
          <p:nvPr/>
        </p:nvGrpSpPr>
        <p:grpSpPr>
          <a:xfrm>
            <a:off x="377756" y="3183982"/>
            <a:ext cx="6804487" cy="878995"/>
            <a:chOff x="0" y="0"/>
            <a:chExt cx="2438575" cy="315012"/>
          </a:xfrm>
        </p:grpSpPr>
        <p:sp>
          <p:nvSpPr>
            <p:cNvPr id="15" name="Freeform 15"/>
            <p:cNvSpPr/>
            <p:nvPr/>
          </p:nvSpPr>
          <p:spPr>
            <a:xfrm>
              <a:off x="0" y="0"/>
              <a:ext cx="2438575" cy="315012"/>
            </a:xfrm>
            <a:custGeom>
              <a:avLst/>
              <a:gdLst/>
              <a:ahLst/>
              <a:cxnLst/>
              <a:rect l="l" t="t" r="r" b="b"/>
              <a:pathLst>
                <a:path w="2438575" h="315012">
                  <a:moveTo>
                    <a:pt x="29582" y="0"/>
                  </a:moveTo>
                  <a:lnTo>
                    <a:pt x="2408993" y="0"/>
                  </a:lnTo>
                  <a:cubicBezTo>
                    <a:pt x="2416838" y="0"/>
                    <a:pt x="2424362" y="3117"/>
                    <a:pt x="2429910" y="8664"/>
                  </a:cubicBezTo>
                  <a:cubicBezTo>
                    <a:pt x="2435458" y="14212"/>
                    <a:pt x="2438575" y="21736"/>
                    <a:pt x="2438575" y="29582"/>
                  </a:cubicBezTo>
                  <a:lnTo>
                    <a:pt x="2438575" y="285430"/>
                  </a:lnTo>
                  <a:cubicBezTo>
                    <a:pt x="2438575" y="293276"/>
                    <a:pt x="2435458" y="300800"/>
                    <a:pt x="2429910" y="306348"/>
                  </a:cubicBezTo>
                  <a:cubicBezTo>
                    <a:pt x="2424362" y="311895"/>
                    <a:pt x="2416838" y="315012"/>
                    <a:pt x="2408993" y="315012"/>
                  </a:cubicBezTo>
                  <a:lnTo>
                    <a:pt x="29582" y="315012"/>
                  </a:lnTo>
                  <a:cubicBezTo>
                    <a:pt x="21736" y="315012"/>
                    <a:pt x="14212" y="311895"/>
                    <a:pt x="8664" y="306348"/>
                  </a:cubicBezTo>
                  <a:cubicBezTo>
                    <a:pt x="3117" y="300800"/>
                    <a:pt x="0" y="293276"/>
                    <a:pt x="0" y="285430"/>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6" name="TextBox 16"/>
            <p:cNvSpPr txBox="1"/>
            <p:nvPr/>
          </p:nvSpPr>
          <p:spPr>
            <a:xfrm>
              <a:off x="0" y="-28575"/>
              <a:ext cx="2438575" cy="343587"/>
            </a:xfrm>
            <a:prstGeom prst="rect">
              <a:avLst/>
            </a:prstGeom>
          </p:spPr>
          <p:txBody>
            <a:bodyPr lIns="50800" tIns="50800" rIns="50800" bIns="50800" rtlCol="0" anchor="ctr"/>
            <a:lstStyle/>
            <a:p>
              <a:pPr algn="ctr">
                <a:lnSpc>
                  <a:spcPts val="1400"/>
                </a:lnSpc>
              </a:pPr>
              <a:endParaRPr/>
            </a:p>
          </p:txBody>
        </p:sp>
      </p:grpSp>
      <p:sp>
        <p:nvSpPr>
          <p:cNvPr id="17" name="Freeform 17"/>
          <p:cNvSpPr/>
          <p:nvPr/>
        </p:nvSpPr>
        <p:spPr>
          <a:xfrm>
            <a:off x="402724" y="5746802"/>
            <a:ext cx="6807715" cy="3716325"/>
          </a:xfrm>
          <a:custGeom>
            <a:avLst/>
            <a:gdLst/>
            <a:ahLst/>
            <a:cxnLst/>
            <a:rect l="l" t="t" r="r" b="b"/>
            <a:pathLst>
              <a:path w="6807715" h="3716325">
                <a:moveTo>
                  <a:pt x="0" y="0"/>
                </a:moveTo>
                <a:lnTo>
                  <a:pt x="6807715" y="0"/>
                </a:lnTo>
                <a:lnTo>
                  <a:pt x="6807715" y="3716325"/>
                </a:lnTo>
                <a:lnTo>
                  <a:pt x="0" y="3716325"/>
                </a:lnTo>
                <a:lnTo>
                  <a:pt x="0" y="0"/>
                </a:lnTo>
                <a:close/>
              </a:path>
            </a:pathLst>
          </a:custGeom>
          <a:blipFill>
            <a:blip r:embed="rId2"/>
            <a:stretch>
              <a:fillRect l="-1391" r="-1391" b="-5909"/>
            </a:stretch>
          </a:blipFill>
        </p:spPr>
      </p:sp>
      <p:sp>
        <p:nvSpPr>
          <p:cNvPr id="18" name="TextBox 18"/>
          <p:cNvSpPr txBox="1"/>
          <p:nvPr/>
        </p:nvSpPr>
        <p:spPr>
          <a:xfrm>
            <a:off x="2361543" y="571989"/>
            <a:ext cx="2479704" cy="396262"/>
          </a:xfrm>
          <a:prstGeom prst="rect">
            <a:avLst/>
          </a:prstGeom>
        </p:spPr>
        <p:txBody>
          <a:bodyPr wrap="square"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مراحل المشروع</a:t>
            </a:r>
          </a:p>
        </p:txBody>
      </p:sp>
      <p:sp>
        <p:nvSpPr>
          <p:cNvPr id="19" name="TextBox 19"/>
          <p:cNvSpPr txBox="1"/>
          <p:nvPr/>
        </p:nvSpPr>
        <p:spPr>
          <a:xfrm>
            <a:off x="1113765" y="1106178"/>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التخطيط</a:t>
            </a:r>
          </a:p>
        </p:txBody>
      </p:sp>
      <p:sp>
        <p:nvSpPr>
          <p:cNvPr id="20" name="TextBox 20"/>
          <p:cNvSpPr txBox="1"/>
          <p:nvPr/>
        </p:nvSpPr>
        <p:spPr>
          <a:xfrm>
            <a:off x="521548" y="1579023"/>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وضع الخطط التفصيلية لكل جانب من جوانب المشروع.</a:t>
            </a:r>
          </a:p>
        </p:txBody>
      </p:sp>
      <p:sp>
        <p:nvSpPr>
          <p:cNvPr id="21" name="TextBox 21"/>
          <p:cNvSpPr txBox="1"/>
          <p:nvPr/>
        </p:nvSpPr>
        <p:spPr>
          <a:xfrm>
            <a:off x="1113765" y="2136237"/>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التنفيذ</a:t>
            </a:r>
          </a:p>
        </p:txBody>
      </p:sp>
      <p:sp>
        <p:nvSpPr>
          <p:cNvPr id="22" name="TextBox 22"/>
          <p:cNvSpPr txBox="1"/>
          <p:nvPr/>
        </p:nvSpPr>
        <p:spPr>
          <a:xfrm>
            <a:off x="549744" y="2552979"/>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 بدء العمل وفق الجدول الزمني المحدد.</a:t>
            </a:r>
          </a:p>
        </p:txBody>
      </p:sp>
      <p:sp>
        <p:nvSpPr>
          <p:cNvPr id="23" name="TextBox 23"/>
          <p:cNvSpPr txBox="1"/>
          <p:nvPr/>
        </p:nvSpPr>
        <p:spPr>
          <a:xfrm>
            <a:off x="1113765" y="3128932"/>
            <a:ext cx="531606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المتابعة والتقييم</a:t>
            </a:r>
          </a:p>
        </p:txBody>
      </p:sp>
      <p:sp>
        <p:nvSpPr>
          <p:cNvPr id="24" name="TextBox 24"/>
          <p:cNvSpPr txBox="1"/>
          <p:nvPr/>
        </p:nvSpPr>
        <p:spPr>
          <a:xfrm>
            <a:off x="521548" y="3601777"/>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مراقبة الأداء، جمع البيانات، وتحليل النتائج لاتخاذ الإجراءات التصحيحية.</a:t>
            </a:r>
          </a:p>
        </p:txBody>
      </p:sp>
      <p:sp>
        <p:nvSpPr>
          <p:cNvPr id="25" name="TextBox 25"/>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50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4622" y="-40722"/>
            <a:ext cx="7555378" cy="417715"/>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sp>
        <p:nvSpPr>
          <p:cNvPr id="6" name="Freeform 6"/>
          <p:cNvSpPr/>
          <p:nvPr/>
        </p:nvSpPr>
        <p:spPr>
          <a:xfrm>
            <a:off x="14525" y="10425504"/>
            <a:ext cx="7574173" cy="261073"/>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grpSp>
        <p:nvGrpSpPr>
          <p:cNvPr id="8" name="Group 8"/>
          <p:cNvGrpSpPr/>
          <p:nvPr/>
        </p:nvGrpSpPr>
        <p:grpSpPr>
          <a:xfrm>
            <a:off x="377756" y="1565851"/>
            <a:ext cx="6804487" cy="553809"/>
            <a:chOff x="0" y="0"/>
            <a:chExt cx="2438575" cy="198473"/>
          </a:xfrm>
        </p:grpSpPr>
        <p:sp>
          <p:nvSpPr>
            <p:cNvPr id="9" name="Freeform 9"/>
            <p:cNvSpPr/>
            <p:nvPr/>
          </p:nvSpPr>
          <p:spPr>
            <a:xfrm>
              <a:off x="0" y="0"/>
              <a:ext cx="2438575" cy="198473"/>
            </a:xfrm>
            <a:custGeom>
              <a:avLst/>
              <a:gdLst/>
              <a:ahLst/>
              <a:cxnLst/>
              <a:rect l="l" t="t" r="r" b="b"/>
              <a:pathLst>
                <a:path w="2438575" h="198473">
                  <a:moveTo>
                    <a:pt x="29582" y="0"/>
                  </a:moveTo>
                  <a:lnTo>
                    <a:pt x="2408993" y="0"/>
                  </a:lnTo>
                  <a:cubicBezTo>
                    <a:pt x="2416838" y="0"/>
                    <a:pt x="2424362" y="3117"/>
                    <a:pt x="2429910" y="8664"/>
                  </a:cubicBezTo>
                  <a:cubicBezTo>
                    <a:pt x="2435458" y="14212"/>
                    <a:pt x="2438575" y="21736"/>
                    <a:pt x="2438575" y="29582"/>
                  </a:cubicBezTo>
                  <a:lnTo>
                    <a:pt x="2438575" y="168891"/>
                  </a:lnTo>
                  <a:cubicBezTo>
                    <a:pt x="2438575" y="176736"/>
                    <a:pt x="2435458" y="184261"/>
                    <a:pt x="2429910" y="189808"/>
                  </a:cubicBezTo>
                  <a:cubicBezTo>
                    <a:pt x="2424362" y="195356"/>
                    <a:pt x="2416838" y="198473"/>
                    <a:pt x="2408993" y="198473"/>
                  </a:cubicBezTo>
                  <a:lnTo>
                    <a:pt x="29582" y="198473"/>
                  </a:lnTo>
                  <a:cubicBezTo>
                    <a:pt x="21736" y="198473"/>
                    <a:pt x="14212" y="195356"/>
                    <a:pt x="8664" y="189808"/>
                  </a:cubicBezTo>
                  <a:cubicBezTo>
                    <a:pt x="3117" y="184261"/>
                    <a:pt x="0" y="176736"/>
                    <a:pt x="0" y="168891"/>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0" name="TextBox 10"/>
            <p:cNvSpPr txBox="1"/>
            <p:nvPr/>
          </p:nvSpPr>
          <p:spPr>
            <a:xfrm>
              <a:off x="0" y="-28575"/>
              <a:ext cx="2438575" cy="227048"/>
            </a:xfrm>
            <a:prstGeom prst="rect">
              <a:avLst/>
            </a:prstGeom>
          </p:spPr>
          <p:txBody>
            <a:bodyPr lIns="50800" tIns="50800" rIns="50800" bIns="50800" rtlCol="0" anchor="ctr"/>
            <a:lstStyle/>
            <a:p>
              <a:pPr algn="ctr">
                <a:lnSpc>
                  <a:spcPts val="1400"/>
                </a:lnSpc>
              </a:pPr>
              <a:endParaRPr/>
            </a:p>
          </p:txBody>
        </p:sp>
      </p:grpSp>
      <p:grpSp>
        <p:nvGrpSpPr>
          <p:cNvPr id="11" name="Group 11"/>
          <p:cNvGrpSpPr/>
          <p:nvPr/>
        </p:nvGrpSpPr>
        <p:grpSpPr>
          <a:xfrm>
            <a:off x="377756" y="2338735"/>
            <a:ext cx="6804487" cy="543532"/>
            <a:chOff x="0" y="0"/>
            <a:chExt cx="2438575" cy="194790"/>
          </a:xfrm>
        </p:grpSpPr>
        <p:sp>
          <p:nvSpPr>
            <p:cNvPr id="12" name="Freeform 12"/>
            <p:cNvSpPr/>
            <p:nvPr/>
          </p:nvSpPr>
          <p:spPr>
            <a:xfrm>
              <a:off x="0" y="0"/>
              <a:ext cx="2438575" cy="194790"/>
            </a:xfrm>
            <a:custGeom>
              <a:avLst/>
              <a:gdLst/>
              <a:ahLst/>
              <a:cxnLst/>
              <a:rect l="l" t="t" r="r" b="b"/>
              <a:pathLst>
                <a:path w="2438575" h="194790">
                  <a:moveTo>
                    <a:pt x="29582" y="0"/>
                  </a:moveTo>
                  <a:lnTo>
                    <a:pt x="2408993" y="0"/>
                  </a:lnTo>
                  <a:cubicBezTo>
                    <a:pt x="2416838" y="0"/>
                    <a:pt x="2424362" y="3117"/>
                    <a:pt x="2429910" y="8664"/>
                  </a:cubicBezTo>
                  <a:cubicBezTo>
                    <a:pt x="2435458" y="14212"/>
                    <a:pt x="2438575" y="21736"/>
                    <a:pt x="2438575" y="29582"/>
                  </a:cubicBezTo>
                  <a:lnTo>
                    <a:pt x="2438575" y="165208"/>
                  </a:lnTo>
                  <a:cubicBezTo>
                    <a:pt x="2438575" y="173053"/>
                    <a:pt x="2435458" y="180578"/>
                    <a:pt x="2429910" y="186125"/>
                  </a:cubicBezTo>
                  <a:cubicBezTo>
                    <a:pt x="2424362" y="191673"/>
                    <a:pt x="2416838" y="194790"/>
                    <a:pt x="2408993" y="194790"/>
                  </a:cubicBezTo>
                  <a:lnTo>
                    <a:pt x="29582" y="194790"/>
                  </a:lnTo>
                  <a:cubicBezTo>
                    <a:pt x="21736" y="194790"/>
                    <a:pt x="14212" y="191673"/>
                    <a:pt x="8664" y="186125"/>
                  </a:cubicBezTo>
                  <a:cubicBezTo>
                    <a:pt x="3117" y="180578"/>
                    <a:pt x="0" y="173053"/>
                    <a:pt x="0" y="165208"/>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3" name="TextBox 13"/>
            <p:cNvSpPr txBox="1"/>
            <p:nvPr/>
          </p:nvSpPr>
          <p:spPr>
            <a:xfrm>
              <a:off x="0" y="-28575"/>
              <a:ext cx="2438575" cy="223365"/>
            </a:xfrm>
            <a:prstGeom prst="rect">
              <a:avLst/>
            </a:prstGeom>
          </p:spPr>
          <p:txBody>
            <a:bodyPr lIns="50800" tIns="50800" rIns="50800" bIns="50800" rtlCol="0" anchor="ctr"/>
            <a:lstStyle/>
            <a:p>
              <a:pPr algn="ctr">
                <a:lnSpc>
                  <a:spcPts val="1400"/>
                </a:lnSpc>
              </a:pPr>
              <a:endParaRPr/>
            </a:p>
          </p:txBody>
        </p:sp>
      </p:grpSp>
      <p:grpSp>
        <p:nvGrpSpPr>
          <p:cNvPr id="14" name="Group 14"/>
          <p:cNvGrpSpPr/>
          <p:nvPr/>
        </p:nvGrpSpPr>
        <p:grpSpPr>
          <a:xfrm>
            <a:off x="377756" y="3101342"/>
            <a:ext cx="6804487" cy="526028"/>
            <a:chOff x="0" y="0"/>
            <a:chExt cx="2438575" cy="188517"/>
          </a:xfrm>
        </p:grpSpPr>
        <p:sp>
          <p:nvSpPr>
            <p:cNvPr id="15" name="Freeform 15"/>
            <p:cNvSpPr/>
            <p:nvPr/>
          </p:nvSpPr>
          <p:spPr>
            <a:xfrm>
              <a:off x="0" y="0"/>
              <a:ext cx="2438575" cy="188517"/>
            </a:xfrm>
            <a:custGeom>
              <a:avLst/>
              <a:gdLst/>
              <a:ahLst/>
              <a:cxnLst/>
              <a:rect l="l" t="t" r="r" b="b"/>
              <a:pathLst>
                <a:path w="2438575" h="188517">
                  <a:moveTo>
                    <a:pt x="29582" y="0"/>
                  </a:moveTo>
                  <a:lnTo>
                    <a:pt x="2408993" y="0"/>
                  </a:lnTo>
                  <a:cubicBezTo>
                    <a:pt x="2416838" y="0"/>
                    <a:pt x="2424362" y="3117"/>
                    <a:pt x="2429910" y="8664"/>
                  </a:cubicBezTo>
                  <a:cubicBezTo>
                    <a:pt x="2435458" y="14212"/>
                    <a:pt x="2438575" y="21736"/>
                    <a:pt x="2438575" y="29582"/>
                  </a:cubicBezTo>
                  <a:lnTo>
                    <a:pt x="2438575" y="158935"/>
                  </a:lnTo>
                  <a:cubicBezTo>
                    <a:pt x="2438575" y="166780"/>
                    <a:pt x="2435458" y="174305"/>
                    <a:pt x="2429910" y="179852"/>
                  </a:cubicBezTo>
                  <a:cubicBezTo>
                    <a:pt x="2424362" y="185400"/>
                    <a:pt x="2416838" y="188517"/>
                    <a:pt x="2408993" y="188517"/>
                  </a:cubicBezTo>
                  <a:lnTo>
                    <a:pt x="29582" y="188517"/>
                  </a:lnTo>
                  <a:cubicBezTo>
                    <a:pt x="21736" y="188517"/>
                    <a:pt x="14212" y="185400"/>
                    <a:pt x="8664" y="179852"/>
                  </a:cubicBezTo>
                  <a:cubicBezTo>
                    <a:pt x="3117" y="174305"/>
                    <a:pt x="0" y="166780"/>
                    <a:pt x="0" y="158935"/>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6" name="TextBox 16"/>
            <p:cNvSpPr txBox="1"/>
            <p:nvPr/>
          </p:nvSpPr>
          <p:spPr>
            <a:xfrm>
              <a:off x="0" y="-28575"/>
              <a:ext cx="2438575" cy="217092"/>
            </a:xfrm>
            <a:prstGeom prst="rect">
              <a:avLst/>
            </a:prstGeom>
          </p:spPr>
          <p:txBody>
            <a:bodyPr lIns="50800" tIns="50800" rIns="50800" bIns="50800" rtlCol="0" anchor="ctr"/>
            <a:lstStyle/>
            <a:p>
              <a:pPr algn="ctr">
                <a:lnSpc>
                  <a:spcPts val="1400"/>
                </a:lnSpc>
              </a:pPr>
              <a:endParaRPr/>
            </a:p>
          </p:txBody>
        </p:sp>
      </p:grpSp>
      <p:grpSp>
        <p:nvGrpSpPr>
          <p:cNvPr id="17" name="Group 17"/>
          <p:cNvGrpSpPr/>
          <p:nvPr/>
        </p:nvGrpSpPr>
        <p:grpSpPr>
          <a:xfrm>
            <a:off x="363659" y="3846445"/>
            <a:ext cx="6804487" cy="553809"/>
            <a:chOff x="0" y="0"/>
            <a:chExt cx="2438575" cy="198473"/>
          </a:xfrm>
        </p:grpSpPr>
        <p:sp>
          <p:nvSpPr>
            <p:cNvPr id="18" name="Freeform 18"/>
            <p:cNvSpPr/>
            <p:nvPr/>
          </p:nvSpPr>
          <p:spPr>
            <a:xfrm>
              <a:off x="0" y="0"/>
              <a:ext cx="2438575" cy="198473"/>
            </a:xfrm>
            <a:custGeom>
              <a:avLst/>
              <a:gdLst/>
              <a:ahLst/>
              <a:cxnLst/>
              <a:rect l="l" t="t" r="r" b="b"/>
              <a:pathLst>
                <a:path w="2438575" h="198473">
                  <a:moveTo>
                    <a:pt x="29582" y="0"/>
                  </a:moveTo>
                  <a:lnTo>
                    <a:pt x="2408993" y="0"/>
                  </a:lnTo>
                  <a:cubicBezTo>
                    <a:pt x="2416838" y="0"/>
                    <a:pt x="2424362" y="3117"/>
                    <a:pt x="2429910" y="8664"/>
                  </a:cubicBezTo>
                  <a:cubicBezTo>
                    <a:pt x="2435458" y="14212"/>
                    <a:pt x="2438575" y="21736"/>
                    <a:pt x="2438575" y="29582"/>
                  </a:cubicBezTo>
                  <a:lnTo>
                    <a:pt x="2438575" y="168891"/>
                  </a:lnTo>
                  <a:cubicBezTo>
                    <a:pt x="2438575" y="176736"/>
                    <a:pt x="2435458" y="184261"/>
                    <a:pt x="2429910" y="189808"/>
                  </a:cubicBezTo>
                  <a:cubicBezTo>
                    <a:pt x="2424362" y="195356"/>
                    <a:pt x="2416838" y="198473"/>
                    <a:pt x="2408993" y="198473"/>
                  </a:cubicBezTo>
                  <a:lnTo>
                    <a:pt x="29582" y="198473"/>
                  </a:lnTo>
                  <a:cubicBezTo>
                    <a:pt x="21736" y="198473"/>
                    <a:pt x="14212" y="195356"/>
                    <a:pt x="8664" y="189808"/>
                  </a:cubicBezTo>
                  <a:cubicBezTo>
                    <a:pt x="3117" y="184261"/>
                    <a:pt x="0" y="176736"/>
                    <a:pt x="0" y="168891"/>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9" name="TextBox 19"/>
            <p:cNvSpPr txBox="1"/>
            <p:nvPr/>
          </p:nvSpPr>
          <p:spPr>
            <a:xfrm>
              <a:off x="0" y="-28575"/>
              <a:ext cx="2438575" cy="227048"/>
            </a:xfrm>
            <a:prstGeom prst="rect">
              <a:avLst/>
            </a:prstGeom>
          </p:spPr>
          <p:txBody>
            <a:bodyPr lIns="50800" tIns="50800" rIns="50800" bIns="50800" rtlCol="0" anchor="ctr"/>
            <a:lstStyle/>
            <a:p>
              <a:pPr algn="ctr">
                <a:lnSpc>
                  <a:spcPts val="1400"/>
                </a:lnSpc>
              </a:pPr>
              <a:endParaRPr/>
            </a:p>
          </p:txBody>
        </p:sp>
      </p:grpSp>
      <p:grpSp>
        <p:nvGrpSpPr>
          <p:cNvPr id="20" name="Group 20"/>
          <p:cNvGrpSpPr/>
          <p:nvPr/>
        </p:nvGrpSpPr>
        <p:grpSpPr>
          <a:xfrm>
            <a:off x="363659" y="4619329"/>
            <a:ext cx="6804487" cy="543532"/>
            <a:chOff x="0" y="0"/>
            <a:chExt cx="2438575" cy="194790"/>
          </a:xfrm>
        </p:grpSpPr>
        <p:sp>
          <p:nvSpPr>
            <p:cNvPr id="21" name="Freeform 21"/>
            <p:cNvSpPr/>
            <p:nvPr/>
          </p:nvSpPr>
          <p:spPr>
            <a:xfrm>
              <a:off x="0" y="0"/>
              <a:ext cx="2438575" cy="194790"/>
            </a:xfrm>
            <a:custGeom>
              <a:avLst/>
              <a:gdLst/>
              <a:ahLst/>
              <a:cxnLst/>
              <a:rect l="l" t="t" r="r" b="b"/>
              <a:pathLst>
                <a:path w="2438575" h="194790">
                  <a:moveTo>
                    <a:pt x="29582" y="0"/>
                  </a:moveTo>
                  <a:lnTo>
                    <a:pt x="2408993" y="0"/>
                  </a:lnTo>
                  <a:cubicBezTo>
                    <a:pt x="2416838" y="0"/>
                    <a:pt x="2424362" y="3117"/>
                    <a:pt x="2429910" y="8664"/>
                  </a:cubicBezTo>
                  <a:cubicBezTo>
                    <a:pt x="2435458" y="14212"/>
                    <a:pt x="2438575" y="21736"/>
                    <a:pt x="2438575" y="29582"/>
                  </a:cubicBezTo>
                  <a:lnTo>
                    <a:pt x="2438575" y="165208"/>
                  </a:lnTo>
                  <a:cubicBezTo>
                    <a:pt x="2438575" y="173053"/>
                    <a:pt x="2435458" y="180578"/>
                    <a:pt x="2429910" y="186125"/>
                  </a:cubicBezTo>
                  <a:cubicBezTo>
                    <a:pt x="2424362" y="191673"/>
                    <a:pt x="2416838" y="194790"/>
                    <a:pt x="2408993" y="194790"/>
                  </a:cubicBezTo>
                  <a:lnTo>
                    <a:pt x="29582" y="194790"/>
                  </a:lnTo>
                  <a:cubicBezTo>
                    <a:pt x="21736" y="194790"/>
                    <a:pt x="14212" y="191673"/>
                    <a:pt x="8664" y="186125"/>
                  </a:cubicBezTo>
                  <a:cubicBezTo>
                    <a:pt x="3117" y="180578"/>
                    <a:pt x="0" y="173053"/>
                    <a:pt x="0" y="165208"/>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22" name="TextBox 22"/>
            <p:cNvSpPr txBox="1"/>
            <p:nvPr/>
          </p:nvSpPr>
          <p:spPr>
            <a:xfrm>
              <a:off x="0" y="-28575"/>
              <a:ext cx="2438575" cy="223365"/>
            </a:xfrm>
            <a:prstGeom prst="rect">
              <a:avLst/>
            </a:prstGeom>
          </p:spPr>
          <p:txBody>
            <a:bodyPr lIns="50800" tIns="50800" rIns="50800" bIns="50800" rtlCol="0" anchor="ctr"/>
            <a:lstStyle/>
            <a:p>
              <a:pPr algn="ctr">
                <a:lnSpc>
                  <a:spcPts val="1400"/>
                </a:lnSpc>
              </a:pPr>
              <a:endParaRPr/>
            </a:p>
          </p:txBody>
        </p:sp>
      </p:grpSp>
      <p:sp>
        <p:nvSpPr>
          <p:cNvPr id="23" name="Freeform 23"/>
          <p:cNvSpPr/>
          <p:nvPr/>
        </p:nvSpPr>
        <p:spPr>
          <a:xfrm>
            <a:off x="377756" y="5886761"/>
            <a:ext cx="6790389" cy="3929146"/>
          </a:xfrm>
          <a:custGeom>
            <a:avLst/>
            <a:gdLst/>
            <a:ahLst/>
            <a:cxnLst/>
            <a:rect l="l" t="t" r="r" b="b"/>
            <a:pathLst>
              <a:path w="6790389" h="3929146">
                <a:moveTo>
                  <a:pt x="0" y="0"/>
                </a:moveTo>
                <a:lnTo>
                  <a:pt x="6790390" y="0"/>
                </a:lnTo>
                <a:lnTo>
                  <a:pt x="6790390" y="3929146"/>
                </a:lnTo>
                <a:lnTo>
                  <a:pt x="0" y="3929146"/>
                </a:lnTo>
                <a:lnTo>
                  <a:pt x="0" y="0"/>
                </a:lnTo>
                <a:close/>
              </a:path>
            </a:pathLst>
          </a:custGeom>
          <a:blipFill>
            <a:blip r:embed="rId2"/>
            <a:stretch>
              <a:fillRect t="-3393" b="-11820"/>
            </a:stretch>
          </a:blipFill>
        </p:spPr>
      </p:sp>
      <p:sp>
        <p:nvSpPr>
          <p:cNvPr id="24" name="TextBox 24"/>
          <p:cNvSpPr txBox="1"/>
          <p:nvPr/>
        </p:nvSpPr>
        <p:spPr>
          <a:xfrm>
            <a:off x="1720647" y="392751"/>
            <a:ext cx="4053046" cy="444627"/>
          </a:xfrm>
          <a:prstGeom prst="rect">
            <a:avLst/>
          </a:prstGeom>
        </p:spPr>
        <p:txBody>
          <a:bodyPr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مؤشرات الأداء الرئيسية (</a:t>
            </a:r>
            <a:r>
              <a:rPr lang="en-US" sz="1800" b="1">
                <a:solidFill>
                  <a:srgbClr val="000000"/>
                </a:solidFill>
                <a:latin typeface="29LT Bukra Wide Bold"/>
                <a:ea typeface="29LT Bukra Wide Bold"/>
                <a:cs typeface="29LT Bukra Wide Bold"/>
                <a:sym typeface="29LT Bukra Wide Bold"/>
              </a:rPr>
              <a:t>KPIs</a:t>
            </a:r>
            <a:r>
              <a:rPr lang="ar-EG" sz="1800" b="1">
                <a:solidFill>
                  <a:srgbClr val="000000"/>
                </a:solidFill>
                <a:latin typeface="29LT Bukra Wide Bold"/>
                <a:ea typeface="29LT Bukra Wide Bold"/>
                <a:cs typeface="29LT Bukra Wide Bold"/>
                <a:sym typeface="29LT Bukra Wide Bold"/>
                <a:rtl/>
              </a:rPr>
              <a:t>)</a:t>
            </a:r>
          </a:p>
        </p:txBody>
      </p:sp>
      <p:sp>
        <p:nvSpPr>
          <p:cNvPr id="25" name="TextBox 25"/>
          <p:cNvSpPr txBox="1"/>
          <p:nvPr/>
        </p:nvSpPr>
        <p:spPr>
          <a:xfrm>
            <a:off x="521548" y="1671732"/>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نسبة تحقيق الجدول الزمني لكل مرحلة.</a:t>
            </a:r>
          </a:p>
        </p:txBody>
      </p:sp>
      <p:sp>
        <p:nvSpPr>
          <p:cNvPr id="26" name="TextBox 26"/>
          <p:cNvSpPr txBox="1"/>
          <p:nvPr/>
        </p:nvSpPr>
        <p:spPr>
          <a:xfrm>
            <a:off x="549744" y="2429455"/>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مستوى رضا العملاء خلال فترة التشغيل التجريبي.</a:t>
            </a:r>
          </a:p>
        </p:txBody>
      </p:sp>
      <p:sp>
        <p:nvSpPr>
          <p:cNvPr id="27" name="TextBox 27"/>
          <p:cNvSpPr txBox="1"/>
          <p:nvPr/>
        </p:nvSpPr>
        <p:spPr>
          <a:xfrm>
            <a:off x="521548" y="3177542"/>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معدل دوران الموظفين.</a:t>
            </a:r>
          </a:p>
        </p:txBody>
      </p:sp>
      <p:sp>
        <p:nvSpPr>
          <p:cNvPr id="28" name="TextBox 28"/>
          <p:cNvSpPr txBox="1"/>
          <p:nvPr/>
        </p:nvSpPr>
        <p:spPr>
          <a:xfrm>
            <a:off x="1448370" y="945583"/>
            <a:ext cx="4578191" cy="296418"/>
          </a:xfrm>
          <a:prstGeom prst="rect">
            <a:avLst/>
          </a:prstGeom>
        </p:spPr>
        <p:txBody>
          <a:bodyPr lIns="0" tIns="0" rIns="0" bIns="0" rtlCol="0" anchor="t">
            <a:spAutoFit/>
          </a:bodyPr>
          <a:lstStyle/>
          <a:p>
            <a:pPr algn="ctr" rtl="1">
              <a:lnSpc>
                <a:spcPts val="2256"/>
              </a:lnSpc>
              <a:spcBef>
                <a:spcPct val="0"/>
              </a:spcBef>
            </a:pPr>
            <a:r>
              <a:rPr lang="ar-EG" sz="1200" b="1">
                <a:solidFill>
                  <a:srgbClr val="000000"/>
                </a:solidFill>
                <a:latin typeface="29LT Bukra Wide Bold"/>
                <a:ea typeface="29LT Bukra Wide Bold"/>
                <a:cs typeface="29LT Bukra Wide Bold"/>
                <a:sym typeface="29LT Bukra Wide Bold"/>
                <a:rtl/>
              </a:rPr>
              <a:t>تُستخدم مؤشرات الأداء لقياس نجاح التنفيذ، ومنها:</a:t>
            </a:r>
          </a:p>
        </p:txBody>
      </p:sp>
      <p:sp>
        <p:nvSpPr>
          <p:cNvPr id="29" name="TextBox 29"/>
          <p:cNvSpPr txBox="1"/>
          <p:nvPr/>
        </p:nvSpPr>
        <p:spPr>
          <a:xfrm>
            <a:off x="507450" y="3952326"/>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حجم المبيعات اليومية والشهرية.</a:t>
            </a:r>
          </a:p>
        </p:txBody>
      </p:sp>
      <p:sp>
        <p:nvSpPr>
          <p:cNvPr id="30" name="TextBox 30"/>
          <p:cNvSpPr txBox="1"/>
          <p:nvPr/>
        </p:nvSpPr>
        <p:spPr>
          <a:xfrm>
            <a:off x="535646" y="4710049"/>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نسبة تحقيق أهداف الإيرادات والتكاليف.</a:t>
            </a:r>
          </a:p>
        </p:txBody>
      </p:sp>
      <p:sp>
        <p:nvSpPr>
          <p:cNvPr id="31" name="TextBox 31"/>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51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4622" y="-18304"/>
            <a:ext cx="7555378" cy="260789"/>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7898" y="10403086"/>
            <a:ext cx="7574173" cy="283491"/>
            <a:chOff x="0" y="0"/>
            <a:chExt cx="2899236" cy="17390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grpSp>
        <p:nvGrpSpPr>
          <p:cNvPr id="8" name="Group 8"/>
          <p:cNvGrpSpPr/>
          <p:nvPr/>
        </p:nvGrpSpPr>
        <p:grpSpPr>
          <a:xfrm>
            <a:off x="400842" y="4878513"/>
            <a:ext cx="6804244" cy="575414"/>
            <a:chOff x="0" y="0"/>
            <a:chExt cx="2438487" cy="206215"/>
          </a:xfrm>
        </p:grpSpPr>
        <p:sp>
          <p:nvSpPr>
            <p:cNvPr id="9" name="Freeform 9"/>
            <p:cNvSpPr/>
            <p:nvPr/>
          </p:nvSpPr>
          <p:spPr>
            <a:xfrm>
              <a:off x="0" y="0"/>
              <a:ext cx="2438487" cy="206215"/>
            </a:xfrm>
            <a:custGeom>
              <a:avLst/>
              <a:gdLst/>
              <a:ahLst/>
              <a:cxnLst/>
              <a:rect l="l" t="t" r="r" b="b"/>
              <a:pathLst>
                <a:path w="2438487" h="206215">
                  <a:moveTo>
                    <a:pt x="29583" y="0"/>
                  </a:moveTo>
                  <a:lnTo>
                    <a:pt x="2408904" y="0"/>
                  </a:lnTo>
                  <a:cubicBezTo>
                    <a:pt x="2425243" y="0"/>
                    <a:pt x="2438487" y="13245"/>
                    <a:pt x="2438487" y="29583"/>
                  </a:cubicBezTo>
                  <a:lnTo>
                    <a:pt x="2438487" y="176632"/>
                  </a:lnTo>
                  <a:cubicBezTo>
                    <a:pt x="2438487" y="192970"/>
                    <a:pt x="2425243" y="206215"/>
                    <a:pt x="2408904" y="206215"/>
                  </a:cubicBezTo>
                  <a:lnTo>
                    <a:pt x="29583" y="206215"/>
                  </a:lnTo>
                  <a:cubicBezTo>
                    <a:pt x="13245" y="206215"/>
                    <a:pt x="0" y="192970"/>
                    <a:pt x="0" y="176632"/>
                  </a:cubicBezTo>
                  <a:lnTo>
                    <a:pt x="0" y="29583"/>
                  </a:lnTo>
                  <a:cubicBezTo>
                    <a:pt x="0" y="13245"/>
                    <a:pt x="13245" y="0"/>
                    <a:pt x="29583" y="0"/>
                  </a:cubicBezTo>
                  <a:close/>
                </a:path>
              </a:pathLst>
            </a:custGeom>
            <a:solidFill>
              <a:srgbClr val="B5886D"/>
            </a:solidFill>
          </p:spPr>
        </p:sp>
        <p:sp>
          <p:nvSpPr>
            <p:cNvPr id="10" name="TextBox 10"/>
            <p:cNvSpPr txBox="1"/>
            <p:nvPr/>
          </p:nvSpPr>
          <p:spPr>
            <a:xfrm>
              <a:off x="0" y="-28575"/>
              <a:ext cx="2438487" cy="234790"/>
            </a:xfrm>
            <a:prstGeom prst="rect">
              <a:avLst/>
            </a:prstGeom>
          </p:spPr>
          <p:txBody>
            <a:bodyPr lIns="50800" tIns="50800" rIns="50800" bIns="50800" rtlCol="0" anchor="ctr"/>
            <a:lstStyle/>
            <a:p>
              <a:pPr algn="ctr">
                <a:lnSpc>
                  <a:spcPts val="1400"/>
                </a:lnSpc>
              </a:pPr>
              <a:endParaRPr/>
            </a:p>
          </p:txBody>
        </p:sp>
      </p:grpSp>
      <p:grpSp>
        <p:nvGrpSpPr>
          <p:cNvPr id="11" name="Group 11"/>
          <p:cNvGrpSpPr/>
          <p:nvPr/>
        </p:nvGrpSpPr>
        <p:grpSpPr>
          <a:xfrm>
            <a:off x="378000" y="5667940"/>
            <a:ext cx="6804244" cy="547250"/>
            <a:chOff x="0" y="0"/>
            <a:chExt cx="2438487" cy="196122"/>
          </a:xfrm>
        </p:grpSpPr>
        <p:sp>
          <p:nvSpPr>
            <p:cNvPr id="12" name="Freeform 12"/>
            <p:cNvSpPr/>
            <p:nvPr/>
          </p:nvSpPr>
          <p:spPr>
            <a:xfrm>
              <a:off x="0" y="0"/>
              <a:ext cx="2438487" cy="196122"/>
            </a:xfrm>
            <a:custGeom>
              <a:avLst/>
              <a:gdLst/>
              <a:ahLst/>
              <a:cxnLst/>
              <a:rect l="l" t="t" r="r" b="b"/>
              <a:pathLst>
                <a:path w="2438487" h="196122">
                  <a:moveTo>
                    <a:pt x="29583" y="0"/>
                  </a:moveTo>
                  <a:lnTo>
                    <a:pt x="2408904" y="0"/>
                  </a:lnTo>
                  <a:cubicBezTo>
                    <a:pt x="2425243" y="0"/>
                    <a:pt x="2438487" y="13245"/>
                    <a:pt x="2438487" y="29583"/>
                  </a:cubicBezTo>
                  <a:lnTo>
                    <a:pt x="2438487" y="166539"/>
                  </a:lnTo>
                  <a:cubicBezTo>
                    <a:pt x="2438487" y="182877"/>
                    <a:pt x="2425243" y="196122"/>
                    <a:pt x="2408904" y="196122"/>
                  </a:cubicBezTo>
                  <a:lnTo>
                    <a:pt x="29583" y="196122"/>
                  </a:lnTo>
                  <a:cubicBezTo>
                    <a:pt x="13245" y="196122"/>
                    <a:pt x="0" y="182877"/>
                    <a:pt x="0" y="166539"/>
                  </a:cubicBezTo>
                  <a:lnTo>
                    <a:pt x="0" y="29583"/>
                  </a:lnTo>
                  <a:cubicBezTo>
                    <a:pt x="0" y="13245"/>
                    <a:pt x="13245" y="0"/>
                    <a:pt x="29583" y="0"/>
                  </a:cubicBezTo>
                  <a:close/>
                </a:path>
              </a:pathLst>
            </a:custGeom>
            <a:solidFill>
              <a:srgbClr val="B5886D"/>
            </a:solidFill>
          </p:spPr>
        </p:sp>
        <p:sp>
          <p:nvSpPr>
            <p:cNvPr id="13" name="TextBox 13"/>
            <p:cNvSpPr txBox="1"/>
            <p:nvPr/>
          </p:nvSpPr>
          <p:spPr>
            <a:xfrm>
              <a:off x="0" y="-28575"/>
              <a:ext cx="2438487" cy="224697"/>
            </a:xfrm>
            <a:prstGeom prst="rect">
              <a:avLst/>
            </a:prstGeom>
          </p:spPr>
          <p:txBody>
            <a:bodyPr lIns="50800" tIns="50800" rIns="50800" bIns="50800" rtlCol="0" anchor="ctr"/>
            <a:lstStyle/>
            <a:p>
              <a:pPr algn="ctr">
                <a:lnSpc>
                  <a:spcPts val="1400"/>
                </a:lnSpc>
              </a:pPr>
              <a:endParaRPr/>
            </a:p>
          </p:txBody>
        </p:sp>
      </p:grpSp>
      <p:sp>
        <p:nvSpPr>
          <p:cNvPr id="14" name="Freeform 14"/>
          <p:cNvSpPr/>
          <p:nvPr/>
        </p:nvSpPr>
        <p:spPr>
          <a:xfrm>
            <a:off x="0" y="242484"/>
            <a:ext cx="7560000" cy="2617583"/>
          </a:xfrm>
          <a:custGeom>
            <a:avLst/>
            <a:gdLst/>
            <a:ahLst/>
            <a:cxnLst/>
            <a:rect l="l" t="t" r="r" b="b"/>
            <a:pathLst>
              <a:path w="7560000" h="2617583">
                <a:moveTo>
                  <a:pt x="0" y="0"/>
                </a:moveTo>
                <a:lnTo>
                  <a:pt x="7560000" y="0"/>
                </a:lnTo>
                <a:lnTo>
                  <a:pt x="7560000" y="2617584"/>
                </a:lnTo>
                <a:lnTo>
                  <a:pt x="0" y="2617584"/>
                </a:lnTo>
                <a:lnTo>
                  <a:pt x="0" y="0"/>
                </a:lnTo>
                <a:close/>
              </a:path>
            </a:pathLst>
          </a:custGeom>
          <a:blipFill>
            <a:blip r:embed="rId2"/>
            <a:stretch>
              <a:fillRect t="-19271" b="-73447"/>
            </a:stretch>
          </a:blipFill>
        </p:spPr>
      </p:sp>
      <p:sp>
        <p:nvSpPr>
          <p:cNvPr id="15" name="TextBox 15"/>
          <p:cNvSpPr txBox="1"/>
          <p:nvPr/>
        </p:nvSpPr>
        <p:spPr>
          <a:xfrm>
            <a:off x="72000" y="389620"/>
            <a:ext cx="2589357" cy="1905655"/>
          </a:xfrm>
          <a:prstGeom prst="rect">
            <a:avLst/>
          </a:prstGeom>
        </p:spPr>
        <p:txBody>
          <a:bodyPr lIns="0" tIns="0" rIns="0" bIns="0" rtlCol="0" anchor="t">
            <a:spAutoFit/>
          </a:bodyPr>
          <a:lstStyle/>
          <a:p>
            <a:pPr algn="ctr" rtl="1">
              <a:lnSpc>
                <a:spcPts val="7341"/>
              </a:lnSpc>
            </a:pPr>
            <a:r>
              <a:rPr lang="ar-EG" sz="3905" b="1">
                <a:solidFill>
                  <a:srgbClr val="FEF6EE"/>
                </a:solidFill>
                <a:latin typeface="29LT Bukra Wide Bold"/>
                <a:ea typeface="29LT Bukra Wide Bold"/>
                <a:cs typeface="29LT Bukra Wide Bold"/>
                <a:sym typeface="29LT Bukra Wide Bold"/>
                <a:rtl/>
              </a:rPr>
              <a:t>الفصل</a:t>
            </a:r>
          </a:p>
          <a:p>
            <a:pPr algn="ctr" rtl="1">
              <a:lnSpc>
                <a:spcPts val="7341"/>
              </a:lnSpc>
              <a:spcBef>
                <a:spcPct val="0"/>
              </a:spcBef>
            </a:pPr>
            <a:r>
              <a:rPr lang="ar-EG" sz="3905" b="1">
                <a:solidFill>
                  <a:srgbClr val="FEF6EE"/>
                </a:solidFill>
                <a:latin typeface="29LT Bukra Wide Bold"/>
                <a:ea typeface="29LT Bukra Wide Bold"/>
                <a:cs typeface="29LT Bukra Wide Bold"/>
                <a:sym typeface="29LT Bukra Wide Bold"/>
                <a:rtl/>
              </a:rPr>
              <a:t>العاشر</a:t>
            </a:r>
          </a:p>
        </p:txBody>
      </p:sp>
      <p:sp>
        <p:nvSpPr>
          <p:cNvPr id="16" name="TextBox 16"/>
          <p:cNvSpPr txBox="1"/>
          <p:nvPr/>
        </p:nvSpPr>
        <p:spPr>
          <a:xfrm>
            <a:off x="577754" y="4890586"/>
            <a:ext cx="6387680"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ملخص النتائج.</a:t>
            </a:r>
          </a:p>
        </p:txBody>
      </p:sp>
      <p:sp>
        <p:nvSpPr>
          <p:cNvPr id="17" name="TextBox 17"/>
          <p:cNvSpPr txBox="1"/>
          <p:nvPr/>
        </p:nvSpPr>
        <p:spPr>
          <a:xfrm>
            <a:off x="636267" y="5652525"/>
            <a:ext cx="6293168" cy="444627"/>
          </a:xfrm>
          <a:prstGeom prst="rect">
            <a:avLst/>
          </a:prstGeom>
        </p:spPr>
        <p:txBody>
          <a:bodyPr lIns="0" tIns="0" rIns="0" bIns="0" rtlCol="0" anchor="t">
            <a:spAutoFit/>
          </a:bodyPr>
          <a:lstStyle/>
          <a:p>
            <a:pPr algn="ctr" rtl="1">
              <a:lnSpc>
                <a:spcPts val="3383"/>
              </a:lnSpc>
            </a:pPr>
            <a:r>
              <a:rPr lang="ar-EG" sz="1800" b="1">
                <a:solidFill>
                  <a:srgbClr val="FEF6EE"/>
                </a:solidFill>
                <a:latin typeface="29LT Bukra Wide Bold"/>
                <a:ea typeface="29LT Bukra Wide Bold"/>
                <a:cs typeface="29LT Bukra Wide Bold"/>
                <a:sym typeface="29LT Bukra Wide Bold"/>
                <a:rtl/>
              </a:rPr>
              <a:t>التوصيات النهائية.</a:t>
            </a:r>
          </a:p>
        </p:txBody>
      </p:sp>
      <p:sp>
        <p:nvSpPr>
          <p:cNvPr id="18" name="TextBox 18"/>
          <p:cNvSpPr txBox="1"/>
          <p:nvPr/>
        </p:nvSpPr>
        <p:spPr>
          <a:xfrm>
            <a:off x="543625" y="3078288"/>
            <a:ext cx="6455937" cy="363855"/>
          </a:xfrm>
          <a:prstGeom prst="rect">
            <a:avLst/>
          </a:prstGeom>
        </p:spPr>
        <p:txBody>
          <a:bodyPr lIns="0" tIns="0" rIns="0" bIns="0" rtlCol="0" anchor="t">
            <a:spAutoFit/>
          </a:bodyPr>
          <a:lstStyle/>
          <a:p>
            <a:pPr algn="ctr" rtl="1">
              <a:lnSpc>
                <a:spcPts val="2520"/>
              </a:lnSpc>
              <a:spcBef>
                <a:spcPct val="0"/>
              </a:spcBef>
            </a:pPr>
            <a:r>
              <a:rPr lang="ar-EG" sz="1800" b="1">
                <a:solidFill>
                  <a:srgbClr val="000000"/>
                </a:solidFill>
                <a:latin typeface="29LT Bukra Wide Bold"/>
                <a:ea typeface="29LT Bukra Wide Bold"/>
                <a:cs typeface="29LT Bukra Wide Bold"/>
                <a:sym typeface="29LT Bukra Wide Bold"/>
                <a:rtl/>
              </a:rPr>
              <a:t>الخاتمة والتوصيات</a:t>
            </a:r>
          </a:p>
        </p:txBody>
      </p:sp>
      <p:sp>
        <p:nvSpPr>
          <p:cNvPr id="19" name="TextBox 19"/>
          <p:cNvSpPr txBox="1"/>
          <p:nvPr/>
        </p:nvSpPr>
        <p:spPr>
          <a:xfrm>
            <a:off x="400842" y="3699318"/>
            <a:ext cx="6723074" cy="655320"/>
          </a:xfrm>
          <a:prstGeom prst="rect">
            <a:avLst/>
          </a:prstGeom>
        </p:spPr>
        <p:txBody>
          <a:bodyPr lIns="0" tIns="0" rIns="0" bIns="0" rtlCol="0" anchor="t">
            <a:spAutoFit/>
          </a:bodyPr>
          <a:lstStyle/>
          <a:p>
            <a:pPr algn="ctr" rtl="1">
              <a:lnSpc>
                <a:spcPts val="1679"/>
              </a:lnSpc>
              <a:spcBef>
                <a:spcPct val="0"/>
              </a:spcBef>
            </a:pPr>
            <a:r>
              <a:rPr lang="ar-EG" sz="1200" b="1">
                <a:solidFill>
                  <a:srgbClr val="000000"/>
                </a:solidFill>
                <a:latin typeface="29LT Bukra Wide Bold"/>
                <a:ea typeface="29LT Bukra Wide Bold"/>
                <a:cs typeface="29LT Bukra Wide Bold"/>
                <a:sym typeface="29LT Bukra Wide Bold"/>
                <a:rtl/>
              </a:rPr>
              <a:t>في هذا الفصل، يتم تلخيص أهم النتائج التي تم التوصل إليها من خلال دراسة الجدوى لمشروع المقهى، مع التركيز على الجوانب المالية، الإدارية، القانونية، والتسويقية التي تم تحليلها.</a:t>
            </a:r>
          </a:p>
        </p:txBody>
      </p:sp>
      <p:sp>
        <p:nvSpPr>
          <p:cNvPr id="20" name="TextBox 20"/>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52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4622" y="-18304"/>
            <a:ext cx="7555378" cy="260789"/>
            <a:chOff x="0" y="0"/>
            <a:chExt cx="2739820" cy="173802"/>
          </a:xfrm>
        </p:grpSpPr>
        <p:sp>
          <p:nvSpPr>
            <p:cNvPr id="3" name="Freeform 3"/>
            <p:cNvSpPr/>
            <p:nvPr/>
          </p:nvSpPr>
          <p:spPr>
            <a:xfrm>
              <a:off x="0" y="0"/>
              <a:ext cx="2739820" cy="173802"/>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7990" y="10380881"/>
            <a:ext cx="7574172" cy="305909"/>
            <a:chOff x="0" y="0"/>
            <a:chExt cx="2899236" cy="17390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grpSp>
        <p:nvGrpSpPr>
          <p:cNvPr id="8" name="Group 8"/>
          <p:cNvGrpSpPr/>
          <p:nvPr/>
        </p:nvGrpSpPr>
        <p:grpSpPr>
          <a:xfrm>
            <a:off x="392558" y="1161228"/>
            <a:ext cx="6804487" cy="697809"/>
            <a:chOff x="0" y="0"/>
            <a:chExt cx="2438575" cy="250079"/>
          </a:xfrm>
        </p:grpSpPr>
        <p:sp>
          <p:nvSpPr>
            <p:cNvPr id="9" name="Freeform 9"/>
            <p:cNvSpPr/>
            <p:nvPr/>
          </p:nvSpPr>
          <p:spPr>
            <a:xfrm>
              <a:off x="0" y="0"/>
              <a:ext cx="2438575" cy="250079"/>
            </a:xfrm>
            <a:custGeom>
              <a:avLst/>
              <a:gdLst/>
              <a:ahLst/>
              <a:cxnLst/>
              <a:rect l="l" t="t" r="r" b="b"/>
              <a:pathLst>
                <a:path w="2438575" h="250079">
                  <a:moveTo>
                    <a:pt x="29582" y="0"/>
                  </a:moveTo>
                  <a:lnTo>
                    <a:pt x="2408993" y="0"/>
                  </a:lnTo>
                  <a:cubicBezTo>
                    <a:pt x="2416838" y="0"/>
                    <a:pt x="2424362" y="3117"/>
                    <a:pt x="2429910" y="8664"/>
                  </a:cubicBezTo>
                  <a:cubicBezTo>
                    <a:pt x="2435458" y="14212"/>
                    <a:pt x="2438575" y="21736"/>
                    <a:pt x="2438575" y="29582"/>
                  </a:cubicBezTo>
                  <a:lnTo>
                    <a:pt x="2438575" y="220497"/>
                  </a:lnTo>
                  <a:cubicBezTo>
                    <a:pt x="2438575" y="228343"/>
                    <a:pt x="2435458" y="235867"/>
                    <a:pt x="2429910" y="241415"/>
                  </a:cubicBezTo>
                  <a:cubicBezTo>
                    <a:pt x="2424362" y="246962"/>
                    <a:pt x="2416838" y="250079"/>
                    <a:pt x="2408993" y="250079"/>
                  </a:cubicBezTo>
                  <a:lnTo>
                    <a:pt x="29582" y="250079"/>
                  </a:lnTo>
                  <a:cubicBezTo>
                    <a:pt x="21736" y="250079"/>
                    <a:pt x="14212" y="246962"/>
                    <a:pt x="8664" y="241415"/>
                  </a:cubicBezTo>
                  <a:cubicBezTo>
                    <a:pt x="3117" y="235867"/>
                    <a:pt x="0" y="228343"/>
                    <a:pt x="0" y="220497"/>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0" name="TextBox 10"/>
            <p:cNvSpPr txBox="1"/>
            <p:nvPr/>
          </p:nvSpPr>
          <p:spPr>
            <a:xfrm>
              <a:off x="0" y="-28575"/>
              <a:ext cx="2438575" cy="278654"/>
            </a:xfrm>
            <a:prstGeom prst="rect">
              <a:avLst/>
            </a:prstGeom>
          </p:spPr>
          <p:txBody>
            <a:bodyPr lIns="50800" tIns="50800" rIns="50800" bIns="50800" rtlCol="0" anchor="ctr"/>
            <a:lstStyle/>
            <a:p>
              <a:pPr algn="ctr">
                <a:lnSpc>
                  <a:spcPts val="1400"/>
                </a:lnSpc>
              </a:pPr>
              <a:endParaRPr/>
            </a:p>
          </p:txBody>
        </p:sp>
      </p:grpSp>
      <p:grpSp>
        <p:nvGrpSpPr>
          <p:cNvPr id="11" name="Group 11"/>
          <p:cNvGrpSpPr/>
          <p:nvPr/>
        </p:nvGrpSpPr>
        <p:grpSpPr>
          <a:xfrm>
            <a:off x="392558" y="2070267"/>
            <a:ext cx="6804487" cy="543532"/>
            <a:chOff x="0" y="0"/>
            <a:chExt cx="2438575" cy="194790"/>
          </a:xfrm>
        </p:grpSpPr>
        <p:sp>
          <p:nvSpPr>
            <p:cNvPr id="12" name="Freeform 12"/>
            <p:cNvSpPr/>
            <p:nvPr/>
          </p:nvSpPr>
          <p:spPr>
            <a:xfrm>
              <a:off x="0" y="0"/>
              <a:ext cx="2438575" cy="194790"/>
            </a:xfrm>
            <a:custGeom>
              <a:avLst/>
              <a:gdLst/>
              <a:ahLst/>
              <a:cxnLst/>
              <a:rect l="l" t="t" r="r" b="b"/>
              <a:pathLst>
                <a:path w="2438575" h="194790">
                  <a:moveTo>
                    <a:pt x="29582" y="0"/>
                  </a:moveTo>
                  <a:lnTo>
                    <a:pt x="2408993" y="0"/>
                  </a:lnTo>
                  <a:cubicBezTo>
                    <a:pt x="2416838" y="0"/>
                    <a:pt x="2424362" y="3117"/>
                    <a:pt x="2429910" y="8664"/>
                  </a:cubicBezTo>
                  <a:cubicBezTo>
                    <a:pt x="2435458" y="14212"/>
                    <a:pt x="2438575" y="21736"/>
                    <a:pt x="2438575" y="29582"/>
                  </a:cubicBezTo>
                  <a:lnTo>
                    <a:pt x="2438575" y="165208"/>
                  </a:lnTo>
                  <a:cubicBezTo>
                    <a:pt x="2438575" y="173053"/>
                    <a:pt x="2435458" y="180578"/>
                    <a:pt x="2429910" y="186125"/>
                  </a:cubicBezTo>
                  <a:cubicBezTo>
                    <a:pt x="2424362" y="191673"/>
                    <a:pt x="2416838" y="194790"/>
                    <a:pt x="2408993" y="194790"/>
                  </a:cubicBezTo>
                  <a:lnTo>
                    <a:pt x="29582" y="194790"/>
                  </a:lnTo>
                  <a:cubicBezTo>
                    <a:pt x="21736" y="194790"/>
                    <a:pt x="14212" y="191673"/>
                    <a:pt x="8664" y="186125"/>
                  </a:cubicBezTo>
                  <a:cubicBezTo>
                    <a:pt x="3117" y="180578"/>
                    <a:pt x="0" y="173053"/>
                    <a:pt x="0" y="165208"/>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3" name="TextBox 13"/>
            <p:cNvSpPr txBox="1"/>
            <p:nvPr/>
          </p:nvSpPr>
          <p:spPr>
            <a:xfrm>
              <a:off x="0" y="-28575"/>
              <a:ext cx="2438575" cy="223365"/>
            </a:xfrm>
            <a:prstGeom prst="rect">
              <a:avLst/>
            </a:prstGeom>
          </p:spPr>
          <p:txBody>
            <a:bodyPr lIns="50800" tIns="50800" rIns="50800" bIns="50800" rtlCol="0" anchor="ctr"/>
            <a:lstStyle/>
            <a:p>
              <a:pPr algn="ctr">
                <a:lnSpc>
                  <a:spcPts val="1400"/>
                </a:lnSpc>
              </a:pPr>
              <a:endParaRPr/>
            </a:p>
          </p:txBody>
        </p:sp>
      </p:grpSp>
      <p:grpSp>
        <p:nvGrpSpPr>
          <p:cNvPr id="14" name="Group 14"/>
          <p:cNvGrpSpPr/>
          <p:nvPr/>
        </p:nvGrpSpPr>
        <p:grpSpPr>
          <a:xfrm>
            <a:off x="392558" y="2825029"/>
            <a:ext cx="6804487" cy="826827"/>
            <a:chOff x="0" y="0"/>
            <a:chExt cx="2438575" cy="296316"/>
          </a:xfrm>
        </p:grpSpPr>
        <p:sp>
          <p:nvSpPr>
            <p:cNvPr id="15" name="Freeform 15"/>
            <p:cNvSpPr/>
            <p:nvPr/>
          </p:nvSpPr>
          <p:spPr>
            <a:xfrm>
              <a:off x="0" y="0"/>
              <a:ext cx="2438575" cy="296316"/>
            </a:xfrm>
            <a:custGeom>
              <a:avLst/>
              <a:gdLst/>
              <a:ahLst/>
              <a:cxnLst/>
              <a:rect l="l" t="t" r="r" b="b"/>
              <a:pathLst>
                <a:path w="2438575" h="296316">
                  <a:moveTo>
                    <a:pt x="29582" y="0"/>
                  </a:moveTo>
                  <a:lnTo>
                    <a:pt x="2408993" y="0"/>
                  </a:lnTo>
                  <a:cubicBezTo>
                    <a:pt x="2416838" y="0"/>
                    <a:pt x="2424362" y="3117"/>
                    <a:pt x="2429910" y="8664"/>
                  </a:cubicBezTo>
                  <a:cubicBezTo>
                    <a:pt x="2435458" y="14212"/>
                    <a:pt x="2438575" y="21736"/>
                    <a:pt x="2438575" y="29582"/>
                  </a:cubicBezTo>
                  <a:lnTo>
                    <a:pt x="2438575" y="266734"/>
                  </a:lnTo>
                  <a:cubicBezTo>
                    <a:pt x="2438575" y="274580"/>
                    <a:pt x="2435458" y="282104"/>
                    <a:pt x="2429910" y="287652"/>
                  </a:cubicBezTo>
                  <a:cubicBezTo>
                    <a:pt x="2424362" y="293200"/>
                    <a:pt x="2416838" y="296316"/>
                    <a:pt x="2408993" y="296316"/>
                  </a:cubicBezTo>
                  <a:lnTo>
                    <a:pt x="29582" y="296316"/>
                  </a:lnTo>
                  <a:cubicBezTo>
                    <a:pt x="21736" y="296316"/>
                    <a:pt x="14212" y="293200"/>
                    <a:pt x="8664" y="287652"/>
                  </a:cubicBezTo>
                  <a:cubicBezTo>
                    <a:pt x="3117" y="282104"/>
                    <a:pt x="0" y="274580"/>
                    <a:pt x="0" y="266734"/>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6" name="TextBox 16"/>
            <p:cNvSpPr txBox="1"/>
            <p:nvPr/>
          </p:nvSpPr>
          <p:spPr>
            <a:xfrm>
              <a:off x="0" y="-28575"/>
              <a:ext cx="2438575" cy="324891"/>
            </a:xfrm>
            <a:prstGeom prst="rect">
              <a:avLst/>
            </a:prstGeom>
          </p:spPr>
          <p:txBody>
            <a:bodyPr lIns="50800" tIns="50800" rIns="50800" bIns="50800" rtlCol="0" anchor="ctr"/>
            <a:lstStyle/>
            <a:p>
              <a:pPr algn="ctr">
                <a:lnSpc>
                  <a:spcPts val="1400"/>
                </a:lnSpc>
              </a:pPr>
              <a:endParaRPr/>
            </a:p>
          </p:txBody>
        </p:sp>
      </p:grpSp>
      <p:grpSp>
        <p:nvGrpSpPr>
          <p:cNvPr id="17" name="Group 17"/>
          <p:cNvGrpSpPr/>
          <p:nvPr/>
        </p:nvGrpSpPr>
        <p:grpSpPr>
          <a:xfrm>
            <a:off x="392558" y="3863086"/>
            <a:ext cx="6804487" cy="553809"/>
            <a:chOff x="0" y="0"/>
            <a:chExt cx="2438575" cy="198473"/>
          </a:xfrm>
        </p:grpSpPr>
        <p:sp>
          <p:nvSpPr>
            <p:cNvPr id="18" name="Freeform 18"/>
            <p:cNvSpPr/>
            <p:nvPr/>
          </p:nvSpPr>
          <p:spPr>
            <a:xfrm>
              <a:off x="0" y="0"/>
              <a:ext cx="2438575" cy="198473"/>
            </a:xfrm>
            <a:custGeom>
              <a:avLst/>
              <a:gdLst/>
              <a:ahLst/>
              <a:cxnLst/>
              <a:rect l="l" t="t" r="r" b="b"/>
              <a:pathLst>
                <a:path w="2438575" h="198473">
                  <a:moveTo>
                    <a:pt x="29582" y="0"/>
                  </a:moveTo>
                  <a:lnTo>
                    <a:pt x="2408993" y="0"/>
                  </a:lnTo>
                  <a:cubicBezTo>
                    <a:pt x="2416838" y="0"/>
                    <a:pt x="2424362" y="3117"/>
                    <a:pt x="2429910" y="8664"/>
                  </a:cubicBezTo>
                  <a:cubicBezTo>
                    <a:pt x="2435458" y="14212"/>
                    <a:pt x="2438575" y="21736"/>
                    <a:pt x="2438575" y="29582"/>
                  </a:cubicBezTo>
                  <a:lnTo>
                    <a:pt x="2438575" y="168891"/>
                  </a:lnTo>
                  <a:cubicBezTo>
                    <a:pt x="2438575" y="176736"/>
                    <a:pt x="2435458" y="184261"/>
                    <a:pt x="2429910" y="189808"/>
                  </a:cubicBezTo>
                  <a:cubicBezTo>
                    <a:pt x="2424362" y="195356"/>
                    <a:pt x="2416838" y="198473"/>
                    <a:pt x="2408993" y="198473"/>
                  </a:cubicBezTo>
                  <a:lnTo>
                    <a:pt x="29582" y="198473"/>
                  </a:lnTo>
                  <a:cubicBezTo>
                    <a:pt x="21736" y="198473"/>
                    <a:pt x="14212" y="195356"/>
                    <a:pt x="8664" y="189808"/>
                  </a:cubicBezTo>
                  <a:cubicBezTo>
                    <a:pt x="3117" y="184261"/>
                    <a:pt x="0" y="176736"/>
                    <a:pt x="0" y="168891"/>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9" name="TextBox 19"/>
            <p:cNvSpPr txBox="1"/>
            <p:nvPr/>
          </p:nvSpPr>
          <p:spPr>
            <a:xfrm>
              <a:off x="0" y="-28575"/>
              <a:ext cx="2438575" cy="227048"/>
            </a:xfrm>
            <a:prstGeom prst="rect">
              <a:avLst/>
            </a:prstGeom>
          </p:spPr>
          <p:txBody>
            <a:bodyPr lIns="50800" tIns="50800" rIns="50800" bIns="50800" rtlCol="0" anchor="ctr"/>
            <a:lstStyle/>
            <a:p>
              <a:pPr algn="ctr">
                <a:lnSpc>
                  <a:spcPts val="1400"/>
                </a:lnSpc>
              </a:pPr>
              <a:endParaRPr/>
            </a:p>
          </p:txBody>
        </p:sp>
      </p:grpSp>
      <p:grpSp>
        <p:nvGrpSpPr>
          <p:cNvPr id="20" name="Group 20"/>
          <p:cNvGrpSpPr/>
          <p:nvPr/>
        </p:nvGrpSpPr>
        <p:grpSpPr>
          <a:xfrm>
            <a:off x="392558" y="4628125"/>
            <a:ext cx="6804487" cy="725720"/>
            <a:chOff x="0" y="0"/>
            <a:chExt cx="2438575" cy="260082"/>
          </a:xfrm>
        </p:grpSpPr>
        <p:sp>
          <p:nvSpPr>
            <p:cNvPr id="21" name="Freeform 21"/>
            <p:cNvSpPr/>
            <p:nvPr/>
          </p:nvSpPr>
          <p:spPr>
            <a:xfrm>
              <a:off x="0" y="0"/>
              <a:ext cx="2438575" cy="260082"/>
            </a:xfrm>
            <a:custGeom>
              <a:avLst/>
              <a:gdLst/>
              <a:ahLst/>
              <a:cxnLst/>
              <a:rect l="l" t="t" r="r" b="b"/>
              <a:pathLst>
                <a:path w="2438575" h="260082">
                  <a:moveTo>
                    <a:pt x="29582" y="0"/>
                  </a:moveTo>
                  <a:lnTo>
                    <a:pt x="2408993" y="0"/>
                  </a:lnTo>
                  <a:cubicBezTo>
                    <a:pt x="2416838" y="0"/>
                    <a:pt x="2424362" y="3117"/>
                    <a:pt x="2429910" y="8664"/>
                  </a:cubicBezTo>
                  <a:cubicBezTo>
                    <a:pt x="2435458" y="14212"/>
                    <a:pt x="2438575" y="21736"/>
                    <a:pt x="2438575" y="29582"/>
                  </a:cubicBezTo>
                  <a:lnTo>
                    <a:pt x="2438575" y="230500"/>
                  </a:lnTo>
                  <a:cubicBezTo>
                    <a:pt x="2438575" y="238345"/>
                    <a:pt x="2435458" y="245870"/>
                    <a:pt x="2429910" y="251417"/>
                  </a:cubicBezTo>
                  <a:cubicBezTo>
                    <a:pt x="2424362" y="256965"/>
                    <a:pt x="2416838" y="260082"/>
                    <a:pt x="2408993" y="260082"/>
                  </a:cubicBezTo>
                  <a:lnTo>
                    <a:pt x="29582" y="260082"/>
                  </a:lnTo>
                  <a:cubicBezTo>
                    <a:pt x="21736" y="260082"/>
                    <a:pt x="14212" y="256965"/>
                    <a:pt x="8664" y="251417"/>
                  </a:cubicBezTo>
                  <a:cubicBezTo>
                    <a:pt x="3117" y="245870"/>
                    <a:pt x="0" y="238345"/>
                    <a:pt x="0" y="230500"/>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22" name="TextBox 22"/>
            <p:cNvSpPr txBox="1"/>
            <p:nvPr/>
          </p:nvSpPr>
          <p:spPr>
            <a:xfrm>
              <a:off x="0" y="-28575"/>
              <a:ext cx="2438575" cy="288657"/>
            </a:xfrm>
            <a:prstGeom prst="rect">
              <a:avLst/>
            </a:prstGeom>
          </p:spPr>
          <p:txBody>
            <a:bodyPr lIns="50800" tIns="50800" rIns="50800" bIns="50800" rtlCol="0" anchor="ctr"/>
            <a:lstStyle/>
            <a:p>
              <a:pPr algn="ctr">
                <a:lnSpc>
                  <a:spcPts val="1400"/>
                </a:lnSpc>
              </a:pPr>
              <a:endParaRPr/>
            </a:p>
          </p:txBody>
        </p:sp>
      </p:grpSp>
      <p:grpSp>
        <p:nvGrpSpPr>
          <p:cNvPr id="23" name="Group 23"/>
          <p:cNvGrpSpPr/>
          <p:nvPr/>
        </p:nvGrpSpPr>
        <p:grpSpPr>
          <a:xfrm>
            <a:off x="392558" y="5565075"/>
            <a:ext cx="6804487" cy="521370"/>
            <a:chOff x="0" y="0"/>
            <a:chExt cx="2438575" cy="186847"/>
          </a:xfrm>
        </p:grpSpPr>
        <p:sp>
          <p:nvSpPr>
            <p:cNvPr id="24" name="Freeform 24"/>
            <p:cNvSpPr/>
            <p:nvPr/>
          </p:nvSpPr>
          <p:spPr>
            <a:xfrm>
              <a:off x="0" y="0"/>
              <a:ext cx="2438575" cy="186847"/>
            </a:xfrm>
            <a:custGeom>
              <a:avLst/>
              <a:gdLst/>
              <a:ahLst/>
              <a:cxnLst/>
              <a:rect l="l" t="t" r="r" b="b"/>
              <a:pathLst>
                <a:path w="2438575" h="186847">
                  <a:moveTo>
                    <a:pt x="29582" y="0"/>
                  </a:moveTo>
                  <a:lnTo>
                    <a:pt x="2408993" y="0"/>
                  </a:lnTo>
                  <a:cubicBezTo>
                    <a:pt x="2416838" y="0"/>
                    <a:pt x="2424362" y="3117"/>
                    <a:pt x="2429910" y="8664"/>
                  </a:cubicBezTo>
                  <a:cubicBezTo>
                    <a:pt x="2435458" y="14212"/>
                    <a:pt x="2438575" y="21736"/>
                    <a:pt x="2438575" y="29582"/>
                  </a:cubicBezTo>
                  <a:lnTo>
                    <a:pt x="2438575" y="157265"/>
                  </a:lnTo>
                  <a:cubicBezTo>
                    <a:pt x="2438575" y="165111"/>
                    <a:pt x="2435458" y="172635"/>
                    <a:pt x="2429910" y="178183"/>
                  </a:cubicBezTo>
                  <a:cubicBezTo>
                    <a:pt x="2424362" y="183731"/>
                    <a:pt x="2416838" y="186847"/>
                    <a:pt x="2408993" y="186847"/>
                  </a:cubicBezTo>
                  <a:lnTo>
                    <a:pt x="29582" y="186847"/>
                  </a:lnTo>
                  <a:cubicBezTo>
                    <a:pt x="21736" y="186847"/>
                    <a:pt x="14212" y="183731"/>
                    <a:pt x="8664" y="178183"/>
                  </a:cubicBezTo>
                  <a:cubicBezTo>
                    <a:pt x="3117" y="172635"/>
                    <a:pt x="0" y="165111"/>
                    <a:pt x="0" y="157265"/>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25" name="TextBox 25"/>
            <p:cNvSpPr txBox="1"/>
            <p:nvPr/>
          </p:nvSpPr>
          <p:spPr>
            <a:xfrm>
              <a:off x="0" y="-28575"/>
              <a:ext cx="2438575" cy="215422"/>
            </a:xfrm>
            <a:prstGeom prst="rect">
              <a:avLst/>
            </a:prstGeom>
          </p:spPr>
          <p:txBody>
            <a:bodyPr lIns="50800" tIns="50800" rIns="50800" bIns="50800" rtlCol="0" anchor="ctr"/>
            <a:lstStyle/>
            <a:p>
              <a:pPr algn="ctr">
                <a:lnSpc>
                  <a:spcPts val="1400"/>
                </a:lnSpc>
              </a:pPr>
              <a:endParaRPr/>
            </a:p>
          </p:txBody>
        </p:sp>
      </p:grpSp>
      <p:sp>
        <p:nvSpPr>
          <p:cNvPr id="26" name="Freeform 26"/>
          <p:cNvSpPr/>
          <p:nvPr/>
        </p:nvSpPr>
        <p:spPr>
          <a:xfrm>
            <a:off x="421457" y="6383820"/>
            <a:ext cx="6746689" cy="3430455"/>
          </a:xfrm>
          <a:custGeom>
            <a:avLst/>
            <a:gdLst/>
            <a:ahLst/>
            <a:cxnLst/>
            <a:rect l="l" t="t" r="r" b="b"/>
            <a:pathLst>
              <a:path w="6746689" h="3430455">
                <a:moveTo>
                  <a:pt x="0" y="0"/>
                </a:moveTo>
                <a:lnTo>
                  <a:pt x="6746689" y="0"/>
                </a:lnTo>
                <a:lnTo>
                  <a:pt x="6746689" y="3430455"/>
                </a:lnTo>
                <a:lnTo>
                  <a:pt x="0" y="3430455"/>
                </a:lnTo>
                <a:lnTo>
                  <a:pt x="0" y="0"/>
                </a:lnTo>
                <a:close/>
              </a:path>
            </a:pathLst>
          </a:custGeom>
          <a:blipFill>
            <a:blip r:embed="rId2"/>
            <a:stretch>
              <a:fillRect t="-15608" b="-15422"/>
            </a:stretch>
          </a:blipFill>
        </p:spPr>
      </p:sp>
      <p:sp>
        <p:nvSpPr>
          <p:cNvPr id="27" name="TextBox 27"/>
          <p:cNvSpPr txBox="1"/>
          <p:nvPr/>
        </p:nvSpPr>
        <p:spPr>
          <a:xfrm>
            <a:off x="2596040" y="549504"/>
            <a:ext cx="2279516" cy="396262"/>
          </a:xfrm>
          <a:prstGeom prst="rect">
            <a:avLst/>
          </a:prstGeom>
        </p:spPr>
        <p:txBody>
          <a:bodyPr wrap="square"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ملخص النتائج</a:t>
            </a:r>
          </a:p>
        </p:txBody>
      </p:sp>
      <p:sp>
        <p:nvSpPr>
          <p:cNvPr id="28" name="TextBox 28"/>
          <p:cNvSpPr txBox="1"/>
          <p:nvPr/>
        </p:nvSpPr>
        <p:spPr>
          <a:xfrm>
            <a:off x="521548" y="1233781"/>
            <a:ext cx="6660695" cy="52412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المشروع يمتلك جدوى مالية جيدة مع توقعات بتحقيق أرباح صافية تبدأ من السنة الثالثة.</a:t>
            </a:r>
          </a:p>
        </p:txBody>
      </p:sp>
      <p:sp>
        <p:nvSpPr>
          <p:cNvPr id="29" name="TextBox 29"/>
          <p:cNvSpPr txBox="1"/>
          <p:nvPr/>
        </p:nvSpPr>
        <p:spPr>
          <a:xfrm>
            <a:off x="549744" y="2129607"/>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الهيكل الإداري والتنظيمي واضح ويدعم سير العمل بكفاءة.</a:t>
            </a:r>
          </a:p>
        </p:txBody>
      </p:sp>
      <p:sp>
        <p:nvSpPr>
          <p:cNvPr id="30" name="TextBox 30"/>
          <p:cNvSpPr txBox="1"/>
          <p:nvPr/>
        </p:nvSpPr>
        <p:spPr>
          <a:xfrm>
            <a:off x="521548" y="2877694"/>
            <a:ext cx="6660695" cy="52412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الالتزام بالجوانب القانونية يقلل من المخاطر القانونية ويضمن استمرارية المشروع.</a:t>
            </a:r>
          </a:p>
        </p:txBody>
      </p:sp>
      <p:sp>
        <p:nvSpPr>
          <p:cNvPr id="31" name="TextBox 31"/>
          <p:cNvSpPr txBox="1"/>
          <p:nvPr/>
        </p:nvSpPr>
        <p:spPr>
          <a:xfrm>
            <a:off x="507450" y="3953278"/>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خطة التسويق المتكاملة تضمن جذب العملاء وبناء علاقة مستدامة معهم.</a:t>
            </a:r>
          </a:p>
        </p:txBody>
      </p:sp>
      <p:sp>
        <p:nvSpPr>
          <p:cNvPr id="32" name="TextBox 32"/>
          <p:cNvSpPr txBox="1"/>
          <p:nvPr/>
        </p:nvSpPr>
        <p:spPr>
          <a:xfrm>
            <a:off x="535646" y="4711000"/>
            <a:ext cx="6660695" cy="52412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تحليل المخاطر يزود المشروع باستراتيجيات فعالة للتعامل مع التحديات المحتملة.</a:t>
            </a:r>
          </a:p>
        </p:txBody>
      </p:sp>
      <p:sp>
        <p:nvSpPr>
          <p:cNvPr id="33" name="TextBox 33"/>
          <p:cNvSpPr txBox="1"/>
          <p:nvPr/>
        </p:nvSpPr>
        <p:spPr>
          <a:xfrm>
            <a:off x="549744" y="5655795"/>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خطة التنفيذ مفصلة وتساعد في تحويل الدراسة إلى واقع عملي ناجح.</a:t>
            </a:r>
          </a:p>
        </p:txBody>
      </p:sp>
      <p:sp>
        <p:nvSpPr>
          <p:cNvPr id="34" name="TextBox 34"/>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53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EF6EE"/>
        </a:solidFill>
        <a:effectLst/>
      </p:bgPr>
    </p:bg>
    <p:spTree>
      <p:nvGrpSpPr>
        <p:cNvPr id="1" name=""/>
        <p:cNvGrpSpPr/>
        <p:nvPr/>
      </p:nvGrpSpPr>
      <p:grpSpPr>
        <a:xfrm>
          <a:off x="0" y="0"/>
          <a:ext cx="0" cy="0"/>
          <a:chOff x="0" y="0"/>
          <a:chExt cx="0" cy="0"/>
        </a:xfrm>
      </p:grpSpPr>
      <p:grpSp>
        <p:nvGrpSpPr>
          <p:cNvPr id="2" name="Group 2"/>
          <p:cNvGrpSpPr/>
          <p:nvPr/>
        </p:nvGrpSpPr>
        <p:grpSpPr>
          <a:xfrm>
            <a:off x="-85069" y="-295640"/>
            <a:ext cx="7645069" cy="538125"/>
            <a:chOff x="0" y="-19050"/>
            <a:chExt cx="2739820" cy="192852"/>
          </a:xfrm>
        </p:grpSpPr>
        <p:sp>
          <p:nvSpPr>
            <p:cNvPr id="3" name="Freeform 3"/>
            <p:cNvSpPr/>
            <p:nvPr/>
          </p:nvSpPr>
          <p:spPr>
            <a:xfrm>
              <a:off x="8036" y="80341"/>
              <a:ext cx="2731784" cy="85427"/>
            </a:xfrm>
            <a:custGeom>
              <a:avLst/>
              <a:gdLst/>
              <a:ahLst/>
              <a:cxnLst/>
              <a:rect l="l" t="t" r="r" b="b"/>
              <a:pathLst>
                <a:path w="2739820" h="173802">
                  <a:moveTo>
                    <a:pt x="0" y="0"/>
                  </a:moveTo>
                  <a:lnTo>
                    <a:pt x="2739820" y="0"/>
                  </a:lnTo>
                  <a:lnTo>
                    <a:pt x="2739820" y="173802"/>
                  </a:lnTo>
                  <a:lnTo>
                    <a:pt x="0" y="173802"/>
                  </a:lnTo>
                  <a:close/>
                </a:path>
              </a:pathLst>
            </a:custGeom>
            <a:solidFill>
              <a:srgbClr val="B5886D"/>
            </a:solidFill>
          </p:spPr>
        </p:sp>
        <p:sp>
          <p:nvSpPr>
            <p:cNvPr id="4" name="TextBox 4"/>
            <p:cNvSpPr txBox="1"/>
            <p:nvPr/>
          </p:nvSpPr>
          <p:spPr>
            <a:xfrm>
              <a:off x="0" y="-19050"/>
              <a:ext cx="2739820" cy="192852"/>
            </a:xfrm>
            <a:prstGeom prst="rect">
              <a:avLst/>
            </a:prstGeom>
          </p:spPr>
          <p:txBody>
            <a:bodyPr lIns="50800" tIns="50800" rIns="50800" bIns="50800" rtlCol="0" anchor="ctr"/>
            <a:lstStyle/>
            <a:p>
              <a:pPr algn="ctr">
                <a:lnSpc>
                  <a:spcPts val="1399"/>
                </a:lnSpc>
              </a:pPr>
              <a:endParaRPr/>
            </a:p>
          </p:txBody>
        </p:sp>
      </p:grpSp>
      <p:grpSp>
        <p:nvGrpSpPr>
          <p:cNvPr id="5" name="Group 5"/>
          <p:cNvGrpSpPr/>
          <p:nvPr/>
        </p:nvGrpSpPr>
        <p:grpSpPr>
          <a:xfrm>
            <a:off x="-7898" y="10403086"/>
            <a:ext cx="7641441" cy="283491"/>
            <a:chOff x="0" y="0"/>
            <a:chExt cx="2899236" cy="173904"/>
          </a:xfrm>
        </p:grpSpPr>
        <p:sp>
          <p:nvSpPr>
            <p:cNvPr id="6" name="Freeform 6"/>
            <p:cNvSpPr/>
            <p:nvPr/>
          </p:nvSpPr>
          <p:spPr>
            <a:xfrm>
              <a:off x="0" y="0"/>
              <a:ext cx="2899236" cy="173904"/>
            </a:xfrm>
            <a:custGeom>
              <a:avLst/>
              <a:gdLst/>
              <a:ahLst/>
              <a:cxnLst/>
              <a:rect l="l" t="t" r="r" b="b"/>
              <a:pathLst>
                <a:path w="2899236" h="173904">
                  <a:moveTo>
                    <a:pt x="0" y="0"/>
                  </a:moveTo>
                  <a:lnTo>
                    <a:pt x="2899236" y="0"/>
                  </a:lnTo>
                  <a:lnTo>
                    <a:pt x="2899236" y="173904"/>
                  </a:lnTo>
                  <a:lnTo>
                    <a:pt x="0" y="173904"/>
                  </a:lnTo>
                  <a:close/>
                </a:path>
              </a:pathLst>
            </a:custGeom>
            <a:solidFill>
              <a:srgbClr val="B5886D"/>
            </a:solidFill>
          </p:spPr>
        </p:sp>
        <p:sp>
          <p:nvSpPr>
            <p:cNvPr id="7" name="TextBox 7"/>
            <p:cNvSpPr txBox="1"/>
            <p:nvPr/>
          </p:nvSpPr>
          <p:spPr>
            <a:xfrm>
              <a:off x="0" y="-19050"/>
              <a:ext cx="2899236" cy="192954"/>
            </a:xfrm>
            <a:prstGeom prst="rect">
              <a:avLst/>
            </a:prstGeom>
          </p:spPr>
          <p:txBody>
            <a:bodyPr lIns="50800" tIns="50800" rIns="50800" bIns="50800" rtlCol="0" anchor="ctr"/>
            <a:lstStyle/>
            <a:p>
              <a:pPr algn="ctr">
                <a:lnSpc>
                  <a:spcPts val="1399"/>
                </a:lnSpc>
              </a:pPr>
              <a:endParaRPr/>
            </a:p>
          </p:txBody>
        </p:sp>
      </p:grpSp>
      <p:grpSp>
        <p:nvGrpSpPr>
          <p:cNvPr id="8" name="Group 8"/>
          <p:cNvGrpSpPr/>
          <p:nvPr/>
        </p:nvGrpSpPr>
        <p:grpSpPr>
          <a:xfrm>
            <a:off x="377756" y="1161228"/>
            <a:ext cx="6804487" cy="477609"/>
            <a:chOff x="0" y="0"/>
            <a:chExt cx="2438575" cy="171164"/>
          </a:xfrm>
        </p:grpSpPr>
        <p:sp>
          <p:nvSpPr>
            <p:cNvPr id="9" name="Freeform 9"/>
            <p:cNvSpPr/>
            <p:nvPr/>
          </p:nvSpPr>
          <p:spPr>
            <a:xfrm>
              <a:off x="0" y="0"/>
              <a:ext cx="2438575" cy="171164"/>
            </a:xfrm>
            <a:custGeom>
              <a:avLst/>
              <a:gdLst/>
              <a:ahLst/>
              <a:cxnLst/>
              <a:rect l="l" t="t" r="r" b="b"/>
              <a:pathLst>
                <a:path w="2438575" h="171164">
                  <a:moveTo>
                    <a:pt x="29582" y="0"/>
                  </a:moveTo>
                  <a:lnTo>
                    <a:pt x="2408993" y="0"/>
                  </a:lnTo>
                  <a:cubicBezTo>
                    <a:pt x="2416838" y="0"/>
                    <a:pt x="2424362" y="3117"/>
                    <a:pt x="2429910" y="8664"/>
                  </a:cubicBezTo>
                  <a:cubicBezTo>
                    <a:pt x="2435458" y="14212"/>
                    <a:pt x="2438575" y="21736"/>
                    <a:pt x="2438575" y="29582"/>
                  </a:cubicBezTo>
                  <a:lnTo>
                    <a:pt x="2438575" y="141582"/>
                  </a:lnTo>
                  <a:cubicBezTo>
                    <a:pt x="2438575" y="149428"/>
                    <a:pt x="2435458" y="156952"/>
                    <a:pt x="2429910" y="162500"/>
                  </a:cubicBezTo>
                  <a:cubicBezTo>
                    <a:pt x="2424362" y="168048"/>
                    <a:pt x="2416838" y="171164"/>
                    <a:pt x="2408993" y="171164"/>
                  </a:cubicBezTo>
                  <a:lnTo>
                    <a:pt x="29582" y="171164"/>
                  </a:lnTo>
                  <a:cubicBezTo>
                    <a:pt x="21736" y="171164"/>
                    <a:pt x="14212" y="168048"/>
                    <a:pt x="8664" y="162500"/>
                  </a:cubicBezTo>
                  <a:cubicBezTo>
                    <a:pt x="3117" y="156952"/>
                    <a:pt x="0" y="149428"/>
                    <a:pt x="0" y="141582"/>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0" name="TextBox 10"/>
            <p:cNvSpPr txBox="1"/>
            <p:nvPr/>
          </p:nvSpPr>
          <p:spPr>
            <a:xfrm>
              <a:off x="0" y="-28575"/>
              <a:ext cx="2438575" cy="199739"/>
            </a:xfrm>
            <a:prstGeom prst="rect">
              <a:avLst/>
            </a:prstGeom>
          </p:spPr>
          <p:txBody>
            <a:bodyPr lIns="50800" tIns="50800" rIns="50800" bIns="50800" rtlCol="0" anchor="ctr"/>
            <a:lstStyle/>
            <a:p>
              <a:pPr algn="ctr">
                <a:lnSpc>
                  <a:spcPts val="1400"/>
                </a:lnSpc>
              </a:pPr>
              <a:endParaRPr/>
            </a:p>
          </p:txBody>
        </p:sp>
      </p:grpSp>
      <p:grpSp>
        <p:nvGrpSpPr>
          <p:cNvPr id="11" name="Group 11"/>
          <p:cNvGrpSpPr/>
          <p:nvPr/>
        </p:nvGrpSpPr>
        <p:grpSpPr>
          <a:xfrm>
            <a:off x="377756" y="1810287"/>
            <a:ext cx="6804487" cy="657832"/>
            <a:chOff x="0" y="0"/>
            <a:chExt cx="2438575" cy="235752"/>
          </a:xfrm>
        </p:grpSpPr>
        <p:sp>
          <p:nvSpPr>
            <p:cNvPr id="12" name="Freeform 12"/>
            <p:cNvSpPr/>
            <p:nvPr/>
          </p:nvSpPr>
          <p:spPr>
            <a:xfrm>
              <a:off x="0" y="0"/>
              <a:ext cx="2438575" cy="235752"/>
            </a:xfrm>
            <a:custGeom>
              <a:avLst/>
              <a:gdLst/>
              <a:ahLst/>
              <a:cxnLst/>
              <a:rect l="l" t="t" r="r" b="b"/>
              <a:pathLst>
                <a:path w="2438575" h="235752">
                  <a:moveTo>
                    <a:pt x="29582" y="0"/>
                  </a:moveTo>
                  <a:lnTo>
                    <a:pt x="2408993" y="0"/>
                  </a:lnTo>
                  <a:cubicBezTo>
                    <a:pt x="2416838" y="0"/>
                    <a:pt x="2424362" y="3117"/>
                    <a:pt x="2429910" y="8664"/>
                  </a:cubicBezTo>
                  <a:cubicBezTo>
                    <a:pt x="2435458" y="14212"/>
                    <a:pt x="2438575" y="21736"/>
                    <a:pt x="2438575" y="29582"/>
                  </a:cubicBezTo>
                  <a:lnTo>
                    <a:pt x="2438575" y="206170"/>
                  </a:lnTo>
                  <a:cubicBezTo>
                    <a:pt x="2438575" y="214016"/>
                    <a:pt x="2435458" y="221540"/>
                    <a:pt x="2429910" y="227088"/>
                  </a:cubicBezTo>
                  <a:cubicBezTo>
                    <a:pt x="2424362" y="232636"/>
                    <a:pt x="2416838" y="235752"/>
                    <a:pt x="2408993" y="235752"/>
                  </a:cubicBezTo>
                  <a:lnTo>
                    <a:pt x="29582" y="235752"/>
                  </a:lnTo>
                  <a:cubicBezTo>
                    <a:pt x="21736" y="235752"/>
                    <a:pt x="14212" y="232636"/>
                    <a:pt x="8664" y="227088"/>
                  </a:cubicBezTo>
                  <a:cubicBezTo>
                    <a:pt x="3117" y="221540"/>
                    <a:pt x="0" y="214016"/>
                    <a:pt x="0" y="206170"/>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3" name="TextBox 13"/>
            <p:cNvSpPr txBox="1"/>
            <p:nvPr/>
          </p:nvSpPr>
          <p:spPr>
            <a:xfrm>
              <a:off x="0" y="-28575"/>
              <a:ext cx="2438575" cy="264327"/>
            </a:xfrm>
            <a:prstGeom prst="rect">
              <a:avLst/>
            </a:prstGeom>
          </p:spPr>
          <p:txBody>
            <a:bodyPr lIns="50800" tIns="50800" rIns="50800" bIns="50800" rtlCol="0" anchor="ctr"/>
            <a:lstStyle/>
            <a:p>
              <a:pPr algn="ctr">
                <a:lnSpc>
                  <a:spcPts val="1400"/>
                </a:lnSpc>
              </a:pPr>
              <a:endParaRPr/>
            </a:p>
          </p:txBody>
        </p:sp>
      </p:grpSp>
      <p:grpSp>
        <p:nvGrpSpPr>
          <p:cNvPr id="14" name="Group 14"/>
          <p:cNvGrpSpPr/>
          <p:nvPr/>
        </p:nvGrpSpPr>
        <p:grpSpPr>
          <a:xfrm>
            <a:off x="377756" y="2639569"/>
            <a:ext cx="6804487" cy="522027"/>
            <a:chOff x="0" y="0"/>
            <a:chExt cx="2438575" cy="187083"/>
          </a:xfrm>
        </p:grpSpPr>
        <p:sp>
          <p:nvSpPr>
            <p:cNvPr id="15" name="Freeform 15"/>
            <p:cNvSpPr/>
            <p:nvPr/>
          </p:nvSpPr>
          <p:spPr>
            <a:xfrm>
              <a:off x="0" y="0"/>
              <a:ext cx="2438575" cy="187083"/>
            </a:xfrm>
            <a:custGeom>
              <a:avLst/>
              <a:gdLst/>
              <a:ahLst/>
              <a:cxnLst/>
              <a:rect l="l" t="t" r="r" b="b"/>
              <a:pathLst>
                <a:path w="2438575" h="187083">
                  <a:moveTo>
                    <a:pt x="29582" y="0"/>
                  </a:moveTo>
                  <a:lnTo>
                    <a:pt x="2408993" y="0"/>
                  </a:lnTo>
                  <a:cubicBezTo>
                    <a:pt x="2416838" y="0"/>
                    <a:pt x="2424362" y="3117"/>
                    <a:pt x="2429910" y="8664"/>
                  </a:cubicBezTo>
                  <a:cubicBezTo>
                    <a:pt x="2435458" y="14212"/>
                    <a:pt x="2438575" y="21736"/>
                    <a:pt x="2438575" y="29582"/>
                  </a:cubicBezTo>
                  <a:lnTo>
                    <a:pt x="2438575" y="157501"/>
                  </a:lnTo>
                  <a:cubicBezTo>
                    <a:pt x="2438575" y="165347"/>
                    <a:pt x="2435458" y="172871"/>
                    <a:pt x="2429910" y="178419"/>
                  </a:cubicBezTo>
                  <a:cubicBezTo>
                    <a:pt x="2424362" y="183966"/>
                    <a:pt x="2416838" y="187083"/>
                    <a:pt x="2408993" y="187083"/>
                  </a:cubicBezTo>
                  <a:lnTo>
                    <a:pt x="29582" y="187083"/>
                  </a:lnTo>
                  <a:cubicBezTo>
                    <a:pt x="21736" y="187083"/>
                    <a:pt x="14212" y="183966"/>
                    <a:pt x="8664" y="178419"/>
                  </a:cubicBezTo>
                  <a:cubicBezTo>
                    <a:pt x="3117" y="172871"/>
                    <a:pt x="0" y="165347"/>
                    <a:pt x="0" y="157501"/>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6" name="TextBox 16"/>
            <p:cNvSpPr txBox="1"/>
            <p:nvPr/>
          </p:nvSpPr>
          <p:spPr>
            <a:xfrm>
              <a:off x="0" y="-28575"/>
              <a:ext cx="2438575" cy="215658"/>
            </a:xfrm>
            <a:prstGeom prst="rect">
              <a:avLst/>
            </a:prstGeom>
          </p:spPr>
          <p:txBody>
            <a:bodyPr lIns="50800" tIns="50800" rIns="50800" bIns="50800" rtlCol="0" anchor="ctr"/>
            <a:lstStyle/>
            <a:p>
              <a:pPr algn="ctr">
                <a:lnSpc>
                  <a:spcPts val="1400"/>
                </a:lnSpc>
              </a:pPr>
              <a:endParaRPr/>
            </a:p>
          </p:txBody>
        </p:sp>
      </p:grpSp>
      <p:grpSp>
        <p:nvGrpSpPr>
          <p:cNvPr id="17" name="Group 17"/>
          <p:cNvGrpSpPr/>
          <p:nvPr/>
        </p:nvGrpSpPr>
        <p:grpSpPr>
          <a:xfrm>
            <a:off x="363659" y="3333046"/>
            <a:ext cx="6804487" cy="553809"/>
            <a:chOff x="0" y="0"/>
            <a:chExt cx="2438575" cy="198473"/>
          </a:xfrm>
        </p:grpSpPr>
        <p:sp>
          <p:nvSpPr>
            <p:cNvPr id="18" name="Freeform 18"/>
            <p:cNvSpPr/>
            <p:nvPr/>
          </p:nvSpPr>
          <p:spPr>
            <a:xfrm>
              <a:off x="0" y="0"/>
              <a:ext cx="2438575" cy="198473"/>
            </a:xfrm>
            <a:custGeom>
              <a:avLst/>
              <a:gdLst/>
              <a:ahLst/>
              <a:cxnLst/>
              <a:rect l="l" t="t" r="r" b="b"/>
              <a:pathLst>
                <a:path w="2438575" h="198473">
                  <a:moveTo>
                    <a:pt x="29582" y="0"/>
                  </a:moveTo>
                  <a:lnTo>
                    <a:pt x="2408993" y="0"/>
                  </a:lnTo>
                  <a:cubicBezTo>
                    <a:pt x="2416838" y="0"/>
                    <a:pt x="2424362" y="3117"/>
                    <a:pt x="2429910" y="8664"/>
                  </a:cubicBezTo>
                  <a:cubicBezTo>
                    <a:pt x="2435458" y="14212"/>
                    <a:pt x="2438575" y="21736"/>
                    <a:pt x="2438575" y="29582"/>
                  </a:cubicBezTo>
                  <a:lnTo>
                    <a:pt x="2438575" y="168891"/>
                  </a:lnTo>
                  <a:cubicBezTo>
                    <a:pt x="2438575" y="176736"/>
                    <a:pt x="2435458" y="184261"/>
                    <a:pt x="2429910" y="189808"/>
                  </a:cubicBezTo>
                  <a:cubicBezTo>
                    <a:pt x="2424362" y="195356"/>
                    <a:pt x="2416838" y="198473"/>
                    <a:pt x="2408993" y="198473"/>
                  </a:cubicBezTo>
                  <a:lnTo>
                    <a:pt x="29582" y="198473"/>
                  </a:lnTo>
                  <a:cubicBezTo>
                    <a:pt x="21736" y="198473"/>
                    <a:pt x="14212" y="195356"/>
                    <a:pt x="8664" y="189808"/>
                  </a:cubicBezTo>
                  <a:cubicBezTo>
                    <a:pt x="3117" y="184261"/>
                    <a:pt x="0" y="176736"/>
                    <a:pt x="0" y="168891"/>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19" name="TextBox 19"/>
            <p:cNvSpPr txBox="1"/>
            <p:nvPr/>
          </p:nvSpPr>
          <p:spPr>
            <a:xfrm>
              <a:off x="0" y="-28575"/>
              <a:ext cx="2438575" cy="227048"/>
            </a:xfrm>
            <a:prstGeom prst="rect">
              <a:avLst/>
            </a:prstGeom>
          </p:spPr>
          <p:txBody>
            <a:bodyPr lIns="50800" tIns="50800" rIns="50800" bIns="50800" rtlCol="0" anchor="ctr"/>
            <a:lstStyle/>
            <a:p>
              <a:pPr algn="ctr">
                <a:lnSpc>
                  <a:spcPts val="1400"/>
                </a:lnSpc>
              </a:pPr>
              <a:endParaRPr/>
            </a:p>
          </p:txBody>
        </p:sp>
      </p:grpSp>
      <p:grpSp>
        <p:nvGrpSpPr>
          <p:cNvPr id="20" name="Group 20"/>
          <p:cNvGrpSpPr/>
          <p:nvPr/>
        </p:nvGrpSpPr>
        <p:grpSpPr>
          <a:xfrm>
            <a:off x="363659" y="4058305"/>
            <a:ext cx="6804487" cy="577102"/>
            <a:chOff x="0" y="0"/>
            <a:chExt cx="2438575" cy="206820"/>
          </a:xfrm>
        </p:grpSpPr>
        <p:sp>
          <p:nvSpPr>
            <p:cNvPr id="21" name="Freeform 21"/>
            <p:cNvSpPr/>
            <p:nvPr/>
          </p:nvSpPr>
          <p:spPr>
            <a:xfrm>
              <a:off x="0" y="0"/>
              <a:ext cx="2438575" cy="206820"/>
            </a:xfrm>
            <a:custGeom>
              <a:avLst/>
              <a:gdLst/>
              <a:ahLst/>
              <a:cxnLst/>
              <a:rect l="l" t="t" r="r" b="b"/>
              <a:pathLst>
                <a:path w="2438575" h="206820">
                  <a:moveTo>
                    <a:pt x="29582" y="0"/>
                  </a:moveTo>
                  <a:lnTo>
                    <a:pt x="2408993" y="0"/>
                  </a:lnTo>
                  <a:cubicBezTo>
                    <a:pt x="2416838" y="0"/>
                    <a:pt x="2424362" y="3117"/>
                    <a:pt x="2429910" y="8664"/>
                  </a:cubicBezTo>
                  <a:cubicBezTo>
                    <a:pt x="2435458" y="14212"/>
                    <a:pt x="2438575" y="21736"/>
                    <a:pt x="2438575" y="29582"/>
                  </a:cubicBezTo>
                  <a:lnTo>
                    <a:pt x="2438575" y="177238"/>
                  </a:lnTo>
                  <a:cubicBezTo>
                    <a:pt x="2438575" y="185084"/>
                    <a:pt x="2435458" y="192608"/>
                    <a:pt x="2429910" y="198156"/>
                  </a:cubicBezTo>
                  <a:cubicBezTo>
                    <a:pt x="2424362" y="203704"/>
                    <a:pt x="2416838" y="206820"/>
                    <a:pt x="2408993" y="206820"/>
                  </a:cubicBezTo>
                  <a:lnTo>
                    <a:pt x="29582" y="206820"/>
                  </a:lnTo>
                  <a:cubicBezTo>
                    <a:pt x="21736" y="206820"/>
                    <a:pt x="14212" y="203704"/>
                    <a:pt x="8664" y="198156"/>
                  </a:cubicBezTo>
                  <a:cubicBezTo>
                    <a:pt x="3117" y="192608"/>
                    <a:pt x="0" y="185084"/>
                    <a:pt x="0" y="177238"/>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22" name="TextBox 22"/>
            <p:cNvSpPr txBox="1"/>
            <p:nvPr/>
          </p:nvSpPr>
          <p:spPr>
            <a:xfrm>
              <a:off x="0" y="-28575"/>
              <a:ext cx="2438575" cy="235395"/>
            </a:xfrm>
            <a:prstGeom prst="rect">
              <a:avLst/>
            </a:prstGeom>
          </p:spPr>
          <p:txBody>
            <a:bodyPr lIns="50800" tIns="50800" rIns="50800" bIns="50800" rtlCol="0" anchor="ctr"/>
            <a:lstStyle/>
            <a:p>
              <a:pPr algn="ctr">
                <a:lnSpc>
                  <a:spcPts val="1400"/>
                </a:lnSpc>
              </a:pPr>
              <a:endParaRPr/>
            </a:p>
          </p:txBody>
        </p:sp>
      </p:grpSp>
      <p:grpSp>
        <p:nvGrpSpPr>
          <p:cNvPr id="23" name="Group 23"/>
          <p:cNvGrpSpPr/>
          <p:nvPr/>
        </p:nvGrpSpPr>
        <p:grpSpPr>
          <a:xfrm>
            <a:off x="421457" y="4788630"/>
            <a:ext cx="6804487" cy="521370"/>
            <a:chOff x="0" y="0"/>
            <a:chExt cx="2438575" cy="186847"/>
          </a:xfrm>
        </p:grpSpPr>
        <p:sp>
          <p:nvSpPr>
            <p:cNvPr id="24" name="Freeform 24"/>
            <p:cNvSpPr/>
            <p:nvPr/>
          </p:nvSpPr>
          <p:spPr>
            <a:xfrm>
              <a:off x="0" y="0"/>
              <a:ext cx="2438575" cy="186847"/>
            </a:xfrm>
            <a:custGeom>
              <a:avLst/>
              <a:gdLst/>
              <a:ahLst/>
              <a:cxnLst/>
              <a:rect l="l" t="t" r="r" b="b"/>
              <a:pathLst>
                <a:path w="2438575" h="186847">
                  <a:moveTo>
                    <a:pt x="29582" y="0"/>
                  </a:moveTo>
                  <a:lnTo>
                    <a:pt x="2408993" y="0"/>
                  </a:lnTo>
                  <a:cubicBezTo>
                    <a:pt x="2416838" y="0"/>
                    <a:pt x="2424362" y="3117"/>
                    <a:pt x="2429910" y="8664"/>
                  </a:cubicBezTo>
                  <a:cubicBezTo>
                    <a:pt x="2435458" y="14212"/>
                    <a:pt x="2438575" y="21736"/>
                    <a:pt x="2438575" y="29582"/>
                  </a:cubicBezTo>
                  <a:lnTo>
                    <a:pt x="2438575" y="157265"/>
                  </a:lnTo>
                  <a:cubicBezTo>
                    <a:pt x="2438575" y="165111"/>
                    <a:pt x="2435458" y="172635"/>
                    <a:pt x="2429910" y="178183"/>
                  </a:cubicBezTo>
                  <a:cubicBezTo>
                    <a:pt x="2424362" y="183731"/>
                    <a:pt x="2416838" y="186847"/>
                    <a:pt x="2408993" y="186847"/>
                  </a:cubicBezTo>
                  <a:lnTo>
                    <a:pt x="29582" y="186847"/>
                  </a:lnTo>
                  <a:cubicBezTo>
                    <a:pt x="21736" y="186847"/>
                    <a:pt x="14212" y="183731"/>
                    <a:pt x="8664" y="178183"/>
                  </a:cubicBezTo>
                  <a:cubicBezTo>
                    <a:pt x="3117" y="172635"/>
                    <a:pt x="0" y="165111"/>
                    <a:pt x="0" y="157265"/>
                  </a:cubicBezTo>
                  <a:lnTo>
                    <a:pt x="0" y="29582"/>
                  </a:lnTo>
                  <a:cubicBezTo>
                    <a:pt x="0" y="21736"/>
                    <a:pt x="3117" y="14212"/>
                    <a:pt x="8664" y="8664"/>
                  </a:cubicBezTo>
                  <a:cubicBezTo>
                    <a:pt x="14212" y="3117"/>
                    <a:pt x="21736" y="0"/>
                    <a:pt x="29582" y="0"/>
                  </a:cubicBezTo>
                  <a:close/>
                </a:path>
              </a:pathLst>
            </a:custGeom>
            <a:solidFill>
              <a:srgbClr val="B5886D"/>
            </a:solidFill>
          </p:spPr>
        </p:sp>
        <p:sp>
          <p:nvSpPr>
            <p:cNvPr id="25" name="TextBox 25"/>
            <p:cNvSpPr txBox="1"/>
            <p:nvPr/>
          </p:nvSpPr>
          <p:spPr>
            <a:xfrm>
              <a:off x="0" y="-28575"/>
              <a:ext cx="2438575" cy="215422"/>
            </a:xfrm>
            <a:prstGeom prst="rect">
              <a:avLst/>
            </a:prstGeom>
          </p:spPr>
          <p:txBody>
            <a:bodyPr lIns="50800" tIns="50800" rIns="50800" bIns="50800" rtlCol="0" anchor="ctr"/>
            <a:lstStyle/>
            <a:p>
              <a:pPr algn="ctr">
                <a:lnSpc>
                  <a:spcPts val="1400"/>
                </a:lnSpc>
              </a:pPr>
              <a:endParaRPr/>
            </a:p>
          </p:txBody>
        </p:sp>
      </p:grpSp>
      <p:sp>
        <p:nvSpPr>
          <p:cNvPr id="26" name="Freeform 26"/>
          <p:cNvSpPr/>
          <p:nvPr/>
        </p:nvSpPr>
        <p:spPr>
          <a:xfrm>
            <a:off x="421457" y="6317745"/>
            <a:ext cx="6746689" cy="3552816"/>
          </a:xfrm>
          <a:custGeom>
            <a:avLst/>
            <a:gdLst/>
            <a:ahLst/>
            <a:cxnLst/>
            <a:rect l="l" t="t" r="r" b="b"/>
            <a:pathLst>
              <a:path w="6746689" h="3552816">
                <a:moveTo>
                  <a:pt x="0" y="0"/>
                </a:moveTo>
                <a:lnTo>
                  <a:pt x="6746689" y="0"/>
                </a:lnTo>
                <a:lnTo>
                  <a:pt x="6746689" y="3552816"/>
                </a:lnTo>
                <a:lnTo>
                  <a:pt x="0" y="3552816"/>
                </a:lnTo>
                <a:lnTo>
                  <a:pt x="0" y="0"/>
                </a:lnTo>
                <a:close/>
              </a:path>
            </a:pathLst>
          </a:custGeom>
          <a:blipFill>
            <a:blip r:embed="rId2"/>
            <a:stretch>
              <a:fillRect t="-13378" b="-13378"/>
            </a:stretch>
          </a:blipFill>
        </p:spPr>
      </p:sp>
      <p:sp>
        <p:nvSpPr>
          <p:cNvPr id="27" name="TextBox 27"/>
          <p:cNvSpPr txBox="1"/>
          <p:nvPr/>
        </p:nvSpPr>
        <p:spPr>
          <a:xfrm>
            <a:off x="2231619" y="415076"/>
            <a:ext cx="3030677" cy="396262"/>
          </a:xfrm>
          <a:prstGeom prst="rect">
            <a:avLst/>
          </a:prstGeom>
        </p:spPr>
        <p:txBody>
          <a:bodyPr wrap="square" lIns="0" tIns="0" rIns="0" bIns="0" rtlCol="0" anchor="t">
            <a:spAutoFit/>
          </a:bodyPr>
          <a:lstStyle/>
          <a:p>
            <a:pPr algn="ctr" rtl="1">
              <a:lnSpc>
                <a:spcPts val="3383"/>
              </a:lnSpc>
              <a:spcBef>
                <a:spcPct val="0"/>
              </a:spcBef>
            </a:pPr>
            <a:r>
              <a:rPr lang="ar-EG" sz="1800" b="1">
                <a:solidFill>
                  <a:srgbClr val="000000"/>
                </a:solidFill>
                <a:latin typeface="29LT Bukra Wide Bold"/>
                <a:ea typeface="29LT Bukra Wide Bold"/>
                <a:cs typeface="29LT Bukra Wide Bold"/>
                <a:sym typeface="29LT Bukra Wide Bold"/>
                <a:rtl/>
              </a:rPr>
              <a:t>التوصيات النهائية</a:t>
            </a:r>
          </a:p>
        </p:txBody>
      </p:sp>
      <p:sp>
        <p:nvSpPr>
          <p:cNvPr id="28" name="TextBox 28"/>
          <p:cNvSpPr txBox="1"/>
          <p:nvPr/>
        </p:nvSpPr>
        <p:spPr>
          <a:xfrm>
            <a:off x="521548" y="1233781"/>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الالتزام بتنفيذ خطة التسويق بشكل دقيق لضمان تحقيق الأهداف البيعية.</a:t>
            </a:r>
          </a:p>
        </p:txBody>
      </p:sp>
      <p:sp>
        <p:nvSpPr>
          <p:cNvPr id="29" name="TextBox 29"/>
          <p:cNvSpPr txBox="1"/>
          <p:nvPr/>
        </p:nvSpPr>
        <p:spPr>
          <a:xfrm>
            <a:off x="565248" y="1848742"/>
            <a:ext cx="6660695" cy="524127"/>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متابعة الأداء المالي والإداري بشكل دوري لاتخاذ الإجراءات التصحيحية عند الحاجة.</a:t>
            </a:r>
          </a:p>
        </p:txBody>
      </p:sp>
      <p:sp>
        <p:nvSpPr>
          <p:cNvPr id="30" name="TextBox 30"/>
          <p:cNvSpPr txBox="1"/>
          <p:nvPr/>
        </p:nvSpPr>
        <p:spPr>
          <a:xfrm>
            <a:off x="521548" y="2715769"/>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الاستثمار في تدريب الموظفين لتحسين جودة الخدمة وتعزيز تجربة العملاء.</a:t>
            </a:r>
          </a:p>
        </p:txBody>
      </p:sp>
      <p:sp>
        <p:nvSpPr>
          <p:cNvPr id="31" name="TextBox 31"/>
          <p:cNvSpPr txBox="1"/>
          <p:nvPr/>
        </p:nvSpPr>
        <p:spPr>
          <a:xfrm>
            <a:off x="507450" y="3438928"/>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تحديث الدراسة المالية بشكل دوري لمواكبة تغيرات السوق والتكاليف.</a:t>
            </a:r>
          </a:p>
        </p:txBody>
      </p:sp>
      <p:sp>
        <p:nvSpPr>
          <p:cNvPr id="32" name="TextBox 32"/>
          <p:cNvSpPr txBox="1"/>
          <p:nvPr/>
        </p:nvSpPr>
        <p:spPr>
          <a:xfrm>
            <a:off x="535646" y="4149025"/>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الاستعانة بمستشار قانوني لمتابعة التحديثات القانونية وضمان الامتثال.</a:t>
            </a:r>
          </a:p>
        </p:txBody>
      </p:sp>
      <p:sp>
        <p:nvSpPr>
          <p:cNvPr id="33" name="TextBox 33"/>
          <p:cNvSpPr txBox="1"/>
          <p:nvPr/>
        </p:nvSpPr>
        <p:spPr>
          <a:xfrm>
            <a:off x="549744" y="4879350"/>
            <a:ext cx="6660695" cy="266952"/>
          </a:xfrm>
          <a:prstGeom prst="rect">
            <a:avLst/>
          </a:prstGeom>
        </p:spPr>
        <p:txBody>
          <a:bodyPr lIns="0" tIns="0" rIns="0" bIns="0" rtlCol="0" anchor="t">
            <a:spAutoFit/>
          </a:bodyPr>
          <a:lstStyle/>
          <a:p>
            <a:pPr marL="237494" lvl="1" indent="-118747" algn="ctr" rtl="1">
              <a:lnSpc>
                <a:spcPts val="2068"/>
              </a:lnSpc>
              <a:buFont typeface="Arial"/>
              <a:buChar char="•"/>
            </a:pPr>
            <a:r>
              <a:rPr lang="ar-EG" sz="1100" b="1">
                <a:solidFill>
                  <a:srgbClr val="FEF6EE"/>
                </a:solidFill>
                <a:latin typeface="29LT Bukra Wide Bold"/>
                <a:ea typeface="29LT Bukra Wide Bold"/>
                <a:cs typeface="29LT Bukra Wide Bold"/>
                <a:sym typeface="29LT Bukra Wide Bold"/>
                <a:rtl/>
              </a:rPr>
              <a:t>تطوير خطط طوارئ مالية وتشغيلية لمواجهة أي مخاطر غير متوقعة.</a:t>
            </a:r>
          </a:p>
        </p:txBody>
      </p:sp>
      <p:sp>
        <p:nvSpPr>
          <p:cNvPr id="34" name="TextBox 34"/>
          <p:cNvSpPr txBox="1"/>
          <p:nvPr/>
        </p:nvSpPr>
        <p:spPr>
          <a:xfrm>
            <a:off x="471502" y="5567175"/>
            <a:ext cx="6738937" cy="445770"/>
          </a:xfrm>
          <a:prstGeom prst="rect">
            <a:avLst/>
          </a:prstGeom>
        </p:spPr>
        <p:txBody>
          <a:bodyPr lIns="0" tIns="0" rIns="0" bIns="0" rtlCol="0" anchor="t">
            <a:spAutoFit/>
          </a:bodyPr>
          <a:lstStyle/>
          <a:p>
            <a:pPr algn="ctr" rtl="1">
              <a:lnSpc>
                <a:spcPts val="1679"/>
              </a:lnSpc>
              <a:spcBef>
                <a:spcPct val="0"/>
              </a:spcBef>
            </a:pPr>
            <a:r>
              <a:rPr lang="ar-EG" sz="1200">
                <a:solidFill>
                  <a:srgbClr val="000000"/>
                </a:solidFill>
                <a:latin typeface="29LT Bukra Wide"/>
                <a:ea typeface="29LT Bukra Wide"/>
                <a:cs typeface="29LT Bukra Wide"/>
                <a:sym typeface="29LT Bukra Wide"/>
                <a:rtl/>
              </a:rPr>
              <a:t>هذا الفصل يختتم دراسة الجدوى بتوصيات عملية تساعد في ضمان نجاح واستدامة مشروع المقهى على المدى الطويل.</a:t>
            </a:r>
          </a:p>
        </p:txBody>
      </p:sp>
      <p:sp>
        <p:nvSpPr>
          <p:cNvPr id="35" name="TextBox 35"/>
          <p:cNvSpPr txBox="1"/>
          <p:nvPr/>
        </p:nvSpPr>
        <p:spPr>
          <a:xfrm>
            <a:off x="3485114" y="10157053"/>
            <a:ext cx="589772" cy="278765"/>
          </a:xfrm>
          <a:prstGeom prst="rect">
            <a:avLst/>
          </a:prstGeom>
        </p:spPr>
        <p:txBody>
          <a:bodyPr lIns="0" tIns="0" rIns="0" bIns="0" rtlCol="0" anchor="t">
            <a:spAutoFit/>
          </a:bodyPr>
          <a:lstStyle/>
          <a:p>
            <a:pPr algn="ctr">
              <a:lnSpc>
                <a:spcPts val="1960"/>
              </a:lnSpc>
              <a:spcBef>
                <a:spcPct val="0"/>
              </a:spcBef>
            </a:pPr>
            <a:r>
              <a:rPr lang="en-US" sz="1400" b="1" spc="4">
                <a:solidFill>
                  <a:srgbClr val="000000"/>
                </a:solidFill>
                <a:latin typeface="29LT Bukra Wide Bold"/>
                <a:ea typeface="29LT Bukra Wide Bold"/>
                <a:cs typeface="29LT Bukra Wide Bold"/>
                <a:sym typeface="29LT Bukra Wide Bold"/>
              </a:rPr>
              <a:t>54</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Custom</PresentationFormat>
  <Paragraphs>0</Paragraphs>
  <Slides>56</Slides>
  <Notes>0</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Arabic PDF Editable Guide on Canva - Coffee Shop Feasibility Study Guide. Suitable as Project Template</dc:title>
  <cp:revision>306</cp:revision>
  <dcterms:created xsi:type="dcterms:W3CDTF">2006-08-16T00:00:00Z</dcterms:created>
  <dcterms:modified xsi:type="dcterms:W3CDTF">2026-04-30T14:31:26Z</dcterms:modified>
  <dc:identifier>DAG6vMJqi7Y</dc:identifier>
</cp:coreProperties>
</file>